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62" r:id="rId14"/>
    <p:sldId id="263" r:id="rId15"/>
    <p:sldId id="264" r:id="rId16"/>
    <p:sldId id="265" r:id="rId17"/>
    <p:sldId id="276" r:id="rId18"/>
    <p:sldId id="277" r:id="rId19"/>
    <p:sldId id="278" r:id="rId20"/>
    <p:sldId id="274" r:id="rId21"/>
    <p:sldId id="272" r:id="rId22"/>
    <p:sldId id="271" r:id="rId23"/>
    <p:sldId id="273" r:id="rId24"/>
    <p:sldId id="279" r:id="rId25"/>
    <p:sldId id="281" r:id="rId26"/>
    <p:sldId id="282" r:id="rId27"/>
    <p:sldId id="293" r:id="rId28"/>
    <p:sldId id="294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3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2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8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3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6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F7BAF-2030-4903-94AF-6969BFE230AB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952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Havzası(17) </a:t>
            </a:r>
            <a:b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Seyhan Havzası (18)</a:t>
            </a:r>
            <a:b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Hatay Suları Havzası(19)</a:t>
            </a:r>
            <a:b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Ceyhan Havzası (20)</a:t>
            </a:r>
            <a:endParaRPr lang="en-GB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84171"/>
            <a:ext cx="9144000" cy="1273628"/>
          </a:xfrm>
        </p:spPr>
        <p:txBody>
          <a:bodyPr/>
          <a:lstStyle/>
          <a:p>
            <a:r>
              <a:rPr lang="tr-TR" altLang="tr-TR" dirty="0"/>
              <a:t>TÜRKİYE TOPRAKLARI VE SULARI</a:t>
            </a:r>
            <a:br>
              <a:rPr lang="tr-TR" altLang="tr-TR" dirty="0"/>
            </a:br>
            <a:r>
              <a:rPr lang="en-GB" altLang="en-US" dirty="0"/>
              <a:t>THUS1006</a:t>
            </a:r>
            <a:endParaRPr lang="en-GB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1524000" y="5368834"/>
            <a:ext cx="9144000" cy="1257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err="1"/>
              <a:t>Prof.Dr</a:t>
            </a:r>
            <a:r>
              <a:rPr lang="tr-TR" altLang="tr-TR" dirty="0"/>
              <a:t>. Hasan Sabri Öztürk</a:t>
            </a:r>
          </a:p>
          <a:p>
            <a:r>
              <a:rPr lang="tr-TR" altLang="tr-TR" dirty="0"/>
              <a:t>hozturk@agri.ankara.edu.tr</a:t>
            </a:r>
          </a:p>
          <a:p>
            <a:r>
              <a:rPr lang="tr-TR" altLang="tr-TR" dirty="0"/>
              <a:t>2023-2024</a:t>
            </a:r>
          </a:p>
          <a:p>
            <a:endParaRPr lang="tr-TR" altLang="tr-TR" dirty="0"/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7740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432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01556"/>
            <a:ext cx="10515600" cy="48754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94" y="1301557"/>
            <a:ext cx="6895217" cy="487540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16480" y="6176963"/>
            <a:ext cx="801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Değerleri</a:t>
            </a:r>
            <a:r>
              <a:rPr lang="en-GB" dirty="0"/>
              <a:t> –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Alanı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Anakolu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4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421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Havzası- Su Kalitesi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21" y="1435546"/>
            <a:ext cx="7528156" cy="474141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81348" y="6176963"/>
            <a:ext cx="8029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Kaynak: </a:t>
            </a:r>
            <a:r>
              <a:rPr lang="en-GB" dirty="0"/>
              <a:t>T.C. </a:t>
            </a:r>
            <a:r>
              <a:rPr lang="en-GB" dirty="0" err="1"/>
              <a:t>Çevre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Şehircilik</a:t>
            </a:r>
            <a:r>
              <a:rPr lang="en-GB" dirty="0"/>
              <a:t> </a:t>
            </a:r>
            <a:r>
              <a:rPr lang="en-GB" dirty="0" err="1"/>
              <a:t>Bakanliği</a:t>
            </a:r>
            <a:r>
              <a:rPr lang="en-GB" dirty="0"/>
              <a:t> </a:t>
            </a:r>
            <a:r>
              <a:rPr lang="en-GB" dirty="0" err="1"/>
              <a:t>Çevre</a:t>
            </a:r>
            <a:r>
              <a:rPr lang="en-GB" dirty="0"/>
              <a:t>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0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yukarı</a:t>
            </a:r>
            <a:r>
              <a:rPr lang="en-GB" dirty="0"/>
              <a:t> </a:t>
            </a:r>
            <a:r>
              <a:rPr lang="en-GB" dirty="0" err="1"/>
              <a:t>bölümünde</a:t>
            </a:r>
            <a:r>
              <a:rPr lang="en-GB" dirty="0"/>
              <a:t> </a:t>
            </a:r>
            <a:r>
              <a:rPr lang="en-GB" dirty="0" err="1"/>
              <a:t>İç</a:t>
            </a:r>
            <a:r>
              <a:rPr lang="en-GB" dirty="0"/>
              <a:t> </a:t>
            </a:r>
            <a:r>
              <a:rPr lang="en-GB" dirty="0" err="1"/>
              <a:t>Anadolu</a:t>
            </a:r>
            <a:r>
              <a:rPr lang="en-GB" dirty="0"/>
              <a:t>,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aşağı</a:t>
            </a:r>
            <a:r>
              <a:rPr lang="en-GB" dirty="0"/>
              <a:t> </a:t>
            </a:r>
            <a:r>
              <a:rPr lang="en-GB" dirty="0" err="1"/>
              <a:t>bölümünde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tr-TR" dirty="0"/>
              <a:t> </a:t>
            </a:r>
            <a:r>
              <a:rPr lang="en-GB" dirty="0" err="1"/>
              <a:t>Bölgesi‘nde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alır</a:t>
            </a:r>
            <a:r>
              <a:rPr lang="en-GB" dirty="0"/>
              <a:t>.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içerisindeki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yerleşimler</a:t>
            </a:r>
            <a:r>
              <a:rPr lang="en-GB" dirty="0"/>
              <a:t>; Kayseri, </a:t>
            </a:r>
            <a:r>
              <a:rPr lang="en-GB" dirty="0" err="1"/>
              <a:t>Niğde</a:t>
            </a:r>
            <a:r>
              <a:rPr lang="en-GB" dirty="0"/>
              <a:t>, Sivas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İçel’e</a:t>
            </a:r>
            <a:r>
              <a:rPr lang="tr-TR" dirty="0"/>
              <a:t> </a:t>
            </a:r>
            <a:r>
              <a:rPr lang="en-GB" dirty="0" err="1"/>
              <a:t>bağlı</a:t>
            </a:r>
            <a:r>
              <a:rPr lang="en-GB" dirty="0"/>
              <a:t> </a:t>
            </a:r>
            <a:r>
              <a:rPr lang="en-GB" dirty="0" err="1"/>
              <a:t>ilçeler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Adana </a:t>
            </a:r>
            <a:r>
              <a:rPr lang="en-GB" dirty="0" err="1"/>
              <a:t>merkez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ilçeleridir</a:t>
            </a:r>
            <a:r>
              <a:rPr lang="en-GB" dirty="0"/>
              <a:t>. </a:t>
            </a:r>
            <a:r>
              <a:rPr lang="en-GB" dirty="0" err="1"/>
              <a:t>Havza</a:t>
            </a:r>
            <a:r>
              <a:rPr lang="en-GB" dirty="0"/>
              <a:t>, </a:t>
            </a:r>
            <a:r>
              <a:rPr lang="en-GB" dirty="0" err="1"/>
              <a:t>batıdan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, Konya,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;</a:t>
            </a:r>
            <a:r>
              <a:rPr lang="tr-TR" dirty="0"/>
              <a:t> </a:t>
            </a:r>
            <a:r>
              <a:rPr lang="en-GB" dirty="0" err="1"/>
              <a:t>doğudan</a:t>
            </a:r>
            <a:r>
              <a:rPr lang="en-GB" dirty="0"/>
              <a:t> Ceyhan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Fırat</a:t>
            </a:r>
            <a:r>
              <a:rPr lang="en-GB" dirty="0"/>
              <a:t> </a:t>
            </a:r>
            <a:r>
              <a:rPr lang="en-GB" dirty="0" err="1"/>
              <a:t>Havzaları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komşudur</a:t>
            </a:r>
            <a:r>
              <a:rPr lang="tr-TR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557" y="1825625"/>
            <a:ext cx="423921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365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7937" y="1375490"/>
            <a:ext cx="484778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Doğu’da</a:t>
            </a:r>
            <a:r>
              <a:rPr lang="en-GB" dirty="0"/>
              <a:t> </a:t>
            </a:r>
            <a:r>
              <a:rPr lang="en-GB" dirty="0" err="1"/>
              <a:t>Uzunyayla’dan</a:t>
            </a:r>
            <a:r>
              <a:rPr lang="en-GB" dirty="0"/>
              <a:t> </a:t>
            </a:r>
            <a:r>
              <a:rPr lang="en-GB" dirty="0" err="1"/>
              <a:t>güneye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sıralanan</a:t>
            </a:r>
            <a:r>
              <a:rPr lang="en-GB" dirty="0"/>
              <a:t> </a:t>
            </a:r>
            <a:r>
              <a:rPr lang="en-GB" dirty="0" err="1"/>
              <a:t>Tahtalı</a:t>
            </a:r>
            <a:r>
              <a:rPr lang="en-GB" dirty="0"/>
              <a:t>, </a:t>
            </a:r>
            <a:r>
              <a:rPr lang="en-GB" dirty="0" err="1"/>
              <a:t>Binboğa</a:t>
            </a:r>
            <a:r>
              <a:rPr lang="en-GB" dirty="0"/>
              <a:t>, </a:t>
            </a:r>
            <a:r>
              <a:rPr lang="en-GB" dirty="0" err="1"/>
              <a:t>Toklu</a:t>
            </a:r>
            <a:r>
              <a:rPr lang="en-GB" dirty="0"/>
              <a:t>, </a:t>
            </a:r>
            <a:r>
              <a:rPr lang="en-GB" dirty="0" err="1"/>
              <a:t>Tekeç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arasındaki</a:t>
            </a:r>
            <a:r>
              <a:rPr lang="en-GB" dirty="0"/>
              <a:t> </a:t>
            </a:r>
            <a:r>
              <a:rPr lang="en-GB" dirty="0" err="1"/>
              <a:t>sınırı</a:t>
            </a:r>
            <a:r>
              <a:rPr lang="en-GB" dirty="0"/>
              <a:t> </a:t>
            </a:r>
            <a:r>
              <a:rPr lang="en-GB" dirty="0" err="1"/>
              <a:t>oluşturur</a:t>
            </a:r>
            <a:r>
              <a:rPr lang="en-GB" dirty="0"/>
              <a:t>. </a:t>
            </a:r>
            <a:r>
              <a:rPr lang="en-GB" dirty="0" err="1"/>
              <a:t>Batıdaki</a:t>
            </a:r>
            <a:r>
              <a:rPr lang="en-GB" dirty="0"/>
              <a:t> </a:t>
            </a:r>
            <a:r>
              <a:rPr lang="en-GB" dirty="0" err="1"/>
              <a:t>Sarıçiçek</a:t>
            </a:r>
            <a:r>
              <a:rPr lang="en-GB" dirty="0"/>
              <a:t>, </a:t>
            </a:r>
            <a:r>
              <a:rPr lang="en-GB" dirty="0" err="1"/>
              <a:t>Hınzır</a:t>
            </a:r>
            <a:r>
              <a:rPr lang="en-GB" dirty="0"/>
              <a:t>, </a:t>
            </a:r>
            <a:r>
              <a:rPr lang="en-GB" dirty="0" err="1"/>
              <a:t>Koramaz</a:t>
            </a:r>
            <a:r>
              <a:rPr lang="en-GB" dirty="0"/>
              <a:t>, </a:t>
            </a:r>
            <a:r>
              <a:rPr lang="en-GB" dirty="0" err="1"/>
              <a:t>Turasan</a:t>
            </a:r>
            <a:r>
              <a:rPr lang="en-GB" dirty="0"/>
              <a:t>, </a:t>
            </a:r>
            <a:r>
              <a:rPr lang="en-GB" dirty="0" err="1"/>
              <a:t>Pozantı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Bolkar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, Konya </a:t>
            </a: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Havzaları’ndan</a:t>
            </a:r>
            <a:r>
              <a:rPr lang="en-GB" dirty="0"/>
              <a:t> </a:t>
            </a:r>
            <a:r>
              <a:rPr lang="en-GB" dirty="0" err="1"/>
              <a:t>ayırır</a:t>
            </a:r>
            <a:r>
              <a:rPr lang="en-GB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Havza</a:t>
            </a:r>
            <a:r>
              <a:rPr lang="en-GB" dirty="0"/>
              <a:t>, </a:t>
            </a:r>
            <a:r>
              <a:rPr lang="en-GB" dirty="0" err="1"/>
              <a:t>batıdan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, Konya </a:t>
            </a:r>
            <a:r>
              <a:rPr lang="en-GB" dirty="0" err="1"/>
              <a:t>Kapalı</a:t>
            </a:r>
            <a:r>
              <a:rPr lang="en-GB" dirty="0"/>
              <a:t>,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; </a:t>
            </a:r>
            <a:r>
              <a:rPr lang="en-GB" dirty="0" err="1"/>
              <a:t>doğudan</a:t>
            </a:r>
            <a:r>
              <a:rPr lang="en-GB" dirty="0"/>
              <a:t> Ceyhan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Fırat-Dicle</a:t>
            </a:r>
            <a:r>
              <a:rPr lang="en-GB" dirty="0"/>
              <a:t> </a:t>
            </a:r>
            <a:r>
              <a:rPr lang="en-GB" dirty="0" err="1"/>
              <a:t>Havzaları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komşudur</a:t>
            </a:r>
            <a:endParaRPr lang="en-GB" dirty="0"/>
          </a:p>
          <a:p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723" y="1282075"/>
            <a:ext cx="6868484" cy="346758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314357" y="4658408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Türkiye’deki</a:t>
            </a:r>
            <a:r>
              <a:rPr lang="en-GB" dirty="0"/>
              <a:t> </a:t>
            </a:r>
            <a:r>
              <a:rPr lang="en-GB" dirty="0" err="1"/>
              <a:t>Konumu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5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664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9789"/>
            <a:ext cx="5418909" cy="4717174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şekilleri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dağlık</a:t>
            </a:r>
            <a:r>
              <a:rPr lang="en-GB" dirty="0"/>
              <a:t> </a:t>
            </a:r>
            <a:r>
              <a:rPr lang="en-GB" dirty="0" err="1"/>
              <a:t>görünüme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. </a:t>
            </a:r>
            <a:r>
              <a:rPr lang="en-GB" dirty="0" err="1"/>
              <a:t>Güneyde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kıyılarında</a:t>
            </a:r>
            <a:r>
              <a:rPr lang="en-GB" dirty="0"/>
              <a:t> </a:t>
            </a:r>
            <a:r>
              <a:rPr lang="en-GB" dirty="0" err="1"/>
              <a:t>sıfır</a:t>
            </a:r>
            <a:r>
              <a:rPr lang="en-GB" dirty="0"/>
              <a:t> </a:t>
            </a:r>
            <a:r>
              <a:rPr lang="en-GB" dirty="0" err="1"/>
              <a:t>kotundan</a:t>
            </a:r>
            <a:r>
              <a:rPr lang="en-GB" dirty="0"/>
              <a:t> </a:t>
            </a:r>
            <a:r>
              <a:rPr lang="en-GB" dirty="0" err="1"/>
              <a:t>kuzeyde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Toros</a:t>
            </a:r>
            <a:r>
              <a:rPr lang="en-GB" dirty="0"/>
              <a:t> </a:t>
            </a:r>
            <a:r>
              <a:rPr lang="en-GB" dirty="0" err="1"/>
              <a:t>dağlarının</a:t>
            </a:r>
            <a:r>
              <a:rPr lang="en-GB" dirty="0"/>
              <a:t> 3.500 </a:t>
            </a:r>
            <a:r>
              <a:rPr lang="en-GB" dirty="0" err="1"/>
              <a:t>m’lik</a:t>
            </a:r>
            <a:r>
              <a:rPr lang="en-GB" dirty="0"/>
              <a:t> </a:t>
            </a:r>
            <a:r>
              <a:rPr lang="en-GB" dirty="0" err="1"/>
              <a:t>yükseltilerine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uzanmaktadır</a:t>
            </a:r>
            <a:r>
              <a:rPr lang="en-GB" dirty="0"/>
              <a:t>. </a:t>
            </a:r>
            <a:r>
              <a:rPr lang="en-GB" dirty="0" err="1"/>
              <a:t>Havzada</a:t>
            </a:r>
            <a:r>
              <a:rPr lang="en-GB" dirty="0"/>
              <a:t> Adana </a:t>
            </a:r>
            <a:r>
              <a:rPr lang="en-GB" dirty="0" err="1"/>
              <a:t>ilinin</a:t>
            </a:r>
            <a:r>
              <a:rPr lang="en-GB" dirty="0"/>
              <a:t> </a:t>
            </a:r>
            <a:r>
              <a:rPr lang="en-GB" dirty="0" err="1"/>
              <a:t>kuzey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kuzeydoğu</a:t>
            </a:r>
            <a:r>
              <a:rPr lang="en-GB" dirty="0"/>
              <a:t> </a:t>
            </a:r>
            <a:r>
              <a:rPr lang="en-GB" dirty="0" err="1"/>
              <a:t>bölümlerinde</a:t>
            </a:r>
            <a:r>
              <a:rPr lang="en-GB" dirty="0"/>
              <a:t>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havzanın</a:t>
            </a:r>
            <a:r>
              <a:rPr lang="en-GB" dirty="0"/>
              <a:t>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bölümünde</a:t>
            </a:r>
            <a:r>
              <a:rPr lang="en-GB" dirty="0"/>
              <a:t> </a:t>
            </a:r>
            <a:r>
              <a:rPr lang="en-GB" dirty="0" err="1"/>
              <a:t>başlayan</a:t>
            </a:r>
            <a:r>
              <a:rPr lang="en-GB" dirty="0"/>
              <a:t>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Toros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 </a:t>
            </a:r>
            <a:r>
              <a:rPr lang="en-GB" dirty="0" err="1"/>
              <a:t>verilen</a:t>
            </a:r>
            <a:r>
              <a:rPr lang="en-GB" dirty="0"/>
              <a:t> </a:t>
            </a:r>
            <a:r>
              <a:rPr lang="en-GB" dirty="0" err="1"/>
              <a:t>dağ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bulunmaktadır</a:t>
            </a:r>
            <a:r>
              <a:rPr lang="en-GB" dirty="0"/>
              <a:t>. </a:t>
            </a:r>
            <a:r>
              <a:rPr lang="en-GB" dirty="0" err="1"/>
              <a:t>Doğuda</a:t>
            </a:r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sınırını</a:t>
            </a:r>
            <a:r>
              <a:rPr lang="en-GB" dirty="0"/>
              <a:t> </a:t>
            </a:r>
            <a:r>
              <a:rPr lang="en-GB" dirty="0" err="1"/>
              <a:t>Toros</a:t>
            </a:r>
            <a:r>
              <a:rPr lang="en-GB" dirty="0"/>
              <a:t> </a:t>
            </a:r>
            <a:r>
              <a:rPr lang="en-GB" dirty="0" err="1"/>
              <a:t>sistemine</a:t>
            </a:r>
            <a:r>
              <a:rPr lang="en-GB" dirty="0"/>
              <a:t> </a:t>
            </a:r>
            <a:r>
              <a:rPr lang="en-GB" dirty="0" err="1"/>
              <a:t>giren</a:t>
            </a:r>
            <a:r>
              <a:rPr lang="en-GB" dirty="0"/>
              <a:t> </a:t>
            </a:r>
            <a:r>
              <a:rPr lang="en-GB" dirty="0" err="1"/>
              <a:t>Amanoslar</a:t>
            </a:r>
            <a:r>
              <a:rPr lang="en-GB" dirty="0"/>
              <a:t> </a:t>
            </a:r>
            <a:r>
              <a:rPr lang="en-GB" dirty="0" err="1"/>
              <a:t>oluşturur</a:t>
            </a:r>
            <a:r>
              <a:rPr lang="en-GB" dirty="0"/>
              <a:t>.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Toros</a:t>
            </a:r>
            <a:r>
              <a:rPr lang="en-GB" dirty="0"/>
              <a:t> </a:t>
            </a:r>
            <a:r>
              <a:rPr lang="en-GB" dirty="0" err="1"/>
              <a:t>üzerinde</a:t>
            </a:r>
            <a:r>
              <a:rPr lang="en-GB" dirty="0"/>
              <a:t> </a:t>
            </a:r>
            <a:r>
              <a:rPr lang="en-GB" dirty="0" err="1"/>
              <a:t>üç</a:t>
            </a:r>
            <a:r>
              <a:rPr lang="en-GB" dirty="0"/>
              <a:t> </a:t>
            </a:r>
            <a:r>
              <a:rPr lang="en-GB" dirty="0" err="1"/>
              <a:t>ayrı</a:t>
            </a:r>
            <a:r>
              <a:rPr lang="en-GB" dirty="0"/>
              <a:t> </a:t>
            </a:r>
            <a:r>
              <a:rPr lang="en-GB" dirty="0" err="1"/>
              <a:t>dağ</a:t>
            </a:r>
            <a:r>
              <a:rPr lang="en-GB" dirty="0"/>
              <a:t> </a:t>
            </a:r>
            <a:r>
              <a:rPr lang="en-GB" dirty="0" err="1"/>
              <a:t>sırası</a:t>
            </a:r>
            <a:r>
              <a:rPr lang="en-GB" dirty="0"/>
              <a:t> </a:t>
            </a:r>
            <a:r>
              <a:rPr lang="en-GB" dirty="0" err="1"/>
              <a:t>görülmektedir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9789"/>
            <a:ext cx="566816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544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3669"/>
            <a:ext cx="7260771" cy="458329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tepeler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dağlardan</a:t>
            </a:r>
            <a:r>
              <a:rPr lang="en-GB" dirty="0"/>
              <a:t> </a:t>
            </a:r>
            <a:r>
              <a:rPr lang="en-GB" dirty="0" err="1"/>
              <a:t>oluşmuştur</a:t>
            </a:r>
            <a:r>
              <a:rPr lang="en-GB" dirty="0"/>
              <a:t>. Bu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araziler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yalnızca</a:t>
            </a:r>
            <a:r>
              <a:rPr lang="en-GB" dirty="0"/>
              <a:t> 0-50 m </a:t>
            </a:r>
            <a:r>
              <a:rPr lang="en-GB" dirty="0" err="1"/>
              <a:t>arasında</a:t>
            </a:r>
            <a:r>
              <a:rPr lang="en-GB" dirty="0"/>
              <a:t> </a:t>
            </a:r>
            <a:r>
              <a:rPr lang="en-GB" dirty="0" err="1"/>
              <a:t>Çukurova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Anavarza</a:t>
            </a:r>
            <a:r>
              <a:rPr lang="en-GB" dirty="0"/>
              <a:t> </a:t>
            </a:r>
            <a:r>
              <a:rPr lang="en-GB" dirty="0" err="1"/>
              <a:t>bulunmaktadır</a:t>
            </a:r>
            <a:r>
              <a:rPr lang="en-GB" dirty="0"/>
              <a:t>. </a:t>
            </a:r>
            <a:r>
              <a:rPr lang="en-GB" dirty="0" err="1"/>
              <a:t>Bütünüyle</a:t>
            </a:r>
            <a:r>
              <a:rPr lang="en-GB" dirty="0"/>
              <a:t> Adana </a:t>
            </a:r>
            <a:r>
              <a:rPr lang="en-GB" dirty="0" err="1"/>
              <a:t>Ovası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 </a:t>
            </a:r>
            <a:r>
              <a:rPr lang="en-GB" dirty="0" err="1"/>
              <a:t>verilen</a:t>
            </a:r>
            <a:r>
              <a:rPr lang="en-GB" dirty="0"/>
              <a:t> </a:t>
            </a:r>
            <a:r>
              <a:rPr lang="en-GB" dirty="0" err="1"/>
              <a:t>havzanın</a:t>
            </a:r>
            <a:r>
              <a:rPr lang="en-GB" dirty="0"/>
              <a:t> </a:t>
            </a:r>
            <a:r>
              <a:rPr lang="en-GB" dirty="0" err="1"/>
              <a:t>güneyinde</a:t>
            </a:r>
            <a:r>
              <a:rPr lang="en-GB" dirty="0"/>
              <a:t>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Çukurova</a:t>
            </a:r>
            <a:r>
              <a:rPr lang="en-GB" dirty="0"/>
              <a:t>, </a:t>
            </a:r>
            <a:r>
              <a:rPr lang="en-GB" dirty="0" err="1"/>
              <a:t>kuzeyde</a:t>
            </a:r>
            <a:r>
              <a:rPr lang="en-GB" dirty="0"/>
              <a:t>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yukarı</a:t>
            </a:r>
            <a:r>
              <a:rPr lang="en-GB" dirty="0"/>
              <a:t> </a:t>
            </a:r>
            <a:r>
              <a:rPr lang="en-GB" dirty="0" err="1"/>
              <a:t>Anavarza’dır</a:t>
            </a:r>
            <a:r>
              <a:rPr lang="en-GB" dirty="0"/>
              <a:t>. </a:t>
            </a:r>
            <a:r>
              <a:rPr lang="en-GB" dirty="0" err="1"/>
              <a:t>İki</a:t>
            </a:r>
            <a:r>
              <a:rPr lang="en-GB" dirty="0"/>
              <a:t> </a:t>
            </a:r>
            <a:r>
              <a:rPr lang="en-GB" dirty="0" err="1"/>
              <a:t>ovayı</a:t>
            </a:r>
            <a:r>
              <a:rPr lang="en-GB" dirty="0"/>
              <a:t> </a:t>
            </a:r>
            <a:r>
              <a:rPr lang="en-GB" dirty="0" err="1"/>
              <a:t>Misis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 </a:t>
            </a:r>
            <a:r>
              <a:rPr lang="en-GB" dirty="0" err="1"/>
              <a:t>ayırır</a:t>
            </a:r>
            <a:r>
              <a:rPr lang="en-GB" dirty="0"/>
              <a:t>. </a:t>
            </a:r>
            <a:r>
              <a:rPr lang="en-GB" dirty="0" err="1"/>
              <a:t>Tepe</a:t>
            </a:r>
            <a:r>
              <a:rPr lang="en-GB" dirty="0"/>
              <a:t> </a:t>
            </a:r>
            <a:r>
              <a:rPr lang="en-GB" dirty="0" err="1"/>
              <a:t>özelliği</a:t>
            </a:r>
            <a:r>
              <a:rPr lang="en-GB" dirty="0"/>
              <a:t> </a:t>
            </a:r>
            <a:r>
              <a:rPr lang="en-GB" dirty="0" err="1"/>
              <a:t>gösteren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dağların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noktası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Cebelinur</a:t>
            </a:r>
            <a:r>
              <a:rPr lang="en-GB" dirty="0"/>
              <a:t> </a:t>
            </a:r>
            <a:r>
              <a:rPr lang="en-GB" dirty="0" err="1"/>
              <a:t>Dağı</a:t>
            </a:r>
            <a:r>
              <a:rPr lang="en-GB" dirty="0"/>
              <a:t> ‘</a:t>
            </a:r>
            <a:r>
              <a:rPr lang="en-GB" dirty="0" err="1"/>
              <a:t>nın</a:t>
            </a:r>
            <a:r>
              <a:rPr lang="en-GB" dirty="0"/>
              <a:t> </a:t>
            </a:r>
            <a:r>
              <a:rPr lang="en-GB" dirty="0" err="1"/>
              <a:t>yüksekliği</a:t>
            </a:r>
            <a:r>
              <a:rPr lang="en-GB" dirty="0"/>
              <a:t> 770 </a:t>
            </a:r>
            <a:r>
              <a:rPr lang="en-GB" dirty="0" err="1"/>
              <a:t>m’dir</a:t>
            </a:r>
            <a:r>
              <a:rPr lang="en-GB" dirty="0"/>
              <a:t>. </a:t>
            </a:r>
            <a:r>
              <a:rPr lang="en-GB" dirty="0" err="1"/>
              <a:t>Ayrıca</a:t>
            </a:r>
            <a:r>
              <a:rPr lang="en-GB" dirty="0"/>
              <a:t> </a:t>
            </a:r>
            <a:r>
              <a:rPr lang="en-GB" dirty="0" err="1"/>
              <a:t>iç</a:t>
            </a:r>
            <a:r>
              <a:rPr lang="en-GB" dirty="0"/>
              <a:t> </a:t>
            </a:r>
            <a:r>
              <a:rPr lang="en-GB" dirty="0" err="1"/>
              <a:t>kısımlardaki</a:t>
            </a:r>
            <a:r>
              <a:rPr lang="en-GB" dirty="0"/>
              <a:t> </a:t>
            </a:r>
            <a:r>
              <a:rPr lang="en-GB" dirty="0" err="1"/>
              <a:t>platolarda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ovalar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1.000-1.500 m </a:t>
            </a:r>
            <a:r>
              <a:rPr lang="en-GB" dirty="0" err="1"/>
              <a:t>kotları</a:t>
            </a:r>
            <a:r>
              <a:rPr lang="en-GB" dirty="0"/>
              <a:t> </a:t>
            </a:r>
            <a:r>
              <a:rPr lang="en-GB" dirty="0" err="1"/>
              <a:t>arasındadır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387" y="719619"/>
            <a:ext cx="3915321" cy="479174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098971" y="5659497"/>
            <a:ext cx="337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Fiziki</a:t>
            </a:r>
            <a:r>
              <a:rPr lang="en-GB" dirty="0"/>
              <a:t> </a:t>
            </a:r>
            <a:r>
              <a:rPr lang="en-GB" dirty="0" err="1"/>
              <a:t>Haritası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13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Nehri</a:t>
            </a:r>
            <a:endParaRPr lang="en-GB" dirty="0"/>
          </a:p>
        </p:txBody>
      </p:sp>
      <p:sp>
        <p:nvSpPr>
          <p:cNvPr id="4" name="Dikdörtgen 3"/>
          <p:cNvSpPr/>
          <p:nvPr/>
        </p:nvSpPr>
        <p:spPr>
          <a:xfrm>
            <a:off x="7275194" y="2822064"/>
            <a:ext cx="1677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94" y="634990"/>
            <a:ext cx="3274354" cy="211139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38200" y="1722391"/>
            <a:ext cx="42219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Kaynak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Kayseri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Ağız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Uzunluk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560 km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Kaynak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rakımı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1500 m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Havza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20.600 km²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38200" y="3727352"/>
            <a:ext cx="11179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Seyhan</a:t>
            </a:r>
            <a:r>
              <a:rPr lang="en-GB" sz="20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Nehri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ürkiye'nin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Akdeniz'e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dökülen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ırmaklarından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birisidir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Uzunluğu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560 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km'dir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Havza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20.600 km²'dir.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Kayseri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Pınarbaşı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ilçesinden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1500 metre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yükseklikteki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Yayla'dan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tr-TR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Zamantı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suyudur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Kayseri’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Pınarbaşı, Tomarza, Develi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Yahyalı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ilçelerinden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geçer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Torosları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'ın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(Tahtalı Dağları )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uzanış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doğrultusunda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Çukurova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inmeden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Adana’n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ın 80 km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kuzeyinde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Aladağ i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lçesinin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Akinek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yamaçlarında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Göksu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birleşir</a:t>
            </a:r>
            <a:r>
              <a:rPr lang="en-GB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Adana'nın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metropoliten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alanında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Seyhan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Yüreğir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yerleşkelerinin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sınırlarını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çizer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Çukurova'nın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batı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kesiminde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Adana-Mersin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sınırında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Deli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Burnu'nda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Akdeniz'e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dökülür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6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SEYHAN HAVZASI SU KAYNAKLARI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6914"/>
            <a:ext cx="10957560" cy="4740049"/>
          </a:xfrm>
        </p:spPr>
        <p:txBody>
          <a:bodyPr>
            <a:normAutofit/>
          </a:bodyPr>
          <a:lstStyle/>
          <a:p>
            <a:r>
              <a:rPr lang="en-GB" dirty="0" err="1"/>
              <a:t>Havzası’nda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miktarı</a:t>
            </a:r>
            <a:r>
              <a:rPr lang="en-GB" dirty="0"/>
              <a:t> 615 </a:t>
            </a:r>
            <a:r>
              <a:rPr lang="en-GB" dirty="0" err="1"/>
              <a:t>mm’dir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/>
              <a:t> Master plan </a:t>
            </a:r>
            <a:r>
              <a:rPr lang="en-GB" dirty="0" err="1"/>
              <a:t>çalışmalarına</a:t>
            </a:r>
            <a:r>
              <a:rPr lang="en-GB" dirty="0"/>
              <a:t> </a:t>
            </a:r>
            <a:r>
              <a:rPr lang="en-GB" dirty="0" err="1"/>
              <a:t>esas</a:t>
            </a:r>
            <a:r>
              <a:rPr lang="en-GB" dirty="0"/>
              <a:t> </a:t>
            </a:r>
            <a:r>
              <a:rPr lang="en-GB" dirty="0" err="1"/>
              <a:t>teşkil</a:t>
            </a:r>
            <a:r>
              <a:rPr lang="en-GB" dirty="0"/>
              <a:t> </a:t>
            </a:r>
            <a:r>
              <a:rPr lang="en-GB" dirty="0" err="1"/>
              <a:t>eden</a:t>
            </a:r>
            <a:r>
              <a:rPr lang="en-GB" dirty="0"/>
              <a:t> 1960-2009 </a:t>
            </a:r>
            <a:r>
              <a:rPr lang="en-GB" dirty="0" err="1"/>
              <a:t>yılları</a:t>
            </a:r>
            <a:r>
              <a:rPr lang="en-GB" dirty="0"/>
              <a:t>  </a:t>
            </a:r>
            <a:r>
              <a:rPr lang="en-GB" dirty="0" err="1"/>
              <a:t>arasındaki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“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akım</a:t>
            </a:r>
            <a:r>
              <a:rPr lang="en-GB" dirty="0"/>
              <a:t>” </a:t>
            </a:r>
            <a:r>
              <a:rPr lang="en-GB" dirty="0" err="1"/>
              <a:t>durumları</a:t>
            </a:r>
            <a:r>
              <a:rPr lang="en-GB" dirty="0"/>
              <a:t> </a:t>
            </a:r>
            <a:r>
              <a:rPr lang="en-GB" dirty="0" err="1"/>
              <a:t>değerlendirildiğinde</a:t>
            </a:r>
            <a:r>
              <a:rPr lang="en-GB" dirty="0"/>
              <a:t>: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Zamantı</a:t>
            </a:r>
            <a:r>
              <a:rPr lang="en-GB" dirty="0"/>
              <a:t> </a:t>
            </a:r>
            <a:r>
              <a:rPr lang="en-GB" dirty="0" err="1"/>
              <a:t>Irmağı’nın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2.049 hm³, 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Irmağı’nın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1.828 hm³,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Irmağı’na</a:t>
            </a:r>
            <a:r>
              <a:rPr lang="en-GB" dirty="0"/>
              <a:t> </a:t>
            </a:r>
            <a:r>
              <a:rPr lang="en-GB" dirty="0" err="1"/>
              <a:t>sağ</a:t>
            </a:r>
            <a:r>
              <a:rPr lang="en-GB" dirty="0"/>
              <a:t> </a:t>
            </a:r>
            <a:r>
              <a:rPr lang="en-GB" dirty="0" err="1"/>
              <a:t>sahilden</a:t>
            </a:r>
            <a:r>
              <a:rPr lang="en-GB" dirty="0"/>
              <a:t> </a:t>
            </a:r>
            <a:r>
              <a:rPr lang="en-GB" dirty="0" err="1"/>
              <a:t>katılan</a:t>
            </a:r>
            <a:r>
              <a:rPr lang="en-GB" dirty="0"/>
              <a:t> </a:t>
            </a:r>
            <a:r>
              <a:rPr lang="en-GB" dirty="0" err="1"/>
              <a:t>Eğlence</a:t>
            </a:r>
            <a:r>
              <a:rPr lang="en-GB" dirty="0"/>
              <a:t> </a:t>
            </a:r>
            <a:r>
              <a:rPr lang="en-GB" dirty="0" err="1"/>
              <a:t>Deresi’nin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288 hm³, </a:t>
            </a:r>
            <a:endParaRPr lang="tr-TR" dirty="0"/>
          </a:p>
          <a:p>
            <a:pPr lvl="1"/>
            <a:r>
              <a:rPr lang="en-GB" dirty="0" err="1"/>
              <a:t>Körkün</a:t>
            </a:r>
            <a:r>
              <a:rPr lang="en-GB" dirty="0"/>
              <a:t> </a:t>
            </a:r>
            <a:r>
              <a:rPr lang="en-GB" dirty="0" err="1"/>
              <a:t>Suyu’nun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426 hm³,</a:t>
            </a:r>
            <a:endParaRPr lang="tr-TR" dirty="0"/>
          </a:p>
          <a:p>
            <a:pPr lvl="1"/>
            <a:r>
              <a:rPr lang="en-GB" dirty="0" err="1"/>
              <a:t>Çakıt</a:t>
            </a:r>
            <a:r>
              <a:rPr lang="en-GB" dirty="0"/>
              <a:t> </a:t>
            </a:r>
            <a:r>
              <a:rPr lang="en-GB" dirty="0" err="1"/>
              <a:t>Çayı’nın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458 hm³, </a:t>
            </a:r>
            <a:r>
              <a:rPr lang="en-GB" dirty="0" err="1"/>
              <a:t>ve</a:t>
            </a:r>
            <a:endParaRPr lang="tr-TR" dirty="0"/>
          </a:p>
          <a:p>
            <a:pPr lvl="1"/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yerüstü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r>
              <a:rPr lang="en-GB" dirty="0"/>
              <a:t> </a:t>
            </a:r>
            <a:r>
              <a:rPr lang="en-GB" dirty="0" err="1"/>
              <a:t>Çatalan</a:t>
            </a:r>
            <a:r>
              <a:rPr lang="en-GB" dirty="0"/>
              <a:t> </a:t>
            </a:r>
            <a:r>
              <a:rPr lang="en-GB" dirty="0" err="1"/>
              <a:t>Barajı</a:t>
            </a:r>
            <a:r>
              <a:rPr lang="en-GB" dirty="0"/>
              <a:t> </a:t>
            </a:r>
            <a:r>
              <a:rPr lang="en-GB" dirty="0" err="1"/>
              <a:t>aks</a:t>
            </a:r>
            <a:r>
              <a:rPr lang="en-GB" dirty="0"/>
              <a:t> </a:t>
            </a:r>
            <a:r>
              <a:rPr lang="en-GB" dirty="0" err="1"/>
              <a:t>yerinde</a:t>
            </a:r>
            <a:r>
              <a:rPr lang="en-GB" dirty="0"/>
              <a:t> 5.145 hm³,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Barajı</a:t>
            </a:r>
            <a:r>
              <a:rPr lang="en-GB" dirty="0"/>
              <a:t> </a:t>
            </a:r>
            <a:r>
              <a:rPr lang="en-GB" dirty="0" err="1"/>
              <a:t>aks</a:t>
            </a:r>
            <a:r>
              <a:rPr lang="en-GB" dirty="0"/>
              <a:t> </a:t>
            </a:r>
            <a:r>
              <a:rPr lang="en-GB" dirty="0" err="1"/>
              <a:t>yerinde</a:t>
            </a:r>
            <a:r>
              <a:rPr lang="en-GB" dirty="0"/>
              <a:t> 6.183 hm³’tür.</a:t>
            </a:r>
          </a:p>
        </p:txBody>
      </p:sp>
    </p:spTree>
    <p:extLst>
      <p:ext uri="{BB962C8B-B14F-4D97-AF65-F5344CB8AC3E}">
        <p14:creationId xmlns:p14="http://schemas.microsoft.com/office/powerpoint/2010/main" val="30494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101"/>
          </a:xfrm>
        </p:spPr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Seyhan Havzası</a:t>
            </a:r>
            <a:endParaRPr lang="en-GB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21205"/>
              </p:ext>
            </p:extLst>
          </p:nvPr>
        </p:nvGraphicFramePr>
        <p:xfrm>
          <a:off x="962318" y="2192292"/>
          <a:ext cx="6483513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71">
                  <a:extLst>
                    <a:ext uri="{9D8B030D-6E8A-4147-A177-3AD203B41FA5}">
                      <a16:colId xmlns:a16="http://schemas.microsoft.com/office/drawing/2014/main" val="1735870428"/>
                    </a:ext>
                  </a:extLst>
                </a:gridCol>
                <a:gridCol w="2161171">
                  <a:extLst>
                    <a:ext uri="{9D8B030D-6E8A-4147-A177-3AD203B41FA5}">
                      <a16:colId xmlns:a16="http://schemas.microsoft.com/office/drawing/2014/main" val="146950554"/>
                    </a:ext>
                  </a:extLst>
                </a:gridCol>
                <a:gridCol w="2161171">
                  <a:extLst>
                    <a:ext uri="{9D8B030D-6E8A-4147-A177-3AD203B41FA5}">
                      <a16:colId xmlns:a16="http://schemas.microsoft.com/office/drawing/2014/main" val="3425071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Sektörel</a:t>
                      </a:r>
                      <a:r>
                        <a:rPr lang="en-GB" dirty="0"/>
                        <a:t> Alt </a:t>
                      </a:r>
                      <a:r>
                        <a:rPr lang="en-GB" dirty="0" err="1"/>
                        <a:t>Havza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Emniyetli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verim</a:t>
                      </a:r>
                      <a:r>
                        <a:rPr lang="en-GB" dirty="0"/>
                        <a:t> (hm³)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Emniyetli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işletme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verimi</a:t>
                      </a:r>
                      <a:r>
                        <a:rPr lang="en-GB" dirty="0"/>
                        <a:t> (hm³)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9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Zamantı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404,7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2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Göksu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7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Seyhan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16,2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Seyhan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Toplam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1145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7882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009106" y="16565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Tablo</a:t>
            </a:r>
            <a:r>
              <a:rPr lang="en-GB" dirty="0"/>
              <a:t> 2.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Yeraltı</a:t>
            </a:r>
            <a:r>
              <a:rPr lang="en-GB" dirty="0"/>
              <a:t> Su </a:t>
            </a:r>
            <a:r>
              <a:rPr lang="en-GB" dirty="0" err="1"/>
              <a:t>Kaynakları</a:t>
            </a:r>
            <a:r>
              <a:rPr lang="en-GB" dirty="0"/>
              <a:t> </a:t>
            </a:r>
            <a:r>
              <a:rPr lang="en-GB" dirty="0" err="1"/>
              <a:t>Potansiyeli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4" y="849003"/>
            <a:ext cx="3913887" cy="507925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646104" y="6096761"/>
            <a:ext cx="5340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Yeraltı</a:t>
            </a:r>
            <a:r>
              <a:rPr lang="en-GB" dirty="0"/>
              <a:t> Su </a:t>
            </a:r>
            <a:r>
              <a:rPr lang="en-GB" dirty="0" err="1"/>
              <a:t>Kaynakları</a:t>
            </a:r>
            <a:r>
              <a:rPr lang="en-GB" dirty="0"/>
              <a:t> Alt </a:t>
            </a:r>
            <a:r>
              <a:rPr lang="en-GB" dirty="0" err="1"/>
              <a:t>Havzaları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3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22" y="1967706"/>
            <a:ext cx="57531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1"/>
          </a:xfrm>
        </p:spPr>
        <p:txBody>
          <a:bodyPr>
            <a:normAutofit/>
          </a:bodyPr>
          <a:lstStyle/>
          <a:p>
            <a:r>
              <a:rPr lang="tr-TR" alt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8630" y="1394551"/>
            <a:ext cx="483325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Havza</a:t>
            </a:r>
            <a:r>
              <a:rPr lang="en-GB" dirty="0"/>
              <a:t>, </a:t>
            </a:r>
            <a:r>
              <a:rPr lang="en-GB" dirty="0" err="1"/>
              <a:t>kuzeyde</a:t>
            </a:r>
            <a:r>
              <a:rPr lang="en-GB" dirty="0"/>
              <a:t> Konya </a:t>
            </a: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, </a:t>
            </a:r>
            <a:r>
              <a:rPr lang="en-GB" dirty="0" err="1"/>
              <a:t>doğuda</a:t>
            </a:r>
            <a:r>
              <a:rPr lang="en-GB" dirty="0"/>
              <a:t> </a:t>
            </a:r>
            <a:r>
              <a:rPr lang="en-GB" dirty="0" err="1"/>
              <a:t>Seyhan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batıda</a:t>
            </a:r>
            <a:r>
              <a:rPr lang="en-GB" dirty="0"/>
              <a:t> Antalya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komşudur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sularını</a:t>
            </a:r>
            <a:r>
              <a:rPr lang="en-GB" dirty="0"/>
              <a:t> </a:t>
            </a:r>
            <a:r>
              <a:rPr lang="en-GB" dirty="0" err="1"/>
              <a:t>Akdeniz’e</a:t>
            </a:r>
            <a:r>
              <a:rPr lang="en-GB" dirty="0"/>
              <a:t> </a:t>
            </a:r>
            <a:r>
              <a:rPr lang="en-GB" dirty="0" err="1"/>
              <a:t>boşaltan</a:t>
            </a:r>
            <a:r>
              <a:rPr lang="en-GB" dirty="0"/>
              <a:t> Tarsus </a:t>
            </a:r>
            <a:r>
              <a:rPr lang="en-GB" dirty="0" err="1"/>
              <a:t>Irmağı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Sedir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</a:t>
            </a:r>
            <a:r>
              <a:rPr lang="en-GB" dirty="0" err="1"/>
              <a:t>kapsamaktadır</a:t>
            </a:r>
            <a:r>
              <a:rPr lang="en-GB" dirty="0"/>
              <a:t>.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2.180.704 </a:t>
            </a:r>
            <a:r>
              <a:rPr lang="en-GB" dirty="0" err="1"/>
              <a:t>hektar</a:t>
            </a:r>
            <a:r>
              <a:rPr lang="en-GB" dirty="0"/>
              <a:t> (ha) </a:t>
            </a:r>
            <a:r>
              <a:rPr lang="en-GB" dirty="0" err="1"/>
              <a:t>alanıyla</a:t>
            </a:r>
            <a:r>
              <a:rPr lang="en-GB" dirty="0"/>
              <a:t> </a:t>
            </a:r>
            <a:r>
              <a:rPr lang="en-GB" dirty="0" err="1"/>
              <a:t>ülkemiz</a:t>
            </a:r>
            <a:r>
              <a:rPr lang="en-GB" dirty="0"/>
              <a:t> </a:t>
            </a:r>
            <a:r>
              <a:rPr lang="en-GB" dirty="0" err="1"/>
              <a:t>yüzölçümünün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%2,8’ini </a:t>
            </a:r>
            <a:r>
              <a:rPr lang="en-GB" dirty="0" err="1"/>
              <a:t>oluşturmaktadır</a:t>
            </a:r>
            <a:r>
              <a:rPr lang="en-GB" dirty="0"/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86" y="1175657"/>
            <a:ext cx="7050114" cy="36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950" y="1449084"/>
            <a:ext cx="5322389" cy="4100951"/>
          </a:xfrm>
        </p:spPr>
        <p:txBody>
          <a:bodyPr>
            <a:normAutofit/>
          </a:bodyPr>
          <a:lstStyle/>
          <a:p>
            <a:r>
              <a:rPr lang="en-GB" dirty="0"/>
              <a:t>Ceyhan </a:t>
            </a:r>
            <a:r>
              <a:rPr lang="en-GB" dirty="0" err="1"/>
              <a:t>Havzası</a:t>
            </a:r>
            <a:r>
              <a:rPr lang="en-GB" dirty="0"/>
              <a:t>, </a:t>
            </a:r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yüzölçümünün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% 3,4’ünü </a:t>
            </a:r>
            <a:r>
              <a:rPr lang="en-GB" dirty="0" err="1"/>
              <a:t>kapsayan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26.875 km2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alanına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/>
              <a:t>İskenderun </a:t>
            </a:r>
            <a:r>
              <a:rPr lang="en-GB" dirty="0" err="1"/>
              <a:t>Körfezi’nden</a:t>
            </a:r>
            <a:r>
              <a:rPr lang="en-GB" dirty="0"/>
              <a:t> </a:t>
            </a:r>
            <a:r>
              <a:rPr lang="en-GB" dirty="0" err="1"/>
              <a:t>İç</a:t>
            </a:r>
            <a:r>
              <a:rPr lang="en-GB" dirty="0"/>
              <a:t> </a:t>
            </a:r>
            <a:r>
              <a:rPr lang="en-GB" dirty="0" err="1"/>
              <a:t>Anadolu’nun</a:t>
            </a:r>
            <a:r>
              <a:rPr lang="en-GB" dirty="0"/>
              <a:t> </a:t>
            </a:r>
            <a:r>
              <a:rPr lang="en-GB" dirty="0" err="1"/>
              <a:t>içlerine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giren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Türkiye’nin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Bölgesi’nde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  <a:endParaRPr lang="tr-T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14" y="1449084"/>
            <a:ext cx="6458851" cy="307700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727339" y="45445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Harita</a:t>
            </a:r>
            <a:r>
              <a:rPr lang="en-GB" dirty="0"/>
              <a:t> Ceyhan </a:t>
            </a:r>
            <a:r>
              <a:rPr lang="en-GB" dirty="0" err="1"/>
              <a:t>Havzası'nın</a:t>
            </a:r>
            <a:r>
              <a:rPr lang="en-GB" dirty="0"/>
              <a:t> </a:t>
            </a:r>
            <a:r>
              <a:rPr lang="en-GB" dirty="0" err="1"/>
              <a:t>Gösteren</a:t>
            </a:r>
            <a:r>
              <a:rPr lang="en-GB" dirty="0"/>
              <a:t> </a:t>
            </a:r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Haritası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404950" y="5215779"/>
            <a:ext cx="10915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Ceyhan </a:t>
            </a:r>
            <a:r>
              <a:rPr lang="en-GB" sz="2800" dirty="0" err="1"/>
              <a:t>Havzası</a:t>
            </a:r>
            <a:r>
              <a:rPr lang="en-GB" sz="2800" dirty="0"/>
              <a:t> </a:t>
            </a:r>
            <a:r>
              <a:rPr lang="en-GB" sz="2800" dirty="0" err="1"/>
              <a:t>batıdan</a:t>
            </a:r>
            <a:r>
              <a:rPr lang="en-GB" sz="2800" dirty="0"/>
              <a:t> </a:t>
            </a:r>
            <a:r>
              <a:rPr lang="en-GB" sz="2800" dirty="0" err="1"/>
              <a:t>Seyhan</a:t>
            </a:r>
            <a:r>
              <a:rPr lang="en-GB" sz="2800" dirty="0"/>
              <a:t>, </a:t>
            </a:r>
            <a:r>
              <a:rPr lang="en-GB" sz="2800" dirty="0" err="1"/>
              <a:t>kuzey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doğudan</a:t>
            </a:r>
            <a:r>
              <a:rPr lang="en-GB" sz="2800" dirty="0"/>
              <a:t> </a:t>
            </a:r>
            <a:r>
              <a:rPr lang="en-GB" sz="2800" dirty="0" err="1"/>
              <a:t>Fırat</a:t>
            </a:r>
            <a:r>
              <a:rPr lang="en-GB" sz="2800" dirty="0"/>
              <a:t>, </a:t>
            </a:r>
            <a:r>
              <a:rPr lang="en-GB" sz="2800" dirty="0" err="1"/>
              <a:t>güneyden</a:t>
            </a:r>
            <a:r>
              <a:rPr lang="en-GB" sz="2800" dirty="0"/>
              <a:t> </a:t>
            </a:r>
            <a:r>
              <a:rPr lang="en-GB" sz="2800" dirty="0" err="1"/>
              <a:t>Asi</a:t>
            </a:r>
            <a:r>
              <a:rPr lang="en-GB" sz="2800" dirty="0"/>
              <a:t> </a:t>
            </a:r>
            <a:r>
              <a:rPr lang="en-GB" sz="2800" dirty="0" err="1"/>
              <a:t>Havzası</a:t>
            </a:r>
            <a:r>
              <a:rPr lang="en-GB" sz="2800" dirty="0"/>
              <a:t> </a:t>
            </a:r>
            <a:r>
              <a:rPr lang="en-GB" sz="2800" dirty="0" err="1"/>
              <a:t>ile</a:t>
            </a:r>
            <a:r>
              <a:rPr lang="en-GB" sz="2800" dirty="0"/>
              <a:t> </a:t>
            </a:r>
            <a:r>
              <a:rPr lang="en-GB" sz="2800" dirty="0" err="1"/>
              <a:t>komşudur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920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Sarp</a:t>
            </a:r>
            <a:r>
              <a:rPr lang="en-GB" dirty="0"/>
              <a:t> </a:t>
            </a:r>
            <a:r>
              <a:rPr lang="en-GB" dirty="0" err="1"/>
              <a:t>dağlık</a:t>
            </a:r>
            <a:r>
              <a:rPr lang="en-GB" dirty="0"/>
              <a:t> </a:t>
            </a:r>
            <a:r>
              <a:rPr lang="en-GB" dirty="0" err="1"/>
              <a:t>araziler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alüvyonlu</a:t>
            </a:r>
            <a:r>
              <a:rPr lang="en-GB" dirty="0"/>
              <a:t> </a:t>
            </a:r>
            <a:r>
              <a:rPr lang="en-GB" dirty="0" err="1"/>
              <a:t>tabanlardan</a:t>
            </a:r>
            <a:r>
              <a:rPr lang="en-GB" dirty="0"/>
              <a:t> </a:t>
            </a:r>
            <a:r>
              <a:rPr lang="en-GB" dirty="0" err="1"/>
              <a:t>oluşan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Ceyhan </a:t>
            </a:r>
            <a:r>
              <a:rPr lang="en-GB" dirty="0" err="1"/>
              <a:t>Nehri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kollarının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toplama</a:t>
            </a:r>
            <a:r>
              <a:rPr lang="en-GB" dirty="0"/>
              <a:t> </a:t>
            </a:r>
            <a:r>
              <a:rPr lang="en-GB" dirty="0" err="1"/>
              <a:t>alanlarını</a:t>
            </a:r>
            <a:r>
              <a:rPr lang="en-GB" dirty="0"/>
              <a:t> </a:t>
            </a:r>
            <a:r>
              <a:rPr lang="en-GB" dirty="0" err="1"/>
              <a:t>içine</a:t>
            </a:r>
            <a:r>
              <a:rPr lang="en-GB" dirty="0"/>
              <a:t> </a:t>
            </a:r>
            <a:r>
              <a:rPr lang="en-GB" dirty="0" err="1"/>
              <a:t>alır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/>
              <a:t>21 391 km2 ’</a:t>
            </a:r>
            <a:r>
              <a:rPr lang="en-GB" dirty="0" err="1"/>
              <a:t>lik</a:t>
            </a:r>
            <a:r>
              <a:rPr lang="en-GB" dirty="0"/>
              <a:t> </a:t>
            </a:r>
            <a:r>
              <a:rPr lang="en-GB" dirty="0" err="1"/>
              <a:t>yüzölçümü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Türkiye’nin</a:t>
            </a:r>
            <a:r>
              <a:rPr lang="en-GB" dirty="0"/>
              <a:t> %2,73’ünü </a:t>
            </a:r>
            <a:r>
              <a:rPr lang="en-GB" dirty="0" err="1"/>
              <a:t>kapsayan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batıdan</a:t>
            </a:r>
            <a:r>
              <a:rPr lang="en-GB" dirty="0"/>
              <a:t> </a:t>
            </a:r>
            <a:r>
              <a:rPr lang="en-GB" dirty="0" err="1"/>
              <a:t>Seyhan</a:t>
            </a:r>
            <a:r>
              <a:rPr lang="en-GB" dirty="0"/>
              <a:t>, </a:t>
            </a:r>
            <a:r>
              <a:rPr lang="en-GB" dirty="0" err="1"/>
              <a:t>kuzey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doğudan</a:t>
            </a:r>
            <a:r>
              <a:rPr lang="en-GB" dirty="0"/>
              <a:t> </a:t>
            </a:r>
            <a:r>
              <a:rPr lang="en-GB" dirty="0" err="1"/>
              <a:t>FıratDicle</a:t>
            </a:r>
            <a:r>
              <a:rPr lang="en-GB" dirty="0"/>
              <a:t>, </a:t>
            </a:r>
            <a:r>
              <a:rPr lang="en-GB" dirty="0" err="1"/>
              <a:t>güneyden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komşudur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Kahramanmaraş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Osmaniye</a:t>
            </a:r>
            <a:r>
              <a:rPr lang="en-GB" dirty="0"/>
              <a:t> </a:t>
            </a:r>
            <a:r>
              <a:rPr lang="en-GB" dirty="0" err="1"/>
              <a:t>illerinin</a:t>
            </a:r>
            <a:r>
              <a:rPr lang="en-GB" dirty="0"/>
              <a:t> </a:t>
            </a:r>
            <a:r>
              <a:rPr lang="en-GB" dirty="0" err="1"/>
              <a:t>tamamına</a:t>
            </a:r>
            <a:r>
              <a:rPr lang="en-GB" dirty="0"/>
              <a:t> </a:t>
            </a:r>
            <a:r>
              <a:rPr lang="en-GB" dirty="0" err="1"/>
              <a:t>yakın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, Adana </a:t>
            </a:r>
            <a:r>
              <a:rPr lang="en-GB" dirty="0" err="1"/>
              <a:t>ilinin</a:t>
            </a:r>
            <a:r>
              <a:rPr lang="en-GB" dirty="0"/>
              <a:t> Ceyhan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Yumurtalık</a:t>
            </a:r>
            <a:r>
              <a:rPr lang="en-GB" dirty="0"/>
              <a:t> </a:t>
            </a:r>
            <a:r>
              <a:rPr lang="en-GB" dirty="0" err="1"/>
              <a:t>ilçeleri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Merkez</a:t>
            </a:r>
            <a:r>
              <a:rPr lang="en-GB" dirty="0"/>
              <a:t>, </a:t>
            </a:r>
            <a:r>
              <a:rPr lang="en-GB" dirty="0" err="1"/>
              <a:t>Yüreğir</a:t>
            </a:r>
            <a:r>
              <a:rPr lang="en-GB" dirty="0"/>
              <a:t>, </a:t>
            </a:r>
            <a:r>
              <a:rPr lang="en-GB" dirty="0" err="1"/>
              <a:t>İmamoğlu</a:t>
            </a:r>
            <a:r>
              <a:rPr lang="en-GB" dirty="0"/>
              <a:t>, </a:t>
            </a:r>
            <a:r>
              <a:rPr lang="en-GB" dirty="0" err="1"/>
              <a:t>Kozan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Feke </a:t>
            </a:r>
            <a:r>
              <a:rPr lang="en-GB" dirty="0" err="1"/>
              <a:t>ilçelerinin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, Gaziantep </a:t>
            </a:r>
            <a:r>
              <a:rPr lang="en-GB" dirty="0" err="1"/>
              <a:t>ilinin</a:t>
            </a:r>
            <a:r>
              <a:rPr lang="en-GB" dirty="0"/>
              <a:t> </a:t>
            </a:r>
            <a:r>
              <a:rPr lang="en-GB" dirty="0" err="1"/>
              <a:t>Nurdağı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Adıyaman</a:t>
            </a:r>
            <a:r>
              <a:rPr lang="en-GB" dirty="0"/>
              <a:t> </a:t>
            </a:r>
            <a:r>
              <a:rPr lang="en-GB" dirty="0" err="1"/>
              <a:t>ilinin</a:t>
            </a:r>
            <a:r>
              <a:rPr lang="en-GB" dirty="0"/>
              <a:t> </a:t>
            </a:r>
            <a:r>
              <a:rPr lang="en-GB" dirty="0" err="1"/>
              <a:t>Gölbaşı</a:t>
            </a:r>
            <a:r>
              <a:rPr lang="en-GB" dirty="0"/>
              <a:t> </a:t>
            </a:r>
            <a:r>
              <a:rPr lang="en-GB" dirty="0" err="1"/>
              <a:t>ilçelerinin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  <a:r>
              <a:rPr lang="en-GB" dirty="0" err="1"/>
              <a:t>Kahramanmaraş</a:t>
            </a:r>
            <a:r>
              <a:rPr lang="en-GB" dirty="0"/>
              <a:t> </a:t>
            </a:r>
            <a:r>
              <a:rPr lang="en-GB" dirty="0" err="1"/>
              <a:t>ilinin</a:t>
            </a:r>
            <a:r>
              <a:rPr lang="en-GB" dirty="0"/>
              <a:t> %87,61’i, </a:t>
            </a:r>
            <a:r>
              <a:rPr lang="en-GB" dirty="0" err="1"/>
              <a:t>Osmaniye</a:t>
            </a:r>
            <a:r>
              <a:rPr lang="en-GB" dirty="0"/>
              <a:t> </a:t>
            </a:r>
            <a:r>
              <a:rPr lang="en-GB" dirty="0" err="1"/>
              <a:t>ilinin</a:t>
            </a:r>
            <a:r>
              <a:rPr lang="en-GB" dirty="0"/>
              <a:t> %94,41’i </a:t>
            </a:r>
            <a:r>
              <a:rPr lang="en-GB" dirty="0" err="1"/>
              <a:t>ve</a:t>
            </a:r>
            <a:r>
              <a:rPr lang="en-GB" dirty="0"/>
              <a:t> Adana </a:t>
            </a:r>
            <a:r>
              <a:rPr lang="en-GB" dirty="0" err="1"/>
              <a:t>ilinin</a:t>
            </a:r>
            <a:r>
              <a:rPr lang="en-GB" dirty="0"/>
              <a:t> %28,08’i 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kalmaktadır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648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6" y="1572668"/>
            <a:ext cx="6007615" cy="2829515"/>
          </a:xfrm>
        </p:spPr>
        <p:txBody>
          <a:bodyPr/>
          <a:lstStyle/>
          <a:p>
            <a:r>
              <a:rPr lang="en-GB" dirty="0"/>
              <a:t>Ceyhan </a:t>
            </a:r>
            <a:r>
              <a:rPr lang="en-GB" dirty="0" err="1"/>
              <a:t>Irmağı‘nın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 425 km </a:t>
            </a:r>
            <a:endParaRPr lang="tr-TR" dirty="0"/>
          </a:p>
          <a:p>
            <a:r>
              <a:rPr lang="tr-TR" dirty="0"/>
              <a:t>Y</a:t>
            </a:r>
            <a:r>
              <a:rPr lang="en-GB" dirty="0" err="1"/>
              <a:t>ıllık</a:t>
            </a:r>
            <a:r>
              <a:rPr lang="en-GB" dirty="0"/>
              <a:t> </a:t>
            </a:r>
            <a:r>
              <a:rPr lang="en-GB" dirty="0" err="1"/>
              <a:t>debisi</a:t>
            </a:r>
            <a:r>
              <a:rPr lang="en-GB" dirty="0"/>
              <a:t> 82,9 m3 /</a:t>
            </a:r>
            <a:r>
              <a:rPr lang="en-GB" dirty="0" err="1"/>
              <a:t>sn</a:t>
            </a:r>
            <a:r>
              <a:rPr lang="en-GB" dirty="0"/>
              <a:t> dir. </a:t>
            </a:r>
            <a:endParaRPr lang="tr-TR" dirty="0"/>
          </a:p>
          <a:p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akım</a:t>
            </a:r>
            <a:r>
              <a:rPr lang="en-GB" dirty="0"/>
              <a:t> 7,18 km3</a:t>
            </a:r>
            <a:endParaRPr lang="tr-TR" dirty="0"/>
          </a:p>
          <a:p>
            <a:r>
              <a:rPr lang="tr-TR" dirty="0"/>
              <a:t>H</a:t>
            </a:r>
            <a:r>
              <a:rPr lang="en-GB" dirty="0" err="1"/>
              <a:t>avza</a:t>
            </a:r>
            <a:r>
              <a:rPr lang="en-GB" dirty="0"/>
              <a:t> </a:t>
            </a:r>
            <a:r>
              <a:rPr lang="en-GB" dirty="0" err="1"/>
              <a:t>verimi</a:t>
            </a:r>
            <a:r>
              <a:rPr lang="en-GB" dirty="0"/>
              <a:t> 10,7/</a:t>
            </a:r>
            <a:r>
              <a:rPr lang="en-GB" dirty="0" err="1"/>
              <a:t>sn</a:t>
            </a:r>
            <a:r>
              <a:rPr lang="en-GB" dirty="0"/>
              <a:t>/km² </a:t>
            </a:r>
            <a:r>
              <a:rPr lang="en-GB" dirty="0" err="1"/>
              <a:t>dir</a:t>
            </a:r>
            <a:r>
              <a:rPr lang="en-GB" dirty="0"/>
              <a:t> (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Eylem</a:t>
            </a:r>
            <a:r>
              <a:rPr lang="en-GB" dirty="0"/>
              <a:t> </a:t>
            </a:r>
            <a:r>
              <a:rPr lang="en-GB" dirty="0" err="1"/>
              <a:t>Planları</a:t>
            </a:r>
            <a:r>
              <a:rPr lang="en-GB" dirty="0"/>
              <a:t>, 2010).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01" y="365125"/>
            <a:ext cx="5545492" cy="410579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13657" y="4741817"/>
            <a:ext cx="11364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Havzaya</a:t>
            </a:r>
            <a:r>
              <a:rPr lang="en-GB" sz="2400" dirty="0"/>
              <a:t> </a:t>
            </a:r>
            <a:r>
              <a:rPr lang="en-GB" sz="2400" dirty="0" err="1"/>
              <a:t>adını</a:t>
            </a:r>
            <a:r>
              <a:rPr lang="en-GB" sz="2400" dirty="0"/>
              <a:t> </a:t>
            </a:r>
            <a:r>
              <a:rPr lang="en-GB" sz="2400" dirty="0" err="1"/>
              <a:t>veren</a:t>
            </a:r>
            <a:r>
              <a:rPr lang="en-GB" sz="2400" dirty="0"/>
              <a:t> Ceyhan </a:t>
            </a:r>
            <a:r>
              <a:rPr lang="en-GB" sz="2400" dirty="0" err="1"/>
              <a:t>Nehri</a:t>
            </a:r>
            <a:r>
              <a:rPr lang="en-GB" sz="2400" dirty="0"/>
              <a:t> </a:t>
            </a:r>
            <a:r>
              <a:rPr lang="en-GB" sz="2400" dirty="0" err="1"/>
              <a:t>Elbistan</a:t>
            </a:r>
            <a:r>
              <a:rPr lang="en-GB" sz="2400" dirty="0"/>
              <a:t> </a:t>
            </a:r>
            <a:r>
              <a:rPr lang="en-GB" sz="2400" dirty="0" err="1"/>
              <a:t>İlçesinin</a:t>
            </a:r>
            <a:r>
              <a:rPr lang="en-GB" sz="2400" dirty="0"/>
              <a:t> </a:t>
            </a:r>
            <a:r>
              <a:rPr lang="en-GB" sz="2400" dirty="0" err="1"/>
              <a:t>Pınarbaşı</a:t>
            </a:r>
            <a:r>
              <a:rPr lang="en-GB" sz="2400" dirty="0"/>
              <a:t> </a:t>
            </a:r>
            <a:r>
              <a:rPr lang="en-GB" sz="2400" dirty="0" err="1"/>
              <a:t>mevkisinden</a:t>
            </a:r>
            <a:r>
              <a:rPr lang="en-GB" sz="2400" dirty="0"/>
              <a:t> </a:t>
            </a:r>
            <a:r>
              <a:rPr lang="en-GB" sz="2400" dirty="0" err="1"/>
              <a:t>doğmaktadır</a:t>
            </a:r>
            <a:r>
              <a:rPr lang="en-GB" sz="2400" dirty="0"/>
              <a:t>. </a:t>
            </a:r>
            <a:r>
              <a:rPr lang="en-GB" sz="2400" dirty="0" err="1"/>
              <a:t>Güneye</a:t>
            </a:r>
            <a:r>
              <a:rPr lang="en-GB" sz="2400" dirty="0"/>
              <a:t> </a:t>
            </a:r>
            <a:r>
              <a:rPr lang="en-GB" sz="2400" dirty="0" err="1"/>
              <a:t>doğru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Ceyhan </a:t>
            </a:r>
            <a:r>
              <a:rPr lang="en-GB" sz="2400" dirty="0" err="1"/>
              <a:t>Nehrine</a:t>
            </a:r>
            <a:r>
              <a:rPr lang="en-GB" sz="2400" dirty="0"/>
              <a:t> </a:t>
            </a:r>
            <a:r>
              <a:rPr lang="en-GB" sz="2400" dirty="0" err="1"/>
              <a:t>Elbistan’ın</a:t>
            </a:r>
            <a:r>
              <a:rPr lang="en-GB" sz="2400" dirty="0"/>
              <a:t> </a:t>
            </a:r>
            <a:r>
              <a:rPr lang="en-GB" sz="2400" dirty="0" err="1"/>
              <a:t>kuzeydoğusundan</a:t>
            </a:r>
            <a:r>
              <a:rPr lang="en-GB" sz="2400" dirty="0"/>
              <a:t> </a:t>
            </a:r>
            <a:r>
              <a:rPr lang="en-GB" sz="2400" dirty="0" err="1"/>
              <a:t>Sögütlü</a:t>
            </a:r>
            <a:r>
              <a:rPr lang="en-GB" sz="2400" dirty="0"/>
              <a:t> </a:t>
            </a:r>
            <a:r>
              <a:rPr lang="en-GB" sz="2400" dirty="0" err="1"/>
              <a:t>Çayı</a:t>
            </a:r>
            <a:r>
              <a:rPr lang="en-GB" sz="2400" dirty="0"/>
              <a:t>, </a:t>
            </a:r>
            <a:r>
              <a:rPr lang="en-GB" sz="2400" dirty="0" err="1"/>
              <a:t>kuzeyinden</a:t>
            </a:r>
            <a:r>
              <a:rPr lang="en-GB" sz="2400" dirty="0"/>
              <a:t> </a:t>
            </a:r>
            <a:r>
              <a:rPr lang="en-GB" sz="2400" dirty="0" err="1"/>
              <a:t>Sarsap</a:t>
            </a:r>
            <a:r>
              <a:rPr lang="en-GB" sz="2400" dirty="0"/>
              <a:t> </a:t>
            </a:r>
            <a:r>
              <a:rPr lang="en-GB" sz="2400" dirty="0" err="1"/>
              <a:t>Deresi</a:t>
            </a:r>
            <a:r>
              <a:rPr lang="en-GB" sz="2400" dirty="0"/>
              <a:t>, </a:t>
            </a:r>
            <a:r>
              <a:rPr lang="en-GB" sz="2400" dirty="0" err="1"/>
              <a:t>Hurman</a:t>
            </a:r>
            <a:r>
              <a:rPr lang="en-GB" sz="2400" dirty="0"/>
              <a:t> </a:t>
            </a:r>
            <a:r>
              <a:rPr lang="en-GB" sz="2400" dirty="0" err="1"/>
              <a:t>Çayı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Savrun</a:t>
            </a:r>
            <a:r>
              <a:rPr lang="en-GB" sz="2400" dirty="0"/>
              <a:t> </a:t>
            </a:r>
            <a:r>
              <a:rPr lang="en-GB" sz="2400" dirty="0" err="1"/>
              <a:t>Çayı</a:t>
            </a:r>
            <a:r>
              <a:rPr lang="en-GB" sz="2400" dirty="0"/>
              <a:t>, </a:t>
            </a:r>
            <a:r>
              <a:rPr lang="en-GB" sz="2400" dirty="0" err="1"/>
              <a:t>güneybatıdan</a:t>
            </a:r>
            <a:r>
              <a:rPr lang="en-GB" sz="2400" dirty="0"/>
              <a:t> </a:t>
            </a:r>
            <a:r>
              <a:rPr lang="en-GB" sz="2400" dirty="0" err="1"/>
              <a:t>Göksun</a:t>
            </a:r>
            <a:r>
              <a:rPr lang="en-GB" sz="2400" dirty="0"/>
              <a:t> </a:t>
            </a:r>
            <a:r>
              <a:rPr lang="en-GB" sz="2400" dirty="0" err="1"/>
              <a:t>Çayı</a:t>
            </a:r>
            <a:r>
              <a:rPr lang="en-GB" sz="2400" dirty="0"/>
              <a:t> </a:t>
            </a:r>
            <a:r>
              <a:rPr lang="en-GB" sz="2400" dirty="0" err="1"/>
              <a:t>katılmaktadır</a:t>
            </a:r>
            <a:r>
              <a:rPr lang="en-GB" sz="2400" dirty="0"/>
              <a:t>. Bu </a:t>
            </a:r>
            <a:r>
              <a:rPr lang="en-GB" sz="2400" dirty="0" err="1"/>
              <a:t>noktadan</a:t>
            </a:r>
            <a:r>
              <a:rPr lang="en-GB" sz="2400" dirty="0"/>
              <a:t> </a:t>
            </a:r>
            <a:r>
              <a:rPr lang="en-GB" sz="2400" dirty="0" err="1"/>
              <a:t>sonra</a:t>
            </a:r>
            <a:r>
              <a:rPr lang="en-GB" sz="2400" dirty="0"/>
              <a:t> </a:t>
            </a:r>
            <a:r>
              <a:rPr lang="en-GB" sz="2400" dirty="0" err="1"/>
              <a:t>doğuya</a:t>
            </a:r>
            <a:r>
              <a:rPr lang="en-GB" sz="2400" dirty="0"/>
              <a:t> </a:t>
            </a:r>
            <a:r>
              <a:rPr lang="en-GB" sz="2400" dirty="0" err="1"/>
              <a:t>yönelen</a:t>
            </a:r>
            <a:r>
              <a:rPr lang="en-GB" sz="2400" dirty="0"/>
              <a:t> </a:t>
            </a:r>
            <a:r>
              <a:rPr lang="en-GB" sz="2400" dirty="0" err="1"/>
              <a:t>nehir</a:t>
            </a:r>
            <a:r>
              <a:rPr lang="en-GB" sz="2400" dirty="0"/>
              <a:t> </a:t>
            </a:r>
            <a:r>
              <a:rPr lang="en-GB" sz="2400" dirty="0" err="1"/>
              <a:t>bünyesine</a:t>
            </a:r>
            <a:r>
              <a:rPr lang="en-GB" sz="2400" dirty="0"/>
              <a:t> </a:t>
            </a:r>
            <a:r>
              <a:rPr lang="en-GB" sz="2400" dirty="0" err="1"/>
              <a:t>Nergile</a:t>
            </a:r>
            <a:r>
              <a:rPr lang="en-GB" sz="2400" dirty="0"/>
              <a:t> </a:t>
            </a:r>
            <a:r>
              <a:rPr lang="en-GB" sz="2400" dirty="0" err="1"/>
              <a:t>Deresini</a:t>
            </a:r>
            <a:r>
              <a:rPr lang="en-GB" sz="2400" dirty="0"/>
              <a:t> </a:t>
            </a:r>
            <a:r>
              <a:rPr lang="en-GB" sz="2400" dirty="0" err="1"/>
              <a:t>katarak</a:t>
            </a:r>
            <a:r>
              <a:rPr lang="en-GB" sz="2400" dirty="0"/>
              <a:t> </a:t>
            </a:r>
            <a:r>
              <a:rPr lang="en-GB" sz="2400" dirty="0" err="1"/>
              <a:t>güneye</a:t>
            </a:r>
            <a:r>
              <a:rPr lang="en-GB" sz="2400" dirty="0"/>
              <a:t> </a:t>
            </a:r>
            <a:r>
              <a:rPr lang="en-GB" sz="2400" dirty="0" err="1"/>
              <a:t>dönmekte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Menzelet</a:t>
            </a:r>
            <a:r>
              <a:rPr lang="en-GB" sz="2400" dirty="0"/>
              <a:t> </a:t>
            </a:r>
            <a:r>
              <a:rPr lang="en-GB" sz="2400" dirty="0" err="1"/>
              <a:t>Baraj</a:t>
            </a:r>
            <a:r>
              <a:rPr lang="en-GB" sz="2400" dirty="0"/>
              <a:t> </a:t>
            </a:r>
            <a:r>
              <a:rPr lang="en-GB" sz="2400" dirty="0" err="1"/>
              <a:t>gölüne</a:t>
            </a:r>
            <a:r>
              <a:rPr lang="en-GB" sz="2400" dirty="0"/>
              <a:t> </a:t>
            </a:r>
            <a:r>
              <a:rPr lang="en-GB" sz="2400" dirty="0" err="1"/>
              <a:t>dökülmektedir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223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180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72" y="2580678"/>
            <a:ext cx="3219899" cy="4277322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5023" y="1403305"/>
            <a:ext cx="692629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tr-TR" dirty="0"/>
              <a:t>şekilde </a:t>
            </a:r>
            <a:r>
              <a:rPr lang="en-GB" dirty="0" err="1"/>
              <a:t>sunulduğu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Yukarı Ceyhan, </a:t>
            </a:r>
            <a:r>
              <a:rPr lang="en-GB" dirty="0" err="1"/>
              <a:t>Orta</a:t>
            </a:r>
            <a:r>
              <a:rPr lang="en-GB" dirty="0"/>
              <a:t> Ceyhan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Aşağı</a:t>
            </a:r>
            <a:r>
              <a:rPr lang="en-GB" dirty="0"/>
              <a:t> Ceyhan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üç</a:t>
            </a:r>
            <a:r>
              <a:rPr lang="en-GB" dirty="0"/>
              <a:t> alt </a:t>
            </a:r>
            <a:r>
              <a:rPr lang="en-GB" dirty="0" err="1"/>
              <a:t>havzaya</a:t>
            </a:r>
            <a:r>
              <a:rPr lang="en-GB" dirty="0"/>
              <a:t> </a:t>
            </a:r>
            <a:r>
              <a:rPr lang="en-GB" dirty="0" err="1"/>
              <a:t>ayrılarak</a:t>
            </a:r>
            <a:r>
              <a:rPr lang="en-GB" dirty="0"/>
              <a:t> </a:t>
            </a:r>
            <a:r>
              <a:rPr lang="en-GB" dirty="0" err="1"/>
              <a:t>incelen</a:t>
            </a:r>
            <a:r>
              <a:rPr lang="tr-TR" dirty="0" err="1"/>
              <a:t>ebilir</a:t>
            </a:r>
            <a:r>
              <a:rPr lang="en-GB" dirty="0"/>
              <a:t>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46" y="884216"/>
            <a:ext cx="3972479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GB" dirty="0" err="1"/>
              <a:t>Barajı</a:t>
            </a:r>
            <a:r>
              <a:rPr lang="en-GB" dirty="0"/>
              <a:t> </a:t>
            </a:r>
            <a:r>
              <a:rPr lang="en-GB" dirty="0" err="1"/>
              <a:t>aks</a:t>
            </a:r>
            <a:r>
              <a:rPr lang="en-GB" dirty="0"/>
              <a:t> </a:t>
            </a:r>
            <a:r>
              <a:rPr lang="en-GB" dirty="0" err="1"/>
              <a:t>yerinde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697" y="1525179"/>
            <a:ext cx="779634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</a:rPr>
              <a:t>Ceyhan </a:t>
            </a:r>
            <a:r>
              <a:rPr lang="en-GB" b="1" dirty="0" err="1">
                <a:latin typeface="Arial" panose="020B0604020202020204" pitchFamily="34" charset="0"/>
              </a:rPr>
              <a:t>Nehri</a:t>
            </a:r>
            <a:r>
              <a:rPr lang="en-GB" dirty="0">
                <a:latin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</a:rPr>
              <a:t>ya</a:t>
            </a:r>
            <a:r>
              <a:rPr lang="en-GB" dirty="0">
                <a:latin typeface="Arial" panose="020B0604020202020204" pitchFamily="34" charset="0"/>
              </a:rPr>
              <a:t> da </a:t>
            </a:r>
            <a:r>
              <a:rPr lang="en-GB" dirty="0" err="1">
                <a:latin typeface="Arial" panose="020B0604020202020204" pitchFamily="34" charset="0"/>
              </a:rPr>
              <a:t>eski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adıyla</a:t>
            </a:r>
            <a:r>
              <a:rPr lang="en-GB" dirty="0">
                <a:latin typeface="Arial" panose="020B0604020202020204" pitchFamily="34" charset="0"/>
              </a:rPr>
              <a:t> </a:t>
            </a:r>
            <a:r>
              <a:rPr lang="en-GB" b="1" dirty="0" err="1">
                <a:latin typeface="Arial" panose="020B0604020202020204" pitchFamily="34" charset="0"/>
              </a:rPr>
              <a:t>Pyramos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Türkiye'nin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önemli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akarsularından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birisidir</a:t>
            </a:r>
            <a:r>
              <a:rPr lang="en-GB" dirty="0">
                <a:latin typeface="Arial" panose="020B0604020202020204" pitchFamily="34" charset="0"/>
              </a:rPr>
              <a:t>. </a:t>
            </a:r>
            <a:r>
              <a:rPr lang="en-GB" dirty="0" err="1">
                <a:latin typeface="Arial" panose="020B0604020202020204" pitchFamily="34" charset="0"/>
              </a:rPr>
              <a:t>Çukurova'nın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iki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hayat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kaynağından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birisidir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</a:rPr>
              <a:t>Uzunluğu</a:t>
            </a:r>
            <a:r>
              <a:rPr lang="en-GB" dirty="0">
                <a:latin typeface="Arial" panose="020B0604020202020204" pitchFamily="34" charset="0"/>
              </a:rPr>
              <a:t> 509 </a:t>
            </a:r>
            <a:r>
              <a:rPr lang="en-GB" dirty="0" err="1">
                <a:latin typeface="Arial" panose="020B0604020202020204" pitchFamily="34" charset="0"/>
              </a:rPr>
              <a:t>km.dir</a:t>
            </a:r>
            <a:r>
              <a:rPr lang="en-GB" dirty="0">
                <a:latin typeface="Arial" panose="020B0604020202020204" pitchFamily="34" charset="0"/>
              </a:rPr>
              <a:t>. </a:t>
            </a:r>
            <a:r>
              <a:rPr lang="en-GB" dirty="0" err="1">
                <a:latin typeface="Arial" panose="020B0604020202020204" pitchFamily="34" charset="0"/>
              </a:rPr>
              <a:t>Elbistan'ın</a:t>
            </a:r>
            <a:r>
              <a:rPr lang="en-GB" dirty="0">
                <a:latin typeface="Arial" panose="020B0604020202020204" pitchFamily="34" charset="0"/>
              </a:rPr>
              <a:t> 3 km </a:t>
            </a:r>
            <a:r>
              <a:rPr lang="en-GB" dirty="0" err="1">
                <a:latin typeface="Arial" panose="020B0604020202020204" pitchFamily="34" charset="0"/>
              </a:rPr>
              <a:t>Güneydoğusunda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Pınarbaşı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Mevkii'nden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doğan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Elbistan'ın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ortasından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geçen</a:t>
            </a:r>
            <a:r>
              <a:rPr lang="en-GB" dirty="0">
                <a:latin typeface="Arial" panose="020B0604020202020204" pitchFamily="34" charset="0"/>
              </a:rPr>
              <a:t> Ceyhan, </a:t>
            </a:r>
            <a:r>
              <a:rPr lang="en-GB" dirty="0" err="1">
                <a:latin typeface="Arial" panose="020B0604020202020204" pitchFamily="34" charset="0"/>
              </a:rPr>
              <a:t>şehrin</a:t>
            </a:r>
            <a:r>
              <a:rPr lang="en-GB" dirty="0">
                <a:latin typeface="Arial" panose="020B0604020202020204" pitchFamily="34" charset="0"/>
              </a:rPr>
              <a:t> can </a:t>
            </a:r>
            <a:r>
              <a:rPr lang="en-GB" dirty="0" err="1">
                <a:latin typeface="Arial" panose="020B0604020202020204" pitchFamily="34" charset="0"/>
              </a:rPr>
              <a:t>damarıdır</a:t>
            </a:r>
            <a:r>
              <a:rPr lang="en-GB" dirty="0">
                <a:latin typeface="Arial" panose="020B0604020202020204" pitchFamily="34" charset="0"/>
              </a:rPr>
              <a:t>. </a:t>
            </a:r>
            <a:endParaRPr lang="tr-T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</a:rPr>
              <a:t>Çukurova'da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geniş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bir</a:t>
            </a:r>
            <a:r>
              <a:rPr lang="en-GB" dirty="0">
                <a:latin typeface="Arial" panose="020B0604020202020204" pitchFamily="34" charset="0"/>
              </a:rPr>
              <a:t> delta </a:t>
            </a:r>
            <a:r>
              <a:rPr lang="en-GB" dirty="0" err="1">
                <a:latin typeface="Arial" panose="020B0604020202020204" pitchFamily="34" charset="0"/>
              </a:rPr>
              <a:t>oluşturarak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Akdeniz'de</a:t>
            </a:r>
            <a:r>
              <a:rPr lang="en-GB" dirty="0">
                <a:latin typeface="Arial" panose="020B0604020202020204" pitchFamily="34" charset="0"/>
              </a:rPr>
              <a:t> İskenderun </a:t>
            </a:r>
            <a:r>
              <a:rPr lang="en-GB" dirty="0" err="1">
                <a:latin typeface="Arial" panose="020B0604020202020204" pitchFamily="34" charset="0"/>
              </a:rPr>
              <a:t>Körfezine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dökülür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</a:rPr>
              <a:t>Başlıca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kolları</a:t>
            </a:r>
            <a:r>
              <a:rPr lang="en-GB" dirty="0">
                <a:latin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</a:rPr>
              <a:t>Söğütlü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Hurman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Göksun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Mağara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Gözü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Fırnız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Tekir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Körsulu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Aksu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çaylarıdır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</a:rPr>
              <a:t>Ceyhan </a:t>
            </a:r>
            <a:r>
              <a:rPr lang="en-GB" dirty="0" err="1">
                <a:latin typeface="Arial" panose="020B0604020202020204" pitchFamily="34" charset="0"/>
              </a:rPr>
              <a:t>Nehri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Kahramanmaraş</a:t>
            </a:r>
            <a:r>
              <a:rPr lang="en-GB" dirty="0">
                <a:latin typeface="Arial" panose="020B0604020202020204" pitchFamily="34" charset="0"/>
              </a:rPr>
              <a:t> İl </a:t>
            </a:r>
            <a:r>
              <a:rPr lang="en-GB" dirty="0" err="1">
                <a:latin typeface="Arial" panose="020B0604020202020204" pitchFamily="34" charset="0"/>
              </a:rPr>
              <a:t>sınırları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içerisinde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genellikle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derin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vadilerden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geçmektedir</a:t>
            </a:r>
            <a:r>
              <a:rPr lang="en-GB" dirty="0">
                <a:latin typeface="Arial" panose="020B0604020202020204" pitchFamily="34" charset="0"/>
              </a:rPr>
              <a:t>. Bu </a:t>
            </a:r>
            <a:r>
              <a:rPr lang="en-GB" dirty="0" err="1">
                <a:latin typeface="Arial" panose="020B0604020202020204" pitchFamily="34" charset="0"/>
              </a:rPr>
              <a:t>vadilerin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birçoğu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maalesef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baraj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suları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altında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kalmıştır</a:t>
            </a:r>
            <a:r>
              <a:rPr lang="en-GB" dirty="0">
                <a:latin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</a:rPr>
              <a:t>Menzelet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Baraj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gölünün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bitiş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noktasından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itibaren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başlayan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Kısık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Vadisi</a:t>
            </a:r>
            <a:r>
              <a:rPr lang="en-GB" dirty="0">
                <a:latin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</a:rPr>
              <a:t>Kanyonu</a:t>
            </a:r>
            <a:r>
              <a:rPr lang="en-GB" dirty="0">
                <a:latin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</a:rPr>
              <a:t>hala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doğal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yapısındadır</a:t>
            </a:r>
            <a:r>
              <a:rPr lang="en-GB" dirty="0">
                <a:latin typeface="Arial" panose="020B0604020202020204" pitchFamily="34" charset="0"/>
              </a:rPr>
              <a:t>.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046" y="1525179"/>
            <a:ext cx="3262014" cy="24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7" y="1420677"/>
            <a:ext cx="58124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Menzelet</a:t>
            </a:r>
            <a:r>
              <a:rPr lang="en-GB" dirty="0"/>
              <a:t> </a:t>
            </a:r>
            <a:r>
              <a:rPr lang="en-GB" dirty="0" err="1"/>
              <a:t>Barajı’na</a:t>
            </a:r>
            <a:r>
              <a:rPr lang="en-GB" dirty="0"/>
              <a:t> </a:t>
            </a:r>
            <a:r>
              <a:rPr lang="en-GB" dirty="0" err="1"/>
              <a:t>kuzeyden</a:t>
            </a:r>
            <a:r>
              <a:rPr lang="en-GB" dirty="0"/>
              <a:t> </a:t>
            </a:r>
            <a:r>
              <a:rPr lang="en-GB" dirty="0" err="1"/>
              <a:t>Çemrengeç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Okkayası</a:t>
            </a:r>
            <a:r>
              <a:rPr lang="en-GB" dirty="0"/>
              <a:t>, </a:t>
            </a:r>
            <a:r>
              <a:rPr lang="en-GB" dirty="0" err="1"/>
              <a:t>batıdan</a:t>
            </a:r>
            <a:r>
              <a:rPr lang="en-GB" dirty="0"/>
              <a:t> </a:t>
            </a:r>
            <a:r>
              <a:rPr lang="en-GB" dirty="0" err="1"/>
              <a:t>Fırnız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Tekir</a:t>
            </a:r>
            <a:r>
              <a:rPr lang="en-GB" dirty="0"/>
              <a:t> </a:t>
            </a:r>
            <a:r>
              <a:rPr lang="en-GB" dirty="0" err="1"/>
              <a:t>Dereleri</a:t>
            </a:r>
            <a:r>
              <a:rPr lang="en-GB" dirty="0"/>
              <a:t> </a:t>
            </a:r>
            <a:r>
              <a:rPr lang="en-GB" dirty="0" err="1"/>
              <a:t>dökülürken</a:t>
            </a:r>
            <a:r>
              <a:rPr lang="en-GB" dirty="0"/>
              <a:t>, </a:t>
            </a:r>
            <a:r>
              <a:rPr lang="en-GB" dirty="0" err="1"/>
              <a:t>doğudan</a:t>
            </a:r>
            <a:r>
              <a:rPr lang="en-GB" dirty="0"/>
              <a:t> </a:t>
            </a:r>
            <a:r>
              <a:rPr lang="en-GB" dirty="0" err="1"/>
              <a:t>Bertiz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katılmaktadır</a:t>
            </a:r>
            <a:r>
              <a:rPr lang="en-GB" dirty="0"/>
              <a:t>. </a:t>
            </a:r>
            <a:r>
              <a:rPr lang="en-GB" dirty="0" err="1"/>
              <a:t>Güneye</a:t>
            </a:r>
            <a:r>
              <a:rPr lang="en-GB" dirty="0"/>
              <a:t> </a:t>
            </a:r>
            <a:r>
              <a:rPr lang="en-GB" dirty="0" err="1"/>
              <a:t>dogru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Ceyhan </a:t>
            </a:r>
            <a:r>
              <a:rPr lang="en-GB" dirty="0" err="1"/>
              <a:t>Nehri</a:t>
            </a:r>
            <a:r>
              <a:rPr lang="en-GB" dirty="0"/>
              <a:t>, Sır </a:t>
            </a:r>
            <a:r>
              <a:rPr lang="en-GB" dirty="0" err="1"/>
              <a:t>Barajı</a:t>
            </a:r>
            <a:r>
              <a:rPr lang="en-GB" dirty="0"/>
              <a:t> </a:t>
            </a:r>
            <a:r>
              <a:rPr lang="en-GB" dirty="0" err="1"/>
              <a:t>Gölü’ne</a:t>
            </a:r>
            <a:r>
              <a:rPr lang="en-GB" dirty="0"/>
              <a:t> </a:t>
            </a:r>
            <a:r>
              <a:rPr lang="en-GB" dirty="0" err="1"/>
              <a:t>dökülmektedir</a:t>
            </a:r>
            <a:r>
              <a:rPr lang="en-GB" dirty="0"/>
              <a:t>. </a:t>
            </a:r>
            <a:r>
              <a:rPr lang="en-GB" dirty="0" err="1"/>
              <a:t>Andırın</a:t>
            </a:r>
            <a:r>
              <a:rPr lang="en-GB" dirty="0"/>
              <a:t> </a:t>
            </a:r>
            <a:r>
              <a:rPr lang="en-GB" dirty="0" err="1"/>
              <a:t>Suyu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Kesis</a:t>
            </a:r>
            <a:r>
              <a:rPr lang="en-GB" dirty="0"/>
              <a:t> </a:t>
            </a:r>
            <a:r>
              <a:rPr lang="en-GB" dirty="0" err="1"/>
              <a:t>Deresini</a:t>
            </a:r>
            <a:r>
              <a:rPr lang="en-GB" dirty="0"/>
              <a:t> de </a:t>
            </a:r>
            <a:r>
              <a:rPr lang="en-GB" dirty="0" err="1"/>
              <a:t>bünyesine</a:t>
            </a:r>
            <a:r>
              <a:rPr lang="en-GB" dirty="0"/>
              <a:t> </a:t>
            </a:r>
            <a:r>
              <a:rPr lang="en-GB" dirty="0" err="1"/>
              <a:t>katan</a:t>
            </a:r>
            <a:r>
              <a:rPr lang="en-GB" dirty="0"/>
              <a:t> Ceyhan </a:t>
            </a:r>
            <a:r>
              <a:rPr lang="en-GB" dirty="0" err="1"/>
              <a:t>Nehri</a:t>
            </a:r>
            <a:r>
              <a:rPr lang="en-GB" dirty="0"/>
              <a:t>, </a:t>
            </a:r>
            <a:r>
              <a:rPr lang="en-GB" dirty="0" err="1"/>
              <a:t>Karanlık</a:t>
            </a:r>
            <a:r>
              <a:rPr lang="en-GB" dirty="0"/>
              <a:t> </a:t>
            </a:r>
            <a:r>
              <a:rPr lang="en-GB" dirty="0" err="1"/>
              <a:t>Dağının</a:t>
            </a:r>
            <a:r>
              <a:rPr lang="en-GB" dirty="0"/>
              <a:t> </a:t>
            </a:r>
            <a:r>
              <a:rPr lang="en-GB" dirty="0" err="1"/>
              <a:t>batısından</a:t>
            </a:r>
            <a:r>
              <a:rPr lang="en-GB" dirty="0"/>
              <a:t> </a:t>
            </a:r>
            <a:r>
              <a:rPr lang="en-GB" dirty="0" err="1"/>
              <a:t>Kahramanmaraş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sınırlarından</a:t>
            </a:r>
            <a:r>
              <a:rPr lang="en-GB" dirty="0"/>
              <a:t> </a:t>
            </a:r>
            <a:r>
              <a:rPr lang="en-GB" dirty="0" err="1"/>
              <a:t>geçmektedir</a:t>
            </a:r>
            <a:r>
              <a:rPr lang="en-GB" dirty="0"/>
              <a:t>. </a:t>
            </a:r>
            <a:r>
              <a:rPr lang="en-GB" dirty="0" err="1"/>
              <a:t>Güneybatı</a:t>
            </a:r>
            <a:r>
              <a:rPr lang="en-GB" dirty="0"/>
              <a:t> </a:t>
            </a:r>
            <a:r>
              <a:rPr lang="en-GB" dirty="0" err="1"/>
              <a:t>yönünde</a:t>
            </a:r>
            <a:r>
              <a:rPr lang="en-GB" dirty="0"/>
              <a:t> </a:t>
            </a:r>
            <a:r>
              <a:rPr lang="en-GB" dirty="0" err="1"/>
              <a:t>akmaya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eden</a:t>
            </a:r>
            <a:r>
              <a:rPr lang="en-GB" dirty="0"/>
              <a:t> Ceyhan </a:t>
            </a:r>
            <a:r>
              <a:rPr lang="en-GB" dirty="0" err="1"/>
              <a:t>Nehri</a:t>
            </a:r>
            <a:r>
              <a:rPr lang="en-GB" dirty="0"/>
              <a:t> </a:t>
            </a:r>
            <a:r>
              <a:rPr lang="en-GB" dirty="0" err="1"/>
              <a:t>önce</a:t>
            </a:r>
            <a:r>
              <a:rPr lang="en-GB" dirty="0"/>
              <a:t> </a:t>
            </a:r>
            <a:r>
              <a:rPr lang="en-GB" dirty="0" err="1"/>
              <a:t>Aslantaş</a:t>
            </a:r>
            <a:r>
              <a:rPr lang="en-GB" dirty="0"/>
              <a:t> </a:t>
            </a:r>
            <a:r>
              <a:rPr lang="en-GB" dirty="0" err="1"/>
              <a:t>Baraj</a:t>
            </a:r>
            <a:r>
              <a:rPr lang="en-GB" dirty="0"/>
              <a:t> </a:t>
            </a:r>
            <a:r>
              <a:rPr lang="en-GB" dirty="0" err="1"/>
              <a:t>gölüne</a:t>
            </a:r>
            <a:r>
              <a:rPr lang="en-GB" dirty="0"/>
              <a:t>, </a:t>
            </a:r>
            <a:r>
              <a:rPr lang="en-GB" dirty="0" err="1"/>
              <a:t>buradan</a:t>
            </a:r>
            <a:r>
              <a:rPr lang="en-GB" dirty="0"/>
              <a:t> da </a:t>
            </a:r>
            <a:r>
              <a:rPr lang="en-GB" dirty="0" err="1"/>
              <a:t>güneye</a:t>
            </a:r>
            <a:r>
              <a:rPr lang="en-GB" dirty="0"/>
              <a:t> </a:t>
            </a:r>
            <a:r>
              <a:rPr lang="en-GB" dirty="0" err="1"/>
              <a:t>akarak</a:t>
            </a:r>
            <a:r>
              <a:rPr lang="en-GB" dirty="0"/>
              <a:t> </a:t>
            </a:r>
            <a:r>
              <a:rPr lang="en-GB" dirty="0" err="1"/>
              <a:t>Akdeniz’de</a:t>
            </a:r>
            <a:r>
              <a:rPr lang="en-GB" dirty="0"/>
              <a:t> </a:t>
            </a:r>
            <a:r>
              <a:rPr lang="en-GB" dirty="0" err="1"/>
              <a:t>sonlanmaktadır</a:t>
            </a:r>
            <a:r>
              <a:rPr lang="en-GB" dirty="0"/>
              <a:t>. (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Eylem</a:t>
            </a:r>
            <a:r>
              <a:rPr lang="en-GB" dirty="0"/>
              <a:t> </a:t>
            </a:r>
            <a:r>
              <a:rPr lang="en-GB" dirty="0" err="1"/>
              <a:t>Planları</a:t>
            </a:r>
            <a:r>
              <a:rPr lang="en-GB" dirty="0"/>
              <a:t>, 2010).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57" y="902837"/>
            <a:ext cx="5934903" cy="403916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363257" y="4942001"/>
            <a:ext cx="35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Ceyhan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Fiziki</a:t>
            </a:r>
            <a:r>
              <a:rPr lang="en-GB" dirty="0"/>
              <a:t> </a:t>
            </a:r>
            <a:r>
              <a:rPr lang="en-GB" dirty="0" err="1"/>
              <a:t>Haritası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76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7335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Ceyhan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46" y="1300577"/>
            <a:ext cx="6249272" cy="43916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11680" y="5853797"/>
            <a:ext cx="7524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Değerleri</a:t>
            </a:r>
            <a:r>
              <a:rPr lang="en-GB" dirty="0"/>
              <a:t> - Ceyhan </a:t>
            </a:r>
            <a:r>
              <a:rPr lang="en-GB" dirty="0" err="1"/>
              <a:t>Havzası</a:t>
            </a:r>
            <a:r>
              <a:rPr lang="en-GB" dirty="0"/>
              <a:t> Alanı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Anakolu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57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Hatay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911" y="1527561"/>
            <a:ext cx="57324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Türkiye’nin</a:t>
            </a:r>
            <a:r>
              <a:rPr lang="en-GB" dirty="0"/>
              <a:t> </a:t>
            </a:r>
            <a:r>
              <a:rPr lang="en-GB" dirty="0" err="1"/>
              <a:t>güney</a:t>
            </a:r>
            <a:r>
              <a:rPr lang="en-GB" dirty="0"/>
              <a:t> </a:t>
            </a:r>
            <a:r>
              <a:rPr lang="en-GB" dirty="0" err="1"/>
              <a:t>kesiminde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,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Bölgesinded</a:t>
            </a:r>
            <a:r>
              <a:rPr lang="tr-TR" dirty="0"/>
              <a:t>i</a:t>
            </a:r>
            <a:r>
              <a:rPr lang="en-GB" dirty="0"/>
              <a:t>r. 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 </a:t>
            </a:r>
            <a:r>
              <a:rPr lang="en-GB" dirty="0" err="1"/>
              <a:t>Ülkemizde</a:t>
            </a:r>
            <a:r>
              <a:rPr lang="en-GB" dirty="0"/>
              <a:t> </a:t>
            </a:r>
            <a:r>
              <a:rPr lang="en-GB" dirty="0" err="1"/>
              <a:t>kaynağı</a:t>
            </a:r>
            <a:r>
              <a:rPr lang="en-GB" dirty="0"/>
              <a:t> </a:t>
            </a:r>
            <a:r>
              <a:rPr lang="en-GB" dirty="0" err="1"/>
              <a:t>dışarda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nehirdir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bölümünün</a:t>
            </a:r>
            <a:r>
              <a:rPr lang="en-GB" dirty="0"/>
              <a:t> % 70,4’ü </a:t>
            </a:r>
            <a:r>
              <a:rPr lang="en-GB" dirty="0" err="1"/>
              <a:t>Hatay</a:t>
            </a:r>
            <a:r>
              <a:rPr lang="en-GB" dirty="0"/>
              <a:t>, % 18,6’sı Gaziantep, % 8,6’sı </a:t>
            </a:r>
            <a:r>
              <a:rPr lang="en-GB" dirty="0" err="1"/>
              <a:t>Kilis</a:t>
            </a:r>
            <a:r>
              <a:rPr lang="en-GB" dirty="0"/>
              <a:t>, % 1,3’ü </a:t>
            </a:r>
            <a:r>
              <a:rPr lang="en-GB" dirty="0" err="1"/>
              <a:t>Osmaniye</a:t>
            </a:r>
            <a:r>
              <a:rPr lang="en-GB" dirty="0"/>
              <a:t>, % 0,9’u Adana </a:t>
            </a:r>
            <a:r>
              <a:rPr lang="en-GB" dirty="0" err="1"/>
              <a:t>ve</a:t>
            </a:r>
            <a:r>
              <a:rPr lang="en-GB" dirty="0"/>
              <a:t> % 0,2’si </a:t>
            </a:r>
            <a:r>
              <a:rPr lang="en-GB" dirty="0" err="1"/>
              <a:t>Kahramanmaraş</a:t>
            </a:r>
            <a:r>
              <a:rPr lang="en-GB" dirty="0"/>
              <a:t> </a:t>
            </a:r>
            <a:r>
              <a:rPr lang="en-GB" dirty="0" err="1"/>
              <a:t>illerinin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04" y="1256607"/>
            <a:ext cx="6085677" cy="46476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531429" y="5792754"/>
            <a:ext cx="528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Havzası’nda</a:t>
            </a:r>
            <a:r>
              <a:rPr lang="en-GB" dirty="0"/>
              <a:t> </a:t>
            </a:r>
            <a:r>
              <a:rPr lang="en-GB" dirty="0" err="1"/>
              <a:t>Taşkın</a:t>
            </a:r>
            <a:r>
              <a:rPr lang="en-GB" dirty="0"/>
              <a:t> </a:t>
            </a:r>
            <a:r>
              <a:rPr lang="en-GB" dirty="0" err="1"/>
              <a:t>Riski</a:t>
            </a:r>
            <a:r>
              <a:rPr lang="en-GB" dirty="0"/>
              <a:t> </a:t>
            </a:r>
            <a:r>
              <a:rPr lang="en-GB" dirty="0" err="1"/>
              <a:t>Tespit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2 </a:t>
            </a:r>
            <a:r>
              <a:rPr lang="en-GB" dirty="0" err="1"/>
              <a:t>Boyutlu</a:t>
            </a:r>
            <a:r>
              <a:rPr lang="en-GB" dirty="0"/>
              <a:t> </a:t>
            </a:r>
            <a:r>
              <a:rPr lang="en-GB" dirty="0" err="1"/>
              <a:t>Hidrolik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Alanlar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20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Hatay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Asi</a:t>
            </a:r>
            <a:r>
              <a:rPr lang="en-GB" b="1" dirty="0"/>
              <a:t> </a:t>
            </a:r>
            <a:r>
              <a:rPr lang="en-GB" b="1" dirty="0" err="1"/>
              <a:t>Nehri</a:t>
            </a:r>
            <a:r>
              <a:rPr lang="en-GB" b="1" dirty="0"/>
              <a:t> (Orontes )</a:t>
            </a:r>
            <a:r>
              <a:rPr lang="en-GB" dirty="0"/>
              <a:t>, </a:t>
            </a:r>
            <a:r>
              <a:rPr lang="ar-AE" dirty="0"/>
              <a:t> </a:t>
            </a:r>
            <a:r>
              <a:rPr lang="en-GB" dirty="0" err="1"/>
              <a:t>Lübnan'daki</a:t>
            </a:r>
            <a:r>
              <a:rPr lang="en-GB" dirty="0"/>
              <a:t> </a:t>
            </a:r>
            <a:r>
              <a:rPr lang="en-GB" dirty="0" err="1"/>
              <a:t>Bekaa</a:t>
            </a:r>
            <a:r>
              <a:rPr lang="en-GB" dirty="0"/>
              <a:t> </a:t>
            </a:r>
            <a:r>
              <a:rPr lang="en-GB" dirty="0" err="1"/>
              <a:t>Vadisi</a:t>
            </a:r>
            <a:r>
              <a:rPr lang="tr-TR" dirty="0"/>
              <a:t>’</a:t>
            </a:r>
            <a:r>
              <a:rPr lang="en-GB" dirty="0" err="1"/>
              <a:t>nin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kısmından</a:t>
            </a:r>
            <a:r>
              <a:rPr lang="en-GB" dirty="0"/>
              <a:t> </a:t>
            </a:r>
            <a:r>
              <a:rPr lang="en-GB" dirty="0" err="1"/>
              <a:t>doğar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Hata</a:t>
            </a:r>
            <a:r>
              <a:rPr lang="tr-TR" dirty="0"/>
              <a:t>y</a:t>
            </a:r>
            <a:r>
              <a:rPr lang="en-GB" dirty="0"/>
              <a:t> </a:t>
            </a:r>
            <a:r>
              <a:rPr lang="en-GB" dirty="0" err="1"/>
              <a:t>ilinden</a:t>
            </a:r>
            <a:r>
              <a:rPr lang="en-GB" dirty="0"/>
              <a:t> </a:t>
            </a:r>
            <a:r>
              <a:rPr lang="en-GB" dirty="0" err="1"/>
              <a:t>Akdeniz'e</a:t>
            </a:r>
            <a:r>
              <a:rPr lang="en-GB" dirty="0"/>
              <a:t> </a:t>
            </a:r>
            <a:r>
              <a:rPr lang="en-GB" dirty="0" err="1"/>
              <a:t>dökülür</a:t>
            </a:r>
            <a:r>
              <a:rPr lang="en-GB" dirty="0"/>
              <a:t>.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Nehri'nin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 556 km </a:t>
            </a:r>
            <a:r>
              <a:rPr lang="en-GB" dirty="0" err="1"/>
              <a:t>olup</a:t>
            </a:r>
            <a:r>
              <a:rPr lang="en-GB" dirty="0"/>
              <a:t>, 366 km </a:t>
            </a:r>
            <a:r>
              <a:rPr lang="en-GB" dirty="0" err="1"/>
              <a:t>Suriye'de</a:t>
            </a:r>
            <a:r>
              <a:rPr lang="en-GB" dirty="0"/>
              <a:t>, 98 km </a:t>
            </a:r>
            <a:r>
              <a:rPr lang="en-GB" dirty="0" err="1"/>
              <a:t>Türkiye'de</a:t>
            </a:r>
            <a:r>
              <a:rPr lang="en-GB" dirty="0"/>
              <a:t>, 40 km </a:t>
            </a:r>
            <a:r>
              <a:rPr lang="en-GB" dirty="0" err="1"/>
              <a:t>Lübnan'dadır</a:t>
            </a:r>
            <a:r>
              <a:rPr lang="en-GB" dirty="0"/>
              <a:t>. 52 </a:t>
            </a:r>
            <a:r>
              <a:rPr lang="en-GB" dirty="0" err="1"/>
              <a:t>km'si</a:t>
            </a:r>
            <a:r>
              <a:rPr lang="en-GB" dirty="0"/>
              <a:t> </a:t>
            </a:r>
            <a:r>
              <a:rPr lang="en-GB" dirty="0" err="1"/>
              <a:t>Türkiye-Suriye</a:t>
            </a:r>
            <a:r>
              <a:rPr lang="en-GB" dirty="0"/>
              <a:t> </a:t>
            </a:r>
            <a:r>
              <a:rPr lang="en-GB" dirty="0" err="1"/>
              <a:t>sınırını</a:t>
            </a:r>
            <a:r>
              <a:rPr lang="en-GB" dirty="0"/>
              <a:t> </a:t>
            </a:r>
            <a:r>
              <a:rPr lang="en-GB" dirty="0" err="1"/>
              <a:t>oluşturur</a:t>
            </a:r>
            <a:r>
              <a:rPr lang="en-GB" dirty="0"/>
              <a:t>. </a:t>
            </a:r>
            <a:endParaRPr lang="tr-TR" dirty="0"/>
          </a:p>
          <a:p>
            <a:r>
              <a:rPr lang="en-GB" dirty="0"/>
              <a:t>Antakya </a:t>
            </a:r>
            <a:r>
              <a:rPr lang="en-GB" dirty="0" err="1"/>
              <a:t>ile</a:t>
            </a:r>
            <a:r>
              <a:rPr lang="en-GB" dirty="0"/>
              <a:t> </a:t>
            </a:r>
            <a:r>
              <a:rPr lang="en-GB" dirty="0" err="1"/>
              <a:t>Akdeniz'e</a:t>
            </a:r>
            <a:r>
              <a:rPr lang="en-GB" dirty="0"/>
              <a:t>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yolu</a:t>
            </a:r>
            <a:r>
              <a:rPr lang="en-GB" dirty="0"/>
              <a:t> </a:t>
            </a:r>
            <a:r>
              <a:rPr lang="en-GB" dirty="0" err="1"/>
              <a:t>bağlanmış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Nehri'nin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debisi</a:t>
            </a:r>
            <a:r>
              <a:rPr lang="en-GB" dirty="0"/>
              <a:t> 30 m³/</a:t>
            </a:r>
            <a:r>
              <a:rPr lang="en-GB" dirty="0" err="1"/>
              <a:t>sn</a:t>
            </a:r>
            <a:r>
              <a:rPr lang="en-GB" dirty="0"/>
              <a:t> dir. </a:t>
            </a:r>
            <a:r>
              <a:rPr lang="en-GB" dirty="0" err="1"/>
              <a:t>Kış</a:t>
            </a:r>
            <a:r>
              <a:rPr lang="en-GB" dirty="0"/>
              <a:t> </a:t>
            </a:r>
            <a:r>
              <a:rPr lang="en-GB" dirty="0" err="1"/>
              <a:t>mevsimi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ilkbaharda</a:t>
            </a:r>
            <a:r>
              <a:rPr lang="en-GB" dirty="0"/>
              <a:t> </a:t>
            </a:r>
            <a:r>
              <a:rPr lang="en-GB" dirty="0" err="1"/>
              <a:t>taşkınlar</a:t>
            </a:r>
            <a:r>
              <a:rPr lang="en-GB" dirty="0"/>
              <a:t> </a:t>
            </a:r>
            <a:r>
              <a:rPr lang="en-GB" dirty="0" err="1"/>
              <a:t>nedeniyle</a:t>
            </a:r>
            <a:r>
              <a:rPr lang="en-GB" dirty="0"/>
              <a:t> </a:t>
            </a:r>
            <a:r>
              <a:rPr lang="en-GB" dirty="0" err="1"/>
              <a:t>pek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baskını</a:t>
            </a:r>
            <a:r>
              <a:rPr lang="en-GB" dirty="0"/>
              <a:t> </a:t>
            </a:r>
            <a:r>
              <a:rPr lang="en-GB" dirty="0" err="1"/>
              <a:t>yaşanmıştır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Nehri’nin</a:t>
            </a:r>
            <a:r>
              <a:rPr lang="en-GB" dirty="0"/>
              <a:t> </a:t>
            </a:r>
            <a:r>
              <a:rPr lang="en-GB" dirty="0" err="1"/>
              <a:t>başka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özelliği</a:t>
            </a:r>
            <a:r>
              <a:rPr lang="en-GB" dirty="0"/>
              <a:t> de, </a:t>
            </a:r>
            <a:r>
              <a:rPr lang="en-GB" dirty="0" err="1"/>
              <a:t>mecrası</a:t>
            </a:r>
            <a:r>
              <a:rPr lang="en-GB" dirty="0"/>
              <a:t> </a:t>
            </a:r>
            <a:r>
              <a:rPr lang="en-GB" dirty="0" err="1"/>
              <a:t>boyunca</a:t>
            </a:r>
            <a:r>
              <a:rPr lang="en-GB" dirty="0"/>
              <a:t> </a:t>
            </a:r>
            <a:r>
              <a:rPr lang="en-GB" dirty="0" err="1"/>
              <a:t>Karasu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, Afrin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Küçük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Karadere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kollarının</a:t>
            </a:r>
            <a:r>
              <a:rPr lang="en-GB" dirty="0"/>
              <a:t> </a:t>
            </a:r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topraklarında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almasıdır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8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508" y="267359"/>
            <a:ext cx="10515600" cy="1070660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Hatay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, </a:t>
            </a:r>
            <a:r>
              <a:rPr lang="en-GB" dirty="0" err="1"/>
              <a:t>Lübnan’ın</a:t>
            </a:r>
            <a:r>
              <a:rPr lang="en-GB" dirty="0"/>
              <a:t> </a:t>
            </a:r>
            <a:r>
              <a:rPr lang="en-GB" dirty="0" err="1"/>
              <a:t>kuzeydoğusunda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Bekaa</a:t>
            </a:r>
            <a:r>
              <a:rPr lang="en-GB" dirty="0"/>
              <a:t> </a:t>
            </a:r>
            <a:r>
              <a:rPr lang="en-GB" dirty="0" err="1"/>
              <a:t>Vadisi’nde</a:t>
            </a:r>
            <a:r>
              <a:rPr lang="en-GB" dirty="0"/>
              <a:t> </a:t>
            </a:r>
            <a:r>
              <a:rPr lang="en-GB" dirty="0" err="1"/>
              <a:t>Rasel</a:t>
            </a:r>
            <a:r>
              <a:rPr lang="en-GB" dirty="0"/>
              <a:t>-Ayn </a:t>
            </a:r>
            <a:r>
              <a:rPr lang="en-GB" dirty="0" err="1"/>
              <a:t>ve</a:t>
            </a:r>
            <a:r>
              <a:rPr lang="en-GB" dirty="0"/>
              <a:t> AI-</a:t>
            </a:r>
            <a:r>
              <a:rPr lang="en-GB" dirty="0" err="1"/>
              <a:t>Labwah</a:t>
            </a:r>
            <a:r>
              <a:rPr lang="en-GB" dirty="0"/>
              <a:t> </a:t>
            </a:r>
            <a:r>
              <a:rPr lang="en-GB" dirty="0" err="1"/>
              <a:t>kaynaklarından</a:t>
            </a:r>
            <a:r>
              <a:rPr lang="en-GB" dirty="0"/>
              <a:t> </a:t>
            </a:r>
            <a:r>
              <a:rPr lang="en-GB" dirty="0" err="1"/>
              <a:t>doğmaktadır</a:t>
            </a:r>
            <a:r>
              <a:rPr lang="en-GB" dirty="0"/>
              <a:t>. </a:t>
            </a:r>
            <a:r>
              <a:rPr lang="en-GB" dirty="0" err="1"/>
              <a:t>Lübnan</a:t>
            </a:r>
            <a:r>
              <a:rPr lang="tr-TR" dirty="0"/>
              <a:t>-</a:t>
            </a:r>
            <a:r>
              <a:rPr lang="en-GB" dirty="0" err="1"/>
              <a:t>Suriye</a:t>
            </a:r>
            <a:r>
              <a:rPr lang="en-GB" dirty="0"/>
              <a:t> </a:t>
            </a:r>
            <a:r>
              <a:rPr lang="en-GB" dirty="0" err="1"/>
              <a:t>sınırından</a:t>
            </a:r>
            <a:r>
              <a:rPr lang="en-GB" dirty="0"/>
              <a:t> </a:t>
            </a:r>
            <a:r>
              <a:rPr lang="en-GB" dirty="0" err="1"/>
              <a:t>sonra</a:t>
            </a:r>
            <a:r>
              <a:rPr lang="en-GB" dirty="0"/>
              <a:t> Hama </a:t>
            </a:r>
            <a:r>
              <a:rPr lang="en-GB" dirty="0" err="1"/>
              <a:t>ve</a:t>
            </a:r>
            <a:r>
              <a:rPr lang="en-GB" dirty="0"/>
              <a:t> Humus </a:t>
            </a:r>
            <a:r>
              <a:rPr lang="en-GB" dirty="0" err="1"/>
              <a:t>şehirlerinden</a:t>
            </a:r>
            <a:r>
              <a:rPr lang="en-GB" dirty="0"/>
              <a:t> </a:t>
            </a:r>
            <a:r>
              <a:rPr lang="en-GB" dirty="0" err="1"/>
              <a:t>geçmekte</a:t>
            </a:r>
            <a:r>
              <a:rPr lang="en-GB" dirty="0"/>
              <a:t>; </a:t>
            </a:r>
            <a:r>
              <a:rPr lang="en-GB" dirty="0" err="1"/>
              <a:t>Ansariye</a:t>
            </a:r>
            <a:r>
              <a:rPr lang="en-GB" dirty="0"/>
              <a:t> </a:t>
            </a:r>
            <a:r>
              <a:rPr lang="en-GB" dirty="0" err="1"/>
              <a:t>Dağları’nın</a:t>
            </a:r>
            <a:r>
              <a:rPr lang="en-GB" dirty="0"/>
              <a:t> </a:t>
            </a:r>
            <a:r>
              <a:rPr lang="en-GB" dirty="0" err="1"/>
              <a:t>doğusunu</a:t>
            </a:r>
            <a:r>
              <a:rPr lang="en-GB" dirty="0"/>
              <a:t> </a:t>
            </a:r>
            <a:r>
              <a:rPr lang="en-GB" dirty="0" err="1"/>
              <a:t>kat</a:t>
            </a:r>
            <a:r>
              <a:rPr lang="en-GB" dirty="0"/>
              <a:t> </a:t>
            </a:r>
            <a:r>
              <a:rPr lang="en-GB" dirty="0" err="1"/>
              <a:t>ederek</a:t>
            </a:r>
            <a:r>
              <a:rPr lang="en-GB" dirty="0"/>
              <a:t>, Gab </a:t>
            </a:r>
            <a:r>
              <a:rPr lang="en-GB" dirty="0" err="1"/>
              <a:t>topraklarına</a:t>
            </a:r>
            <a:r>
              <a:rPr lang="en-GB" dirty="0"/>
              <a:t> </a:t>
            </a:r>
            <a:r>
              <a:rPr lang="en-GB" dirty="0" err="1"/>
              <a:t>akmaktadır</a:t>
            </a:r>
            <a:r>
              <a:rPr lang="en-GB" dirty="0"/>
              <a:t>.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sonra</a:t>
            </a:r>
            <a:r>
              <a:rPr lang="en-GB" dirty="0"/>
              <a:t> 22 kilometre </a:t>
            </a:r>
            <a:r>
              <a:rPr lang="en-GB" dirty="0" err="1"/>
              <a:t>boyunca</a:t>
            </a:r>
            <a:r>
              <a:rPr lang="en-GB" dirty="0"/>
              <a:t> </a:t>
            </a:r>
            <a:r>
              <a:rPr lang="en-GB" dirty="0" err="1"/>
              <a:t>Türkiye-Suriye</a:t>
            </a:r>
            <a:r>
              <a:rPr lang="en-GB" dirty="0"/>
              <a:t> </a:t>
            </a:r>
            <a:r>
              <a:rPr lang="en-GB" dirty="0" err="1"/>
              <a:t>sınırını</a:t>
            </a:r>
            <a:r>
              <a:rPr lang="en-GB" dirty="0"/>
              <a:t> </a:t>
            </a:r>
            <a:r>
              <a:rPr lang="en-GB" dirty="0" err="1"/>
              <a:t>oluşturmaktadır</a:t>
            </a:r>
            <a:r>
              <a:rPr lang="en-GB" dirty="0"/>
              <a:t>.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Türkiye’ye</a:t>
            </a:r>
            <a:r>
              <a:rPr lang="en-GB" dirty="0"/>
              <a:t> </a:t>
            </a:r>
            <a:r>
              <a:rPr lang="en-GB" dirty="0" err="1"/>
              <a:t>girdikten</a:t>
            </a:r>
            <a:r>
              <a:rPr lang="en-GB" dirty="0"/>
              <a:t> </a:t>
            </a:r>
            <a:r>
              <a:rPr lang="en-GB" dirty="0" err="1"/>
              <a:t>sonra</a:t>
            </a:r>
            <a:r>
              <a:rPr lang="en-GB" dirty="0"/>
              <a:t> (</a:t>
            </a:r>
            <a:r>
              <a:rPr lang="en-GB" dirty="0" err="1"/>
              <a:t>Eşrefli’de</a:t>
            </a:r>
            <a:r>
              <a:rPr lang="en-GB" dirty="0"/>
              <a:t>), </a:t>
            </a:r>
            <a:r>
              <a:rPr lang="en-GB" dirty="0" err="1"/>
              <a:t>Amik</a:t>
            </a:r>
            <a:r>
              <a:rPr lang="en-GB" dirty="0"/>
              <a:t> </a:t>
            </a:r>
            <a:r>
              <a:rPr lang="en-GB" dirty="0" err="1"/>
              <a:t>Ovası’nda</a:t>
            </a:r>
            <a:r>
              <a:rPr lang="en-GB" dirty="0"/>
              <a:t> </a:t>
            </a:r>
            <a:r>
              <a:rPr lang="en-GB" dirty="0" err="1"/>
              <a:t>küçük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Nehri’yle</a:t>
            </a:r>
            <a:r>
              <a:rPr lang="en-GB" dirty="0"/>
              <a:t> de </a:t>
            </a:r>
            <a:r>
              <a:rPr lang="en-GB" dirty="0" err="1"/>
              <a:t>birleşerek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kavis</a:t>
            </a:r>
            <a:r>
              <a:rPr lang="en-GB" dirty="0"/>
              <a:t> </a:t>
            </a:r>
            <a:r>
              <a:rPr lang="en-GB" dirty="0" err="1"/>
              <a:t>çizmekte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Samandağ</a:t>
            </a:r>
            <a:r>
              <a:rPr lang="en-GB" dirty="0"/>
              <a:t> </a:t>
            </a:r>
            <a:r>
              <a:rPr lang="en-GB" dirty="0" err="1"/>
              <a:t>Kasabası’nın</a:t>
            </a:r>
            <a:r>
              <a:rPr lang="en-GB" dirty="0"/>
              <a:t> 6 kilometre </a:t>
            </a:r>
            <a:r>
              <a:rPr lang="en-GB" dirty="0" err="1"/>
              <a:t>güneybatısından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Akdeniz’e</a:t>
            </a:r>
            <a:r>
              <a:rPr lang="en-GB" dirty="0"/>
              <a:t> </a:t>
            </a:r>
            <a:r>
              <a:rPr lang="en-GB" dirty="0" err="1"/>
              <a:t>dökülmektedir</a:t>
            </a:r>
            <a:r>
              <a:rPr lang="en-GB" dirty="0"/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30" y="1214846"/>
            <a:ext cx="5407879" cy="42898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860323" y="5534373"/>
            <a:ext cx="334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Yerleşim</a:t>
            </a:r>
            <a:r>
              <a:rPr lang="en-GB" dirty="0"/>
              <a:t> </a:t>
            </a:r>
            <a:r>
              <a:rPr lang="en-GB" dirty="0" err="1"/>
              <a:t>Yerleri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69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307" y="1690688"/>
            <a:ext cx="6715386" cy="440592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081348" y="5635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latin typeface="Lato"/>
              </a:rPr>
              <a:t>Tarımorman.org.tr</a:t>
            </a:r>
            <a:endParaRPr lang="en-GB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4970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Hatay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Havzadaki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Grupları</a:t>
            </a:r>
            <a:r>
              <a:rPr lang="en-GB" dirty="0"/>
              <a:t> </a:t>
            </a:r>
            <a:endParaRPr lang="tr-TR" dirty="0"/>
          </a:p>
          <a:p>
            <a:pPr lvl="1"/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havzasında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kaplayan</a:t>
            </a:r>
            <a:r>
              <a:rPr lang="en-GB" dirty="0"/>
              <a:t> </a:t>
            </a:r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grubu</a:t>
            </a:r>
            <a:r>
              <a:rPr lang="en-GB" dirty="0"/>
              <a:t> 265.641 ha (% 33,68)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kireçsiz</a:t>
            </a:r>
            <a:r>
              <a:rPr lang="en-GB" dirty="0"/>
              <a:t>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topraklarıdır</a:t>
            </a:r>
            <a:r>
              <a:rPr lang="en-GB" dirty="0"/>
              <a:t>. </a:t>
            </a:r>
            <a:endParaRPr lang="tr-TR" dirty="0"/>
          </a:p>
          <a:p>
            <a:pPr lvl="1"/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ikinci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grubu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toprakları</a:t>
            </a:r>
            <a:r>
              <a:rPr lang="en-GB" dirty="0"/>
              <a:t> 116.515 ha (% 14,77)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alır</a:t>
            </a:r>
            <a:r>
              <a:rPr lang="en-GB" dirty="0"/>
              <a:t>. </a:t>
            </a:r>
            <a:endParaRPr lang="tr-TR" dirty="0"/>
          </a:p>
          <a:p>
            <a:pPr lvl="1"/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grubu</a:t>
            </a:r>
            <a:r>
              <a:rPr lang="en-GB" dirty="0"/>
              <a:t> 99.647 ha (% 12,64) </a:t>
            </a:r>
            <a:r>
              <a:rPr lang="en-GB" dirty="0" err="1"/>
              <a:t>alana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alüvyal</a:t>
            </a:r>
            <a:r>
              <a:rPr lang="en-GB" dirty="0"/>
              <a:t> </a:t>
            </a:r>
            <a:r>
              <a:rPr lang="en-GB" dirty="0" err="1"/>
              <a:t>topraklardır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484808"/>
            <a:ext cx="10515600" cy="1030483"/>
          </a:xfrm>
        </p:spPr>
        <p:txBody>
          <a:bodyPr>
            <a:normAutofit/>
          </a:bodyPr>
          <a:lstStyle/>
          <a:p>
            <a:r>
              <a:rPr lang="tr-TR" alt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68" y="1340530"/>
            <a:ext cx="826576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848" y="134937"/>
            <a:ext cx="8333152" cy="4597601"/>
          </a:xfrm>
          <a:prstGeom prst="rect">
            <a:avLst/>
          </a:prstGeom>
        </p:spPr>
      </p:pic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611339"/>
              </p:ext>
            </p:extLst>
          </p:nvPr>
        </p:nvGraphicFramePr>
        <p:xfrm>
          <a:off x="1223554" y="4583323"/>
          <a:ext cx="97448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983">
                  <a:extLst>
                    <a:ext uri="{9D8B030D-6E8A-4147-A177-3AD203B41FA5}">
                      <a16:colId xmlns:a16="http://schemas.microsoft.com/office/drawing/2014/main" val="3133334193"/>
                    </a:ext>
                  </a:extLst>
                </a:gridCol>
                <a:gridCol w="2215298">
                  <a:extLst>
                    <a:ext uri="{9D8B030D-6E8A-4147-A177-3AD203B41FA5}">
                      <a16:colId xmlns:a16="http://schemas.microsoft.com/office/drawing/2014/main" val="4264465966"/>
                    </a:ext>
                  </a:extLst>
                </a:gridCol>
                <a:gridCol w="2287931">
                  <a:extLst>
                    <a:ext uri="{9D8B030D-6E8A-4147-A177-3AD203B41FA5}">
                      <a16:colId xmlns:a16="http://schemas.microsoft.com/office/drawing/2014/main" val="67577282"/>
                    </a:ext>
                  </a:extLst>
                </a:gridCol>
                <a:gridCol w="1914680">
                  <a:extLst>
                    <a:ext uri="{9D8B030D-6E8A-4147-A177-3AD203B41FA5}">
                      <a16:colId xmlns:a16="http://schemas.microsoft.com/office/drawing/2014/main" val="2812764565"/>
                    </a:ext>
                  </a:extLst>
                </a:gridCol>
              </a:tblGrid>
              <a:tr h="341699">
                <a:tc>
                  <a:txBody>
                    <a:bodyPr/>
                    <a:lstStyle/>
                    <a:p>
                      <a:r>
                        <a:rPr lang="en-GB" dirty="0"/>
                        <a:t>Alt </a:t>
                      </a:r>
                      <a:r>
                        <a:rPr lang="en-GB" dirty="0" err="1"/>
                        <a:t>Havza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Alan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Nüfus</a:t>
                      </a:r>
                      <a:r>
                        <a:rPr lang="en-GB" dirty="0"/>
                        <a:t> (2012)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Nüfus</a:t>
                      </a:r>
                      <a:r>
                        <a:rPr lang="en-GB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54196"/>
                  </a:ext>
                </a:extLst>
              </a:tr>
              <a:tr h="341699">
                <a:tc>
                  <a:txBody>
                    <a:bodyPr/>
                    <a:lstStyle/>
                    <a:p>
                      <a:r>
                        <a:rPr lang="en-GB" dirty="0" err="1"/>
                        <a:t>Berdan</a:t>
                      </a:r>
                      <a:r>
                        <a:rPr lang="en-GB" dirty="0"/>
                        <a:t> (Tarsus)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Alt </a:t>
                      </a:r>
                      <a:r>
                        <a:rPr lang="en-GB" dirty="0" err="1"/>
                        <a:t>Havzası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1.160.261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920453"/>
                  </a:ext>
                </a:extLst>
              </a:tr>
              <a:tr h="341699">
                <a:tc>
                  <a:txBody>
                    <a:bodyPr/>
                    <a:lstStyle/>
                    <a:p>
                      <a:r>
                        <a:rPr lang="en-GB" dirty="0"/>
                        <a:t>Lamas (</a:t>
                      </a:r>
                      <a:r>
                        <a:rPr lang="en-GB" dirty="0" err="1"/>
                        <a:t>Limonlu</a:t>
                      </a:r>
                      <a:r>
                        <a:rPr lang="en-GB" dirty="0"/>
                        <a:t>)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Alt </a:t>
                      </a:r>
                      <a:r>
                        <a:rPr lang="en-GB" dirty="0" err="1"/>
                        <a:t>Havzası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108.788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01049"/>
                  </a:ext>
                </a:extLst>
              </a:tr>
              <a:tr h="341699">
                <a:tc>
                  <a:txBody>
                    <a:bodyPr/>
                    <a:lstStyle/>
                    <a:p>
                      <a:r>
                        <a:rPr lang="de-DE" dirty="0"/>
                        <a:t>Göksu </a:t>
                      </a:r>
                      <a:r>
                        <a:rPr lang="de-DE" dirty="0" err="1"/>
                        <a:t>Nehri</a:t>
                      </a:r>
                      <a:r>
                        <a:rPr lang="de-DE" dirty="0"/>
                        <a:t> Alt </a:t>
                      </a:r>
                      <a:r>
                        <a:rPr lang="de-DE" dirty="0" err="1"/>
                        <a:t>Havzası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165.092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73618"/>
                  </a:ext>
                </a:extLst>
              </a:tr>
              <a:tr h="341699">
                <a:tc>
                  <a:txBody>
                    <a:bodyPr/>
                    <a:lstStyle/>
                    <a:p>
                      <a:r>
                        <a:rPr lang="en-GB" dirty="0"/>
                        <a:t>Dragon (</a:t>
                      </a:r>
                      <a:r>
                        <a:rPr lang="en-GB" dirty="0" err="1"/>
                        <a:t>Anamur</a:t>
                      </a:r>
                      <a:r>
                        <a:rPr lang="en-GB" dirty="0"/>
                        <a:t>)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Alt </a:t>
                      </a:r>
                      <a:r>
                        <a:rPr lang="en-GB" dirty="0" err="1"/>
                        <a:t>Havzası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114.164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63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01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9720" cy="1325563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5" name="Dikdörtgen 4"/>
          <p:cNvSpPr/>
          <p:nvPr/>
        </p:nvSpPr>
        <p:spPr>
          <a:xfrm>
            <a:off x="955766" y="3478302"/>
            <a:ext cx="10524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Berdan</a:t>
            </a:r>
            <a:r>
              <a:rPr lang="en-GB" sz="2400" dirty="0"/>
              <a:t> (Tarsus) </a:t>
            </a:r>
            <a:r>
              <a:rPr lang="en-GB" sz="2400" dirty="0" err="1"/>
              <a:t>Çayı</a:t>
            </a:r>
            <a:r>
              <a:rPr lang="en-GB" sz="2400" dirty="0"/>
              <a:t> Alt </a:t>
            </a:r>
            <a:r>
              <a:rPr lang="en-GB" sz="2400" dirty="0" err="1"/>
              <a:t>Havzası</a:t>
            </a:r>
            <a:r>
              <a:rPr lang="en-GB" sz="2400" dirty="0"/>
              <a:t>, </a:t>
            </a:r>
            <a:r>
              <a:rPr lang="en-GB" sz="2400" dirty="0" err="1"/>
              <a:t>müteferrik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havza</a:t>
            </a:r>
            <a:r>
              <a:rPr lang="en-GB" sz="2400" dirty="0"/>
              <a:t> </a:t>
            </a:r>
            <a:r>
              <a:rPr lang="en-GB" sz="2400" dirty="0" err="1"/>
              <a:t>niteliği</a:t>
            </a:r>
            <a:r>
              <a:rPr lang="en-GB" sz="2400" dirty="0"/>
              <a:t> </a:t>
            </a:r>
            <a:r>
              <a:rPr lang="en-GB" sz="2400" dirty="0" err="1"/>
              <a:t>göstermektedir</a:t>
            </a:r>
            <a:r>
              <a:rPr lang="en-GB" sz="2400" dirty="0"/>
              <a:t>. Ana </a:t>
            </a:r>
            <a:r>
              <a:rPr lang="en-GB" sz="2400" dirty="0" err="1"/>
              <a:t>akarsu</a:t>
            </a:r>
            <a:r>
              <a:rPr lang="en-GB" sz="2400" dirty="0"/>
              <a:t> </a:t>
            </a:r>
            <a:r>
              <a:rPr lang="en-GB" sz="2400" dirty="0" err="1"/>
              <a:t>olan</a:t>
            </a:r>
            <a:r>
              <a:rPr lang="en-GB" sz="2400" dirty="0"/>
              <a:t> </a:t>
            </a:r>
            <a:r>
              <a:rPr lang="en-GB" sz="2400" dirty="0" err="1"/>
              <a:t>Berdan</a:t>
            </a:r>
            <a:r>
              <a:rPr lang="en-GB" sz="2400" dirty="0"/>
              <a:t> </a:t>
            </a:r>
            <a:r>
              <a:rPr lang="en-GB" sz="2400" dirty="0" err="1"/>
              <a:t>Nehri’nin</a:t>
            </a:r>
            <a:r>
              <a:rPr lang="en-GB" sz="2400" dirty="0"/>
              <a:t> </a:t>
            </a:r>
            <a:r>
              <a:rPr lang="en-GB" sz="2400" dirty="0" err="1"/>
              <a:t>adı</a:t>
            </a:r>
            <a:r>
              <a:rPr lang="en-GB" sz="2400" dirty="0"/>
              <a:t> </a:t>
            </a:r>
            <a:r>
              <a:rPr lang="en-GB" sz="2400" dirty="0" err="1"/>
              <a:t>verilmiş</a:t>
            </a:r>
            <a:r>
              <a:rPr lang="en-GB" sz="2400" dirty="0"/>
              <a:t> </a:t>
            </a:r>
            <a:r>
              <a:rPr lang="en-GB" sz="2400" dirty="0" err="1"/>
              <a:t>olup</a:t>
            </a:r>
            <a:r>
              <a:rPr lang="en-GB" sz="2400" dirty="0"/>
              <a:t>, </a:t>
            </a:r>
            <a:r>
              <a:rPr lang="en-GB" sz="2400" dirty="0" err="1"/>
              <a:t>Berdan</a:t>
            </a:r>
            <a:r>
              <a:rPr lang="en-GB" sz="2400" dirty="0"/>
              <a:t> </a:t>
            </a:r>
            <a:r>
              <a:rPr lang="en-GB" sz="2400" dirty="0" err="1"/>
              <a:t>Nehri</a:t>
            </a:r>
            <a:r>
              <a:rPr lang="en-GB" sz="2400" dirty="0"/>
              <a:t> </a:t>
            </a:r>
            <a:r>
              <a:rPr lang="en-GB" sz="2400" dirty="0" err="1"/>
              <a:t>dışında</a:t>
            </a:r>
            <a:r>
              <a:rPr lang="en-GB" sz="2400" dirty="0"/>
              <a:t> </a:t>
            </a:r>
            <a:r>
              <a:rPr lang="en-GB" sz="2400" dirty="0" err="1"/>
              <a:t>sık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akarsu</a:t>
            </a:r>
            <a:r>
              <a:rPr lang="en-GB" sz="2400" dirty="0"/>
              <a:t> </a:t>
            </a:r>
            <a:r>
              <a:rPr lang="en-GB" sz="2400" dirty="0" err="1"/>
              <a:t>şebekesine</a:t>
            </a:r>
            <a:r>
              <a:rPr lang="en-GB" sz="2400" dirty="0"/>
              <a:t> </a:t>
            </a:r>
            <a:r>
              <a:rPr lang="en-GB" sz="2400" dirty="0" err="1"/>
              <a:t>sahiptir</a:t>
            </a:r>
            <a:r>
              <a:rPr lang="en-GB" sz="2400" dirty="0"/>
              <a:t>. </a:t>
            </a:r>
            <a:r>
              <a:rPr lang="en-GB" sz="2400" dirty="0" err="1"/>
              <a:t>Berdan</a:t>
            </a:r>
            <a:r>
              <a:rPr lang="en-GB" sz="2400" dirty="0"/>
              <a:t> (Tarsus) </a:t>
            </a:r>
            <a:r>
              <a:rPr lang="en-GB" sz="2400" dirty="0" err="1"/>
              <a:t>Çayı</a:t>
            </a:r>
            <a:r>
              <a:rPr lang="en-GB" sz="2400" dirty="0"/>
              <a:t> Alt </a:t>
            </a:r>
            <a:r>
              <a:rPr lang="en-GB" sz="2400" dirty="0" err="1"/>
              <a:t>Havzası’nın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önemli</a:t>
            </a:r>
            <a:r>
              <a:rPr lang="en-GB" sz="2400" dirty="0"/>
              <a:t> </a:t>
            </a:r>
            <a:r>
              <a:rPr lang="en-GB" sz="2400" dirty="0" err="1"/>
              <a:t>özelliklerinden</a:t>
            </a:r>
            <a:r>
              <a:rPr lang="en-GB" sz="2400" dirty="0"/>
              <a:t> </a:t>
            </a:r>
            <a:r>
              <a:rPr lang="en-GB" sz="2400" dirty="0" err="1"/>
              <a:t>biri</a:t>
            </a:r>
            <a:r>
              <a:rPr lang="en-GB" sz="2400" dirty="0"/>
              <a:t> </a:t>
            </a:r>
            <a:r>
              <a:rPr lang="en-GB" sz="2400" dirty="0" err="1"/>
              <a:t>bu</a:t>
            </a:r>
            <a:r>
              <a:rPr lang="en-GB" sz="2400" dirty="0"/>
              <a:t> alt </a:t>
            </a:r>
            <a:r>
              <a:rPr lang="en-GB" sz="2400" dirty="0" err="1"/>
              <a:t>havzada</a:t>
            </a:r>
            <a:r>
              <a:rPr lang="en-GB" sz="2400" dirty="0"/>
              <a:t> </a:t>
            </a:r>
            <a:r>
              <a:rPr lang="en-GB" sz="2400" dirty="0" err="1"/>
              <a:t>sanayinin</a:t>
            </a:r>
            <a:r>
              <a:rPr lang="en-GB" sz="2400" dirty="0"/>
              <a:t> </a:t>
            </a:r>
            <a:r>
              <a:rPr lang="en-GB" sz="2400" dirty="0" err="1"/>
              <a:t>yoğun</a:t>
            </a:r>
            <a:r>
              <a:rPr lang="en-GB" sz="2400" dirty="0"/>
              <a:t> </a:t>
            </a:r>
            <a:r>
              <a:rPr lang="en-GB" sz="2400" dirty="0" err="1"/>
              <a:t>olmasıdır</a:t>
            </a:r>
            <a:r>
              <a:rPr lang="en-GB" sz="2400" dirty="0"/>
              <a:t>. Alanı </a:t>
            </a:r>
            <a:r>
              <a:rPr lang="en-GB" sz="2400" dirty="0" err="1"/>
              <a:t>havza</a:t>
            </a:r>
            <a:r>
              <a:rPr lang="en-GB" sz="2400" dirty="0"/>
              <a:t> </a:t>
            </a:r>
            <a:r>
              <a:rPr lang="en-GB" sz="2400" dirty="0" err="1"/>
              <a:t>toplam</a:t>
            </a:r>
            <a:r>
              <a:rPr lang="en-GB" sz="2400" dirty="0"/>
              <a:t> </a:t>
            </a:r>
            <a:r>
              <a:rPr lang="en-GB" sz="2400" dirty="0" err="1"/>
              <a:t>alanın</a:t>
            </a:r>
            <a:r>
              <a:rPr lang="en-GB" sz="2400" dirty="0"/>
              <a:t> %17’si </a:t>
            </a:r>
            <a:r>
              <a:rPr lang="en-GB" sz="2400" dirty="0" err="1"/>
              <a:t>olmasına</a:t>
            </a:r>
            <a:r>
              <a:rPr lang="en-GB" sz="2400" dirty="0"/>
              <a:t> </a:t>
            </a:r>
            <a:r>
              <a:rPr lang="en-GB" sz="2400" dirty="0" err="1"/>
              <a:t>rağmen</a:t>
            </a:r>
            <a:r>
              <a:rPr lang="en-GB" sz="2400" dirty="0"/>
              <a:t>, </a:t>
            </a:r>
            <a:r>
              <a:rPr lang="en-GB" sz="2400" dirty="0" err="1"/>
              <a:t>Doğu</a:t>
            </a:r>
            <a:r>
              <a:rPr lang="en-GB" sz="2400" dirty="0"/>
              <a:t> </a:t>
            </a:r>
            <a:r>
              <a:rPr lang="en-GB" sz="2400" dirty="0" err="1"/>
              <a:t>Akdeniz</a:t>
            </a:r>
            <a:r>
              <a:rPr lang="en-GB" sz="2400" dirty="0"/>
              <a:t> </a:t>
            </a:r>
            <a:r>
              <a:rPr lang="en-GB" sz="2400" dirty="0" err="1"/>
              <a:t>Havzası’nın</a:t>
            </a:r>
            <a:r>
              <a:rPr lang="en-GB" sz="2400" dirty="0"/>
              <a:t> </a:t>
            </a:r>
            <a:r>
              <a:rPr lang="en-GB" sz="2400" dirty="0" err="1"/>
              <a:t>toplam</a:t>
            </a:r>
            <a:r>
              <a:rPr lang="en-GB" sz="2400" dirty="0"/>
              <a:t> </a:t>
            </a:r>
            <a:r>
              <a:rPr lang="en-GB" sz="2400" dirty="0" err="1"/>
              <a:t>nüfusunun</a:t>
            </a:r>
            <a:r>
              <a:rPr lang="en-GB" sz="2400" dirty="0"/>
              <a:t> %75’ini </a:t>
            </a:r>
            <a:r>
              <a:rPr lang="en-GB" sz="2400" dirty="0" err="1"/>
              <a:t>barındırmaktadır</a:t>
            </a:r>
            <a:r>
              <a:rPr lang="en-GB" sz="2400" dirty="0"/>
              <a:t> (</a:t>
            </a:r>
            <a:r>
              <a:rPr lang="en-GB" sz="2400" dirty="0" err="1"/>
              <a:t>Doğu</a:t>
            </a:r>
            <a:r>
              <a:rPr lang="en-GB" sz="2400" dirty="0"/>
              <a:t> </a:t>
            </a:r>
            <a:r>
              <a:rPr lang="en-GB" sz="2400" dirty="0" err="1"/>
              <a:t>Akdeniz</a:t>
            </a:r>
            <a:r>
              <a:rPr lang="en-GB" sz="2400" dirty="0"/>
              <a:t> HKEP, 2013).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928" y="0"/>
            <a:ext cx="5636536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3571" cy="1325563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978332"/>
            <a:ext cx="10515600" cy="356375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Lamas </a:t>
            </a:r>
            <a:r>
              <a:rPr lang="en-GB" dirty="0" err="1"/>
              <a:t>Çayı</a:t>
            </a:r>
            <a:r>
              <a:rPr lang="en-GB" dirty="0"/>
              <a:t> Alt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müteferrik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niteliği</a:t>
            </a:r>
            <a:r>
              <a:rPr lang="en-GB" dirty="0"/>
              <a:t> </a:t>
            </a:r>
            <a:r>
              <a:rPr lang="en-GB" dirty="0" err="1"/>
              <a:t>göstermektedir</a:t>
            </a:r>
            <a:r>
              <a:rPr lang="en-GB" dirty="0"/>
              <a:t>. Ana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Lamas </a:t>
            </a:r>
            <a:r>
              <a:rPr lang="en-GB" dirty="0" err="1"/>
              <a:t>Çayı’nın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 </a:t>
            </a:r>
            <a:r>
              <a:rPr lang="en-GB" dirty="0" err="1"/>
              <a:t>verilmiş</a:t>
            </a:r>
            <a:r>
              <a:rPr lang="en-GB" dirty="0"/>
              <a:t> </a:t>
            </a:r>
            <a:r>
              <a:rPr lang="en-GB" dirty="0" err="1"/>
              <a:t>olup</a:t>
            </a:r>
            <a:r>
              <a:rPr lang="en-GB" dirty="0"/>
              <a:t>, Lamas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dışında</a:t>
            </a:r>
            <a:r>
              <a:rPr lang="en-GB" dirty="0"/>
              <a:t> </a:t>
            </a:r>
            <a:r>
              <a:rPr lang="en-GB" dirty="0" err="1"/>
              <a:t>sık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şebekesine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.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alanının</a:t>
            </a:r>
            <a:r>
              <a:rPr lang="en-GB" dirty="0"/>
              <a:t> %14’ü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nüfusunun</a:t>
            </a:r>
            <a:r>
              <a:rPr lang="en-GB" dirty="0"/>
              <a:t> %7’si </a:t>
            </a:r>
            <a:r>
              <a:rPr lang="en-GB" dirty="0" err="1"/>
              <a:t>bu</a:t>
            </a:r>
            <a:r>
              <a:rPr lang="en-GB" dirty="0"/>
              <a:t> alt </a:t>
            </a:r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 (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HKEP, 2013). </a:t>
            </a:r>
            <a:endParaRPr lang="tr-TR" dirty="0"/>
          </a:p>
          <a:p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,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akarsuyudur</a:t>
            </a:r>
            <a:r>
              <a:rPr lang="en-GB" dirty="0"/>
              <a:t>. </a:t>
            </a:r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Nehri</a:t>
            </a:r>
            <a:r>
              <a:rPr lang="en-GB" dirty="0"/>
              <a:t> Alt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Nehri’nin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kolunu</a:t>
            </a:r>
            <a:r>
              <a:rPr lang="en-GB" dirty="0"/>
              <a:t> da </a:t>
            </a:r>
            <a:r>
              <a:rPr lang="en-GB" dirty="0" err="1"/>
              <a:t>kapsayacak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toplama</a:t>
            </a:r>
            <a:r>
              <a:rPr lang="en-GB" dirty="0"/>
              <a:t> </a:t>
            </a:r>
            <a:r>
              <a:rPr lang="en-GB" dirty="0" err="1"/>
              <a:t>alanını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Deltasını</a:t>
            </a:r>
            <a:r>
              <a:rPr lang="en-GB" dirty="0"/>
              <a:t> da 3 </a:t>
            </a:r>
            <a:r>
              <a:rPr lang="en-GB" dirty="0" err="1"/>
              <a:t>içermektedir</a:t>
            </a:r>
            <a:r>
              <a:rPr lang="en-GB" dirty="0"/>
              <a:t>.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alanının</a:t>
            </a:r>
            <a:r>
              <a:rPr lang="en-GB" dirty="0"/>
              <a:t> %52’si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nüfusunun</a:t>
            </a:r>
            <a:r>
              <a:rPr lang="en-GB" dirty="0"/>
              <a:t> %11’i </a:t>
            </a:r>
            <a:r>
              <a:rPr lang="en-GB" dirty="0" err="1"/>
              <a:t>bu</a:t>
            </a:r>
            <a:r>
              <a:rPr lang="en-GB" dirty="0"/>
              <a:t> alt </a:t>
            </a:r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 (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HKEP, 2013).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86" y="0"/>
            <a:ext cx="5162878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0531" cy="1325563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7572" y="3001162"/>
            <a:ext cx="10515600" cy="345189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Dragon </a:t>
            </a:r>
            <a:r>
              <a:rPr lang="en-GB" dirty="0" err="1"/>
              <a:t>Çayı</a:t>
            </a:r>
            <a:r>
              <a:rPr lang="en-GB" dirty="0"/>
              <a:t> Alt </a:t>
            </a:r>
            <a:r>
              <a:rPr lang="en-GB" dirty="0" err="1"/>
              <a:t>Havzası</a:t>
            </a:r>
            <a:r>
              <a:rPr lang="en-GB" dirty="0"/>
              <a:t>, </a:t>
            </a:r>
            <a:r>
              <a:rPr lang="en-GB" dirty="0" err="1"/>
              <a:t>müteferrik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niteliği</a:t>
            </a:r>
            <a:r>
              <a:rPr lang="en-GB" dirty="0"/>
              <a:t> </a:t>
            </a:r>
            <a:r>
              <a:rPr lang="en-GB" dirty="0" err="1"/>
              <a:t>göstermektedir</a:t>
            </a:r>
            <a:r>
              <a:rPr lang="en-GB" dirty="0"/>
              <a:t>. Alt </a:t>
            </a:r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akarsuyu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Dragon </a:t>
            </a:r>
            <a:r>
              <a:rPr lang="en-GB" dirty="0" err="1"/>
              <a:t>Çayı’nın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 </a:t>
            </a:r>
            <a:r>
              <a:rPr lang="en-GB" dirty="0" err="1"/>
              <a:t>verilmiş</a:t>
            </a:r>
            <a:r>
              <a:rPr lang="en-GB" dirty="0"/>
              <a:t> </a:t>
            </a:r>
            <a:r>
              <a:rPr lang="en-GB" dirty="0" err="1"/>
              <a:t>olup</a:t>
            </a:r>
            <a:r>
              <a:rPr lang="en-GB" dirty="0"/>
              <a:t>, Dragon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dışında</a:t>
            </a:r>
            <a:r>
              <a:rPr lang="en-GB" dirty="0"/>
              <a:t> </a:t>
            </a:r>
            <a:r>
              <a:rPr lang="en-GB" dirty="0" err="1"/>
              <a:t>sık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şebekesine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.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Dragon Alt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bütçesi</a:t>
            </a:r>
            <a:r>
              <a:rPr lang="en-GB" dirty="0"/>
              <a:t> </a:t>
            </a:r>
            <a:r>
              <a:rPr lang="en-GB" dirty="0" err="1"/>
              <a:t>açısından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nokta</a:t>
            </a:r>
            <a:r>
              <a:rPr lang="en-GB" dirty="0"/>
              <a:t> </a:t>
            </a:r>
            <a:r>
              <a:rPr lang="en-GB" dirty="0" err="1"/>
              <a:t>Anamur</a:t>
            </a:r>
            <a:r>
              <a:rPr lang="en-GB" dirty="0"/>
              <a:t>-Dragon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üzerinde</a:t>
            </a:r>
            <a:r>
              <a:rPr lang="en-GB" dirty="0"/>
              <a:t> </a:t>
            </a:r>
            <a:r>
              <a:rPr lang="en-GB" dirty="0" err="1"/>
              <a:t>inşa</a:t>
            </a:r>
            <a:r>
              <a:rPr lang="en-GB" dirty="0"/>
              <a:t> </a:t>
            </a:r>
            <a:r>
              <a:rPr lang="en-GB" dirty="0" err="1"/>
              <a:t>edilm</a:t>
            </a:r>
            <a:r>
              <a:rPr lang="tr-TR" dirty="0"/>
              <a:t>iş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Alaköprü</a:t>
            </a:r>
            <a:r>
              <a:rPr lang="en-GB" dirty="0"/>
              <a:t> </a:t>
            </a:r>
            <a:r>
              <a:rPr lang="en-GB" dirty="0" err="1"/>
              <a:t>Barajı’ndan</a:t>
            </a:r>
            <a:r>
              <a:rPr lang="en-GB" dirty="0"/>
              <a:t> </a:t>
            </a:r>
            <a:r>
              <a:rPr lang="en-GB" dirty="0" err="1"/>
              <a:t>alına</a:t>
            </a:r>
            <a:r>
              <a:rPr lang="tr-TR" dirty="0"/>
              <a:t>n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75 </a:t>
            </a:r>
            <a:r>
              <a:rPr lang="en-GB" dirty="0" err="1"/>
              <a:t>milyon</a:t>
            </a:r>
            <a:r>
              <a:rPr lang="en-GB" dirty="0"/>
              <a:t> </a:t>
            </a:r>
            <a:r>
              <a:rPr lang="en-GB" dirty="0" err="1"/>
              <a:t>metreküp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, </a:t>
            </a:r>
            <a:r>
              <a:rPr lang="en-GB" dirty="0" err="1"/>
              <a:t>deniz</a:t>
            </a:r>
            <a:r>
              <a:rPr lang="en-GB" dirty="0"/>
              <a:t> </a:t>
            </a:r>
            <a:r>
              <a:rPr lang="en-GB" dirty="0" err="1"/>
              <a:t>altındaki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boru</a:t>
            </a:r>
            <a:r>
              <a:rPr lang="en-GB" dirty="0"/>
              <a:t> </a:t>
            </a:r>
            <a:r>
              <a:rPr lang="en-GB" dirty="0" err="1"/>
              <a:t>hattı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içme</a:t>
            </a:r>
            <a:r>
              <a:rPr lang="en-GB" dirty="0"/>
              <a:t> </a:t>
            </a:r>
            <a:r>
              <a:rPr lang="en-GB" dirty="0" err="1"/>
              <a:t>suyu</a:t>
            </a:r>
            <a:r>
              <a:rPr lang="en-GB" dirty="0"/>
              <a:t> </a:t>
            </a:r>
            <a:r>
              <a:rPr lang="en-GB" dirty="0" err="1"/>
              <a:t>amaçlı</a:t>
            </a:r>
            <a:r>
              <a:rPr lang="en-GB" dirty="0"/>
              <a:t> </a:t>
            </a:r>
            <a:r>
              <a:rPr lang="en-GB" dirty="0" err="1"/>
              <a:t>kullanılmak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KKTC’de</a:t>
            </a:r>
            <a:r>
              <a:rPr lang="en-GB" dirty="0"/>
              <a:t> </a:t>
            </a:r>
            <a:r>
              <a:rPr lang="en-GB" dirty="0" err="1"/>
              <a:t>Girne</a:t>
            </a:r>
            <a:r>
              <a:rPr lang="en-GB" dirty="0"/>
              <a:t> </a:t>
            </a:r>
            <a:r>
              <a:rPr lang="en-GB" dirty="0" err="1"/>
              <a:t>yakınlarındaki</a:t>
            </a:r>
            <a:r>
              <a:rPr lang="en-GB" dirty="0"/>
              <a:t> </a:t>
            </a:r>
            <a:r>
              <a:rPr lang="en-GB" dirty="0" err="1"/>
              <a:t>Geçitköy</a:t>
            </a:r>
            <a:r>
              <a:rPr lang="en-GB" dirty="0"/>
              <a:t> </a:t>
            </a:r>
            <a:r>
              <a:rPr lang="en-GB" dirty="0" err="1"/>
              <a:t>Barajı’na</a:t>
            </a:r>
            <a:r>
              <a:rPr lang="en-GB" dirty="0"/>
              <a:t> </a:t>
            </a:r>
            <a:r>
              <a:rPr lang="en-GB" dirty="0" err="1"/>
              <a:t>aktarıl</a:t>
            </a:r>
            <a:r>
              <a:rPr lang="tr-TR" dirty="0" err="1"/>
              <a:t>ıyor</a:t>
            </a:r>
            <a:r>
              <a:rPr lang="en-GB" dirty="0"/>
              <a:t> </a:t>
            </a:r>
            <a:r>
              <a:rPr lang="en-GB" dirty="0" err="1"/>
              <a:t>olmasıdır</a:t>
            </a:r>
            <a:r>
              <a:rPr lang="en-GB" dirty="0"/>
              <a:t>.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alanının</a:t>
            </a:r>
            <a:r>
              <a:rPr lang="en-GB" dirty="0"/>
              <a:t> %17’si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nüfusunun</a:t>
            </a:r>
            <a:r>
              <a:rPr lang="en-GB" dirty="0"/>
              <a:t> %7’si </a:t>
            </a:r>
            <a:r>
              <a:rPr lang="en-GB" dirty="0" err="1"/>
              <a:t>bu</a:t>
            </a:r>
            <a:r>
              <a:rPr lang="en-GB" dirty="0"/>
              <a:t> alt </a:t>
            </a:r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 (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HKEP, 2013</a:t>
            </a:r>
            <a:r>
              <a:rPr lang="tr-TR" dirty="0"/>
              <a:t>)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66" y="0"/>
            <a:ext cx="5441098" cy="30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73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Doğu Akdeniz Suları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96" y="1271710"/>
            <a:ext cx="9135750" cy="49441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64838" y="6011753"/>
            <a:ext cx="849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Akdeniz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Belirleyici</a:t>
            </a:r>
            <a:r>
              <a:rPr lang="en-GB" dirty="0"/>
              <a:t>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Yan </a:t>
            </a:r>
            <a:r>
              <a:rPr lang="en-GB" dirty="0" err="1"/>
              <a:t>Kolları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0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1913</Words>
  <Application>Microsoft Office PowerPoint</Application>
  <PresentationFormat>Geniş ekran</PresentationFormat>
  <Paragraphs>134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Office Teması</vt:lpstr>
      <vt:lpstr>Doğu Akdeniz Suları Havzası(17)   Seyhan Havzası (18) Hatay Suları Havzası(19)  Ceyhan Havzası (20)</vt:lpstr>
      <vt:lpstr>Doğu Akdeniz Suları Havzası</vt:lpstr>
      <vt:lpstr>Doğu Akdeniz Suları Havzası</vt:lpstr>
      <vt:lpstr>Doğu Akdeniz Suları Havzası</vt:lpstr>
      <vt:lpstr>PowerPoint Sunusu</vt:lpstr>
      <vt:lpstr>Doğu Akdeniz Suları Havzası</vt:lpstr>
      <vt:lpstr>Doğu Akdeniz Suları Havzası</vt:lpstr>
      <vt:lpstr>Doğu Akdeniz Suları Havzası</vt:lpstr>
      <vt:lpstr>Doğu Akdeniz Suları Havzası</vt:lpstr>
      <vt:lpstr>Doğu Akdeniz Suları Havzası</vt:lpstr>
      <vt:lpstr>Doğu Akdeniz Suları Havzası- Su Kalitesi</vt:lpstr>
      <vt:lpstr>Seyhan Havzası</vt:lpstr>
      <vt:lpstr>Seyhan Havzası</vt:lpstr>
      <vt:lpstr>Seyhan Havzası</vt:lpstr>
      <vt:lpstr>Seyhan Havzası</vt:lpstr>
      <vt:lpstr>Seyhan Nehri</vt:lpstr>
      <vt:lpstr>SEYHAN HAVZASI SU KAYNAKLARI</vt:lpstr>
      <vt:lpstr>Seyhan Havzası</vt:lpstr>
      <vt:lpstr>PowerPoint Sunusu</vt:lpstr>
      <vt:lpstr>Ceyhan Havzası</vt:lpstr>
      <vt:lpstr>Ceyhan Havzası</vt:lpstr>
      <vt:lpstr>Ceyhan Havzası</vt:lpstr>
      <vt:lpstr>Ceyhan Havzası</vt:lpstr>
      <vt:lpstr>Barajı aks yerinde</vt:lpstr>
      <vt:lpstr>Ceyhan Havzası</vt:lpstr>
      <vt:lpstr>Ceyhan Havzası</vt:lpstr>
      <vt:lpstr>Hatay Suları Havzası</vt:lpstr>
      <vt:lpstr>Hatay Suları Havzası</vt:lpstr>
      <vt:lpstr>Hatay Suları Havzası</vt:lpstr>
      <vt:lpstr>Hatay Suları Havzası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Gölü Kapalı Havzası (10)  Afyon Suları Kapalı Havzası (11)  Orta Anadolu Kapalı Havzası(12)</dc:title>
  <dc:creator>H.Sabri.Ozturk</dc:creator>
  <cp:lastModifiedBy>H.Sabri.Ozturk</cp:lastModifiedBy>
  <cp:revision>38</cp:revision>
  <dcterms:created xsi:type="dcterms:W3CDTF">2022-04-11T05:05:38Z</dcterms:created>
  <dcterms:modified xsi:type="dcterms:W3CDTF">2023-12-13T07:11:02Z</dcterms:modified>
</cp:coreProperties>
</file>