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46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20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04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67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0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88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39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502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53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943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44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C72BD-1ED6-4C92-9E6C-CC517081720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0B7AC-45AC-4F53-B1FB-3998B46F2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15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Medya Emek Piyasası: 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Profesyonelleşme </a:t>
            </a:r>
            <a:r>
              <a:rPr lang="tr-TR" dirty="0">
                <a:solidFill>
                  <a:srgbClr val="FF0000"/>
                </a:solidFill>
              </a:rPr>
              <a:t>ve Proleterleşme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5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Mesleklere Eleştirel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Tarihsel dönüşüm ve meslekler (kapitalizm koşulları)</a:t>
            </a:r>
          </a:p>
          <a:p>
            <a:pPr marL="0" indent="0">
              <a:buNone/>
            </a:pPr>
            <a:r>
              <a:rPr lang="tr-TR" dirty="0" smtClean="0"/>
              <a:t>-İki temel sınıf (burjuvazi ve işçi sınıfı) arasına sıkışmış toplumsal katmanlar</a:t>
            </a:r>
          </a:p>
          <a:p>
            <a:pPr marL="0" indent="0">
              <a:buNone/>
            </a:pPr>
            <a:r>
              <a:rPr lang="tr-TR" dirty="0" smtClean="0"/>
              <a:t>- Küçük burjuvazi</a:t>
            </a:r>
          </a:p>
          <a:p>
            <a:pPr marL="0" indent="0">
              <a:buNone/>
            </a:pPr>
            <a:r>
              <a:rPr lang="tr-TR" dirty="0" smtClean="0"/>
              <a:t>- İşçi sınıfının üst katmanı (kamu istihdamı, iyi ücretler vb.)</a:t>
            </a:r>
          </a:p>
        </p:txBody>
      </p:sp>
    </p:spTree>
    <p:extLst>
      <p:ext uri="{BB962C8B-B14F-4D97-AF65-F5344CB8AC3E}">
        <p14:creationId xmlns:p14="http://schemas.microsoft.com/office/powerpoint/2010/main" val="331201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628801"/>
            <a:ext cx="8229600" cy="44973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- Meslekler/profesyoneller </a:t>
            </a:r>
            <a:r>
              <a:rPr lang="tr-TR" dirty="0"/>
              <a:t>gibi tanımlamalar, bu katmanları işçi sınıfından </a:t>
            </a:r>
            <a:r>
              <a:rPr lang="tr-TR" dirty="0" smtClean="0"/>
              <a:t>ayrıymış gibi </a:t>
            </a:r>
            <a:r>
              <a:rPr lang="tr-TR" dirty="0"/>
              <a:t>konumlandırarak ideolojik bir parçalanma </a:t>
            </a:r>
            <a:r>
              <a:rPr lang="tr-TR" dirty="0" smtClean="0"/>
              <a:t>yaratıyor.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/>
              <a:t>Mesleklere Eleştirel Yaklaşım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833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700809"/>
            <a:ext cx="8229600" cy="442535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1945-1980 arası dönem: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Şişkinleşen</a:t>
            </a:r>
            <a:r>
              <a:rPr lang="tr-TR" dirty="0" smtClean="0"/>
              <a:t> ara katmanlar olarak meslekler (orta sınıf meselesi)</a:t>
            </a:r>
          </a:p>
          <a:p>
            <a:pPr marL="0" indent="0">
              <a:buNone/>
            </a:pPr>
            <a:r>
              <a:rPr lang="tr-TR" dirty="0" smtClean="0"/>
              <a:t>-Politik pozisyon olarak neredeler?</a:t>
            </a:r>
          </a:p>
          <a:p>
            <a:pPr marL="0" indent="0">
              <a:buNone/>
            </a:pPr>
            <a:r>
              <a:rPr lang="tr-TR" dirty="0" smtClean="0"/>
              <a:t>-Sınıf içi kompozisyonu nasıl etkiliyorlar?</a:t>
            </a: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/>
              <a:t>Mesleklere Eleştirel Yaklaşım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5126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Mesleklere Eleştirel Yaklaşım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340768"/>
            <a:ext cx="8229600" cy="518457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1980 sonrası dönem:</a:t>
            </a:r>
          </a:p>
          <a:p>
            <a:pPr marL="0" indent="0">
              <a:buNone/>
            </a:pPr>
            <a:r>
              <a:rPr lang="tr-TR" u="sng" dirty="0" smtClean="0"/>
              <a:t>-Proleterleşme (</a:t>
            </a:r>
            <a:r>
              <a:rPr lang="tr-TR" u="sng" dirty="0" err="1" smtClean="0"/>
              <a:t>İşçileşme</a:t>
            </a:r>
            <a:r>
              <a:rPr lang="tr-TR" u="sng" dirty="0" smtClean="0"/>
              <a:t>) Süreci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Güvenceli istihdam kalkıyor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Sosyal ve toplumsal ayrıcalıklar eriyor   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Saygınlıklar yok oluyor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Ücretler ve yaşam koşulları kötüleşiyor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Meslek odaları güçsüzleşiyor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İşçi konumuna düşüyorlar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4237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Mesleklere Eleştirel Yaklaşım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u="sng" dirty="0" smtClean="0"/>
              <a:t>Profesyonelleşememe süreci</a:t>
            </a:r>
          </a:p>
          <a:p>
            <a:pPr marL="0" indent="0">
              <a:buNone/>
            </a:pPr>
            <a:r>
              <a:rPr lang="tr-TR" dirty="0" smtClean="0"/>
              <a:t>	Mesleğin uğraş haline gerilemesi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Alandaki bilgi hakimiyetini kaybediyorlar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Hizmet alanlar farklılaşıyor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Ücretler düşüyor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Vasıf ve denetim kaybı yaşanıyor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Yeni İletişim Teknolojileri mesleklerin pek 	çok boyutunu dönüştürüyor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7286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Gazetecilik Bir Meslek mi?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600201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- Meslek olarak gazetecilik (1945-80)…. Toplumcu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-Profesyonel Gazetecilik </a:t>
            </a:r>
            <a:r>
              <a:rPr lang="tr-TR" dirty="0"/>
              <a:t>(</a:t>
            </a:r>
            <a:r>
              <a:rPr lang="tr-TR" dirty="0" smtClean="0"/>
              <a:t>1980 sonrası)…. Piyasacı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697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Profesyonelleşme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Meslekleşme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Profession: </a:t>
            </a:r>
            <a:r>
              <a:rPr lang="en-US" dirty="0" err="1" smtClean="0"/>
              <a:t>Meslek</a:t>
            </a:r>
            <a:endParaRPr lang="en-US" dirty="0" smtClean="0"/>
          </a:p>
          <a:p>
            <a:r>
              <a:rPr lang="en-US" dirty="0" err="1" smtClean="0"/>
              <a:t>Meslek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Toplumcu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açısı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err="1" smtClean="0"/>
              <a:t>Eğitimli</a:t>
            </a:r>
            <a:r>
              <a:rPr lang="en-US" dirty="0" smtClean="0"/>
              <a:t>, </a:t>
            </a:r>
            <a:r>
              <a:rPr lang="en-US" dirty="0" err="1" smtClean="0"/>
              <a:t>nitelikli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T</a:t>
            </a:r>
            <a:r>
              <a:rPr lang="en-US" dirty="0" err="1" smtClean="0"/>
              <a:t>oplum</a:t>
            </a:r>
            <a:r>
              <a:rPr lang="en-US" dirty="0" smtClean="0"/>
              <a:t> </a:t>
            </a:r>
            <a:r>
              <a:rPr lang="en-US" dirty="0" err="1" smtClean="0"/>
              <a:t>yararına</a:t>
            </a:r>
            <a:r>
              <a:rPr lang="en-US" dirty="0" smtClean="0"/>
              <a:t> </a:t>
            </a:r>
            <a:r>
              <a:rPr lang="en-US" dirty="0" err="1" smtClean="0"/>
              <a:t>çalışan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Belli </a:t>
            </a:r>
            <a:r>
              <a:rPr lang="en-US" dirty="0" err="1" smtClean="0"/>
              <a:t>kurallarla</a:t>
            </a:r>
            <a:r>
              <a:rPr lang="en-US" dirty="0" smtClean="0"/>
              <a:t> </a:t>
            </a:r>
            <a:r>
              <a:rPr lang="en-US" dirty="0" err="1" smtClean="0"/>
              <a:t>çalışan</a:t>
            </a:r>
            <a:r>
              <a:rPr lang="en-US" dirty="0" smtClean="0"/>
              <a:t> (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6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Profesyonelleşme ve Proleterleşme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9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-Meslek …………… </a:t>
            </a:r>
            <a:r>
              <a:rPr lang="tr-TR" dirty="0" err="1" smtClean="0"/>
              <a:t>Profession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-Uğraş………………. </a:t>
            </a:r>
            <a:r>
              <a:rPr lang="tr-TR" dirty="0" err="1" smtClean="0"/>
              <a:t>Occupation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-İş……………………… </a:t>
            </a:r>
            <a:r>
              <a:rPr lang="tr-TR" dirty="0" err="1" smtClean="0"/>
              <a:t>Work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5591944" y="3415801"/>
            <a:ext cx="0" cy="567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scene3d>
            <a:camera prst="obliqueTopRight"/>
            <a:lightRig rig="threePt" dir="t"/>
          </a:scene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V="1">
            <a:off x="5591944" y="2276872"/>
            <a:ext cx="0" cy="567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scene3d>
            <a:camera prst="obliqueTopRight"/>
            <a:lightRig rig="threePt" dir="t"/>
          </a:scene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56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-Profesyonelleşme = </a:t>
            </a:r>
            <a:r>
              <a:rPr lang="tr-TR" dirty="0" err="1" smtClean="0"/>
              <a:t>Meslekleşme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işin mesleğe dönüşmesi ya da bir işin meslek statüsüne yükselmesine profesyonelleşme (</a:t>
            </a:r>
            <a:r>
              <a:rPr lang="tr-TR" dirty="0" err="1" smtClean="0"/>
              <a:t>meslekleşme</a:t>
            </a:r>
            <a:r>
              <a:rPr lang="tr-TR" dirty="0" smtClean="0"/>
              <a:t>)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2402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Profesyonelleşme/</a:t>
            </a:r>
            <a:r>
              <a:rPr lang="tr-TR" dirty="0" err="1" smtClean="0"/>
              <a:t>Meslekleşme</a:t>
            </a:r>
            <a:r>
              <a:rPr lang="tr-TR" dirty="0" smtClean="0"/>
              <a:t> Sürecinin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-Özel bilgi ve beceri gerektirmesi</a:t>
            </a:r>
          </a:p>
          <a:p>
            <a:pPr marL="0" indent="0">
              <a:buNone/>
            </a:pPr>
            <a:r>
              <a:rPr lang="tr-TR" dirty="0" smtClean="0"/>
              <a:t>-Eğitim gerektirmesi (diploma)</a:t>
            </a:r>
          </a:p>
          <a:p>
            <a:pPr marL="0" indent="0">
              <a:buNone/>
            </a:pPr>
            <a:r>
              <a:rPr lang="tr-TR" dirty="0" smtClean="0"/>
              <a:t>-Mesleki bir birlikte örgütlenmesi</a:t>
            </a:r>
          </a:p>
          <a:p>
            <a:pPr marL="0" indent="0">
              <a:buNone/>
            </a:pPr>
            <a:r>
              <a:rPr lang="tr-TR" dirty="0" smtClean="0"/>
              <a:t>-Özerk karar alabilen/davranabilen niteliğe sahip olması</a:t>
            </a:r>
          </a:p>
          <a:p>
            <a:pPr marL="0" indent="0">
              <a:buNone/>
            </a:pPr>
            <a:r>
              <a:rPr lang="tr-TR" dirty="0" smtClean="0"/>
              <a:t>-Belirli kurallarının olması (etik kurallar gibi)</a:t>
            </a:r>
          </a:p>
          <a:p>
            <a:pPr marL="0" indent="0">
              <a:buNone/>
            </a:pPr>
            <a:r>
              <a:rPr lang="tr-TR" dirty="0" smtClean="0"/>
              <a:t>-Kamu yararı / Kamuya Hizmet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007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28972"/>
          </a:xfrm>
        </p:spPr>
        <p:txBody>
          <a:bodyPr>
            <a:normAutofit/>
          </a:bodyPr>
          <a:lstStyle/>
          <a:p>
            <a:r>
              <a:rPr lang="tr-TR" dirty="0" smtClean="0"/>
              <a:t>Mesleklere İlişkin Yaklaşımlar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1" y="942278"/>
            <a:ext cx="8513339" cy="5854391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Ana Akım Yaklaşım</a:t>
            </a:r>
          </a:p>
          <a:p>
            <a:pPr marL="0" indent="0">
              <a:buNone/>
            </a:pPr>
            <a:r>
              <a:rPr lang="tr-TR" dirty="0" smtClean="0"/>
              <a:t>-Modern toplumda meslekleri inceler.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-Mesleklerin toplumdaki işlevlerine odaklanır.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-Avrupa Kökenli Bir Kol</a:t>
            </a:r>
          </a:p>
          <a:p>
            <a:pPr marL="0" indent="0">
              <a:buNone/>
            </a:pPr>
            <a:r>
              <a:rPr lang="tr-TR" dirty="0" smtClean="0"/>
              <a:t>Amerika Kökenli Bir kol</a:t>
            </a:r>
            <a:endParaRPr lang="tr-TR" dirty="0"/>
          </a:p>
          <a:p>
            <a:pPr marL="0" indent="0">
              <a:buNone/>
            </a:pP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   </a:t>
            </a:r>
            <a:r>
              <a:rPr lang="tr-TR" u="sng" dirty="0" smtClean="0"/>
              <a:t>Eleştirel Yaklaşım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-Meslekleri oluşturan tarihsel sürece bakar.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-Mesleklerin kapitalizm ile ilişkisini araştırır.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 flipH="1">
            <a:off x="5957084" y="1115122"/>
            <a:ext cx="5102" cy="55087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80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1833757" y="1092820"/>
            <a:ext cx="4237463" cy="55087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6129455" y="1115122"/>
            <a:ext cx="4237463" cy="55087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28972"/>
          </a:xfrm>
        </p:spPr>
        <p:txBody>
          <a:bodyPr>
            <a:normAutofit/>
          </a:bodyPr>
          <a:lstStyle/>
          <a:p>
            <a:r>
              <a:rPr lang="tr-TR" dirty="0" smtClean="0"/>
              <a:t>Mesleklere Ana Akım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0" y="1003610"/>
            <a:ext cx="8892480" cy="5854391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Avrupa Kökenli Yaklaşım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Durkheim</a:t>
            </a:r>
            <a:r>
              <a:rPr lang="tr-TR" dirty="0" smtClean="0"/>
              <a:t> (1858 -1917)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Weber</a:t>
            </a:r>
            <a:r>
              <a:rPr lang="tr-TR" dirty="0" smtClean="0"/>
              <a:t> (1864 - 1920)</a:t>
            </a:r>
          </a:p>
          <a:p>
            <a:pPr marL="0" indent="0">
              <a:buNone/>
            </a:pPr>
            <a:r>
              <a:rPr lang="tr-TR" dirty="0"/>
              <a:t>	*Toplumsal işbölümü ve 	meslekler</a:t>
            </a:r>
          </a:p>
          <a:p>
            <a:pPr marL="0" indent="0">
              <a:buNone/>
            </a:pPr>
            <a:r>
              <a:rPr lang="tr-TR" dirty="0"/>
              <a:t>	*Meslek ahlakı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* 19. yüzyıl tartışmaları</a:t>
            </a:r>
          </a:p>
          <a:p>
            <a:pPr marL="0" indent="0">
              <a:buNone/>
            </a:pPr>
            <a:r>
              <a:rPr lang="tr-TR" dirty="0"/>
              <a:t>*1945-1980 arası dönemde yükseliştedir.</a:t>
            </a:r>
          </a:p>
          <a:p>
            <a:pPr marL="0" indent="0">
              <a:buNone/>
            </a:pPr>
            <a:r>
              <a:rPr lang="tr-TR" dirty="0"/>
              <a:t>Sosyal Devlet Dönemi değerleriyle iç içedir.</a:t>
            </a:r>
          </a:p>
          <a:p>
            <a:pPr marL="0" indent="0">
              <a:buNone/>
            </a:pPr>
            <a:r>
              <a:rPr lang="tr-TR" u="sng" dirty="0" smtClean="0"/>
              <a:t>Amerikan Yaklaşımı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-Piyasa işleyişi odaklı</a:t>
            </a:r>
          </a:p>
          <a:p>
            <a:pPr marL="0" indent="0">
              <a:buNone/>
            </a:pPr>
            <a:r>
              <a:rPr lang="tr-TR" dirty="0" smtClean="0"/>
              <a:t>-Biçimsel etik kurallar</a:t>
            </a:r>
          </a:p>
          <a:p>
            <a:pPr marL="0" indent="0">
              <a:buNone/>
            </a:pPr>
            <a:r>
              <a:rPr lang="tr-TR" dirty="0" smtClean="0"/>
              <a:t>-Yeni değerler (birey, girişimcilik)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*1980 </a:t>
            </a:r>
            <a:r>
              <a:rPr lang="tr-TR" dirty="0"/>
              <a:t>sonrası dönemde          yükseliştedir.</a:t>
            </a:r>
          </a:p>
          <a:p>
            <a:pPr marL="0" indent="0">
              <a:buNone/>
            </a:pP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 flipH="1">
            <a:off x="6090898" y="1115122"/>
            <a:ext cx="5102" cy="55087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>
            <a:off x="1833757" y="4192858"/>
            <a:ext cx="8073483" cy="3345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7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1833757" y="1092820"/>
            <a:ext cx="4237463" cy="55087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6129455" y="1115122"/>
            <a:ext cx="4237463" cy="55087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28972"/>
          </a:xfrm>
        </p:spPr>
        <p:txBody>
          <a:bodyPr>
            <a:normAutofit/>
          </a:bodyPr>
          <a:lstStyle/>
          <a:p>
            <a:r>
              <a:rPr lang="tr-TR" dirty="0" smtClean="0"/>
              <a:t>Mesleklere Ana Akım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0" y="1081670"/>
            <a:ext cx="8892480" cy="5854391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Avrupa Kökenli Yaklaşım</a:t>
            </a:r>
          </a:p>
          <a:p>
            <a:pPr marL="0" indent="0">
              <a:buNone/>
            </a:pPr>
            <a:r>
              <a:rPr lang="tr-TR" dirty="0"/>
              <a:t>-Avrupa literatüründe meslekler daha sosyolojik bir temelde, toplumcu bir yaklaşımla (toplum içindeki konumları vb.) incelenir.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-Toplumbilimciler </a:t>
            </a:r>
            <a:r>
              <a:rPr lang="tr-TR" dirty="0"/>
              <a:t>ağırlıklıdır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u="sng" dirty="0" smtClean="0"/>
          </a:p>
          <a:p>
            <a:pPr marL="0" indent="0">
              <a:buNone/>
            </a:pPr>
            <a:r>
              <a:rPr lang="tr-TR" u="sng" dirty="0" smtClean="0"/>
              <a:t>Amerikan Yaklaşımı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-Amerikan </a:t>
            </a:r>
            <a:r>
              <a:rPr lang="tr-TR" dirty="0"/>
              <a:t>literatüründe piyasalaşma eksenli bir işletmecilik yaklaşımı hakimdir.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-İşletmeciler </a:t>
            </a:r>
            <a:r>
              <a:rPr lang="tr-TR" dirty="0"/>
              <a:t>ağırlıklıdır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-Profesyonelleşme tartışması gündemde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 flipH="1">
            <a:off x="6102049" y="1092820"/>
            <a:ext cx="5102" cy="55087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1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Geniş ekran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PowerPoint Sunusu</vt:lpstr>
      <vt:lpstr>Profesyonelleşme Meslekleşme</vt:lpstr>
      <vt:lpstr>Profesyonelleşme ve Proleterleşme</vt:lpstr>
      <vt:lpstr>PowerPoint Sunusu</vt:lpstr>
      <vt:lpstr>PowerPoint Sunusu</vt:lpstr>
      <vt:lpstr>Profesyonelleşme/Meslekleşme Sürecinin Unsurları</vt:lpstr>
      <vt:lpstr>Mesleklere İlişkin Yaklaşımlar</vt:lpstr>
      <vt:lpstr>Mesleklere Ana Akım Yaklaşım</vt:lpstr>
      <vt:lpstr>Mesleklere Ana Akım Yaklaşım</vt:lpstr>
      <vt:lpstr>Mesleklere Eleştirel Yaklaşım</vt:lpstr>
      <vt:lpstr>Mesleklere Eleştirel Yaklaşım</vt:lpstr>
      <vt:lpstr>Mesleklere Eleştirel Yaklaşım</vt:lpstr>
      <vt:lpstr>Mesleklere Eleştirel Yaklaşım</vt:lpstr>
      <vt:lpstr>Mesleklere Eleştirel Yaklaşım</vt:lpstr>
      <vt:lpstr>Gazetecilik Bir Meslek mi?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2020-02-12T14:13:50Z</dcterms:created>
  <dcterms:modified xsi:type="dcterms:W3CDTF">2020-02-12T14:14:09Z</dcterms:modified>
</cp:coreProperties>
</file>