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COMPARATIVE ADJECTIVES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8088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COMPARATIVE ADJECTIVES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</a:t>
            </a:r>
            <a:r>
              <a:rPr lang="tr-TR" dirty="0" err="1" smtClean="0"/>
              <a:t>Compare</a:t>
            </a:r>
            <a:r>
              <a:rPr lang="tr-TR" dirty="0" smtClean="0"/>
              <a:t>” yani “karşılaştırmak” kelimesinden türetilmiş </a:t>
            </a:r>
            <a:r>
              <a:rPr lang="tr-TR" dirty="0" err="1" smtClean="0"/>
              <a:t>comparative</a:t>
            </a:r>
            <a:r>
              <a:rPr lang="tr-TR" dirty="0" smtClean="0"/>
              <a:t> </a:t>
            </a:r>
            <a:r>
              <a:rPr lang="tr-TR" dirty="0" err="1" smtClean="0"/>
              <a:t>adjectives</a:t>
            </a:r>
            <a:r>
              <a:rPr lang="tr-TR" dirty="0" smtClean="0"/>
              <a:t>, iki şeyi birbiri ile karşılaştırmak, mukayese etmek için kullanılmaktadır.</a:t>
            </a:r>
          </a:p>
          <a:p>
            <a:pPr lvl="1"/>
            <a:r>
              <a:rPr lang="tr-TR" dirty="0" smtClean="0"/>
              <a:t>I </a:t>
            </a:r>
            <a:r>
              <a:rPr lang="tr-TR" dirty="0" err="1" smtClean="0"/>
              <a:t>am</a:t>
            </a:r>
            <a:r>
              <a:rPr lang="tr-TR" dirty="0" smtClean="0"/>
              <a:t> </a:t>
            </a:r>
            <a:r>
              <a:rPr lang="tr-TR" dirty="0" err="1" smtClean="0"/>
              <a:t>better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. </a:t>
            </a:r>
            <a:r>
              <a:rPr lang="tr-TR" i="1" dirty="0" smtClean="0"/>
              <a:t>(Ben senden daha iyiyim.)</a:t>
            </a:r>
            <a:endParaRPr lang="tr-TR" dirty="0" smtClean="0"/>
          </a:p>
          <a:p>
            <a:pPr lvl="1"/>
            <a:r>
              <a:rPr lang="tr-TR" dirty="0" err="1" smtClean="0"/>
              <a:t>She</a:t>
            </a:r>
            <a:r>
              <a:rPr lang="tr-TR" dirty="0" smtClean="0"/>
              <a:t> is </a:t>
            </a:r>
            <a:r>
              <a:rPr lang="tr-TR" dirty="0" err="1" smtClean="0"/>
              <a:t>stronger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. </a:t>
            </a:r>
            <a:r>
              <a:rPr lang="tr-TR" i="1" dirty="0" smtClean="0"/>
              <a:t>(O ondan daha güçlü.)</a:t>
            </a:r>
            <a:endParaRPr lang="tr-TR" dirty="0" smtClean="0"/>
          </a:p>
          <a:p>
            <a:pPr lvl="1"/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dog</a:t>
            </a:r>
            <a:r>
              <a:rPr lang="tr-TR" dirty="0" smtClean="0"/>
              <a:t> is </a:t>
            </a:r>
            <a:r>
              <a:rPr lang="tr-TR" dirty="0" err="1" smtClean="0"/>
              <a:t>faster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yours</a:t>
            </a:r>
            <a:r>
              <a:rPr lang="tr-TR" dirty="0" smtClean="0"/>
              <a:t>. </a:t>
            </a:r>
            <a:r>
              <a:rPr lang="tr-TR" i="1" dirty="0" smtClean="0"/>
              <a:t>(Benim köpeğim seninkinden daha hızlı.)</a:t>
            </a:r>
            <a:endParaRPr lang="tr-TR" dirty="0" smtClean="0"/>
          </a:p>
          <a:p>
            <a:pPr lvl="1"/>
            <a:r>
              <a:rPr lang="tr-TR" dirty="0" smtClean="0"/>
              <a:t>Her </a:t>
            </a:r>
            <a:r>
              <a:rPr lang="tr-TR" dirty="0" err="1" smtClean="0"/>
              <a:t>hair</a:t>
            </a:r>
            <a:r>
              <a:rPr lang="tr-TR" dirty="0" smtClean="0"/>
              <a:t> is </a:t>
            </a:r>
            <a:r>
              <a:rPr lang="tr-TR" dirty="0" err="1" smtClean="0"/>
              <a:t>darker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Jane’s</a:t>
            </a:r>
            <a:r>
              <a:rPr lang="tr-TR" dirty="0" smtClean="0"/>
              <a:t>. </a:t>
            </a:r>
            <a:r>
              <a:rPr lang="tr-TR" i="1" dirty="0" smtClean="0"/>
              <a:t>(Onun saçı </a:t>
            </a:r>
            <a:r>
              <a:rPr lang="tr-TR" i="1" dirty="0" err="1" smtClean="0"/>
              <a:t>Jane’inkinden</a:t>
            </a:r>
            <a:r>
              <a:rPr lang="tr-TR" i="1" dirty="0" smtClean="0"/>
              <a:t> daha koyu.)</a:t>
            </a:r>
            <a:endParaRPr lang="tr-TR" dirty="0" smtClean="0"/>
          </a:p>
          <a:p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9245" y="931519"/>
            <a:ext cx="9603275" cy="104923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1800" b="1" cap="none" dirty="0" smtClean="0">
                <a:latin typeface="Comic Sans MS" pitchFamily="66" charset="0"/>
              </a:rPr>
              <a:t>İsim (özne durumunda) + fiil + karşılaştırıcı sıfat yani </a:t>
            </a:r>
            <a:r>
              <a:rPr lang="tr-TR" sz="1800" b="1" cap="none" dirty="0" err="1" smtClean="0">
                <a:latin typeface="Comic Sans MS" pitchFamily="66" charset="0"/>
              </a:rPr>
              <a:t>comparative</a:t>
            </a:r>
            <a:r>
              <a:rPr lang="tr-TR" sz="1800" b="1" cap="none" dirty="0" smtClean="0">
                <a:latin typeface="Comic Sans MS" pitchFamily="66" charset="0"/>
              </a:rPr>
              <a:t> sıfatımız +</a:t>
            </a:r>
            <a:r>
              <a:rPr lang="tr-TR" sz="1800" b="1" i="1" cap="none" dirty="0" err="1" smtClean="0">
                <a:latin typeface="Comic Sans MS" pitchFamily="66" charset="0"/>
              </a:rPr>
              <a:t>than</a:t>
            </a:r>
            <a:r>
              <a:rPr lang="tr-TR" sz="1800" b="1" cap="none" dirty="0" smtClean="0">
                <a:latin typeface="Comic Sans MS" pitchFamily="66" charset="0"/>
              </a:rPr>
              <a:t> + isim (nesne ama obje anlamında nesne değil, cümlenin nesnesi anlamında nesne).</a:t>
            </a:r>
            <a:br>
              <a:rPr lang="tr-TR" sz="1800" b="1" cap="none" dirty="0" smtClean="0">
                <a:latin typeface="Comic Sans MS" pitchFamily="66" charset="0"/>
              </a:rPr>
            </a:br>
            <a:r>
              <a:rPr lang="tr-TR" sz="1800" cap="none" dirty="0" smtClean="0">
                <a:latin typeface="Comic Sans MS" pitchFamily="66" charset="0"/>
              </a:rPr>
              <a:t/>
            </a:r>
            <a:br>
              <a:rPr lang="tr-TR" sz="1800" cap="none" dirty="0" smtClean="0">
                <a:latin typeface="Comic Sans MS" pitchFamily="66" charset="0"/>
              </a:rPr>
            </a:br>
            <a:endParaRPr lang="tr-TR" sz="18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latin typeface="Comic Sans MS" pitchFamily="66" charset="0"/>
              </a:rPr>
              <a:t>Önce karşılaştırdığımız iki şeyden birincisini yazıyoruz. Buraya kullanacağımız sıfatta tarif edilen şeyi yazmamız çok önemli. Yani “Ahmet, Mehmet’ten daha güçlü” cümlesinde daha güçlü olan Ahmet’i en başa yazarız.</a:t>
            </a:r>
          </a:p>
          <a:p>
            <a:r>
              <a:rPr lang="tr-TR" dirty="0" smtClean="0">
                <a:latin typeface="Comic Sans MS" pitchFamily="66" charset="0"/>
              </a:rPr>
              <a:t>Hemen sonrasında fiili yazıyoruz. “</a:t>
            </a:r>
            <a:r>
              <a:rPr lang="tr-TR" dirty="0" err="1" smtClean="0">
                <a:latin typeface="Comic Sans MS" pitchFamily="66" charset="0"/>
              </a:rPr>
              <a:t>to</a:t>
            </a:r>
            <a:r>
              <a:rPr lang="tr-TR" dirty="0" smtClean="0">
                <a:latin typeface="Comic Sans MS" pitchFamily="66" charset="0"/>
              </a:rPr>
              <a:t> be” kalıbı “</a:t>
            </a:r>
            <a:r>
              <a:rPr lang="tr-TR" dirty="0" err="1" smtClean="0">
                <a:latin typeface="Comic Sans MS" pitchFamily="66" charset="0"/>
              </a:rPr>
              <a:t>am</a:t>
            </a:r>
            <a:r>
              <a:rPr lang="tr-TR" dirty="0" smtClean="0">
                <a:latin typeface="Comic Sans MS" pitchFamily="66" charset="0"/>
              </a:rPr>
              <a:t>, is, </a:t>
            </a:r>
            <a:r>
              <a:rPr lang="tr-TR" dirty="0" err="1" smtClean="0">
                <a:latin typeface="Comic Sans MS" pitchFamily="66" charset="0"/>
              </a:rPr>
              <a:t>are</a:t>
            </a:r>
            <a:r>
              <a:rPr lang="tr-TR" dirty="0" smtClean="0">
                <a:latin typeface="Comic Sans MS" pitchFamily="66" charset="0"/>
              </a:rPr>
              <a:t>” ya da “</a:t>
            </a:r>
            <a:r>
              <a:rPr lang="tr-TR" dirty="0" err="1" smtClean="0">
                <a:latin typeface="Comic Sans MS" pitchFamily="66" charset="0"/>
              </a:rPr>
              <a:t>was</a:t>
            </a:r>
            <a:r>
              <a:rPr lang="tr-TR" dirty="0" smtClean="0">
                <a:latin typeface="Comic Sans MS" pitchFamily="66" charset="0"/>
              </a:rPr>
              <a:t>, </a:t>
            </a:r>
            <a:r>
              <a:rPr lang="tr-TR" dirty="0" err="1" smtClean="0">
                <a:latin typeface="Comic Sans MS" pitchFamily="66" charset="0"/>
              </a:rPr>
              <a:t>were</a:t>
            </a:r>
            <a:r>
              <a:rPr lang="tr-TR" dirty="0" smtClean="0">
                <a:latin typeface="Comic Sans MS" pitchFamily="66" charset="0"/>
              </a:rPr>
              <a:t>” gibi kullanılınca da yüklem yerine geçiyor. </a:t>
            </a:r>
          </a:p>
          <a:p>
            <a:r>
              <a:rPr lang="tr-TR" dirty="0" smtClean="0">
                <a:latin typeface="Comic Sans MS" pitchFamily="66" charset="0"/>
              </a:rPr>
              <a:t>THAN yazıyoruz. </a:t>
            </a:r>
          </a:p>
          <a:p>
            <a:r>
              <a:rPr lang="tr-TR" dirty="0" smtClean="0">
                <a:latin typeface="Comic Sans MS" pitchFamily="66" charset="0"/>
              </a:rPr>
              <a:t>Karşılaştırma yaptığımız iki şeyden diğerini yazıyoruz. Yani “Ahmet, Mehmet’ten daha güçlü” cümlesinde güçlü olan Ahmet, o yüzden onu başa yazdık. Ama Ahmet kimden güçlü? Mehmet’ten. Mehmet’i de THAN kelimemizin hemen arkasına yazıyoruz.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09713" y="254186"/>
            <a:ext cx="9603275" cy="516281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Comic Sans MS" pitchFamily="66" charset="0"/>
              </a:rPr>
              <a:t>For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Example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26645" y="940465"/>
            <a:ext cx="9603275" cy="3450613"/>
          </a:xfrm>
        </p:spPr>
        <p:txBody>
          <a:bodyPr>
            <a:no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My book </a:t>
            </a:r>
            <a:r>
              <a:rPr lang="en-US" sz="1600" b="1" dirty="0" smtClean="0">
                <a:latin typeface="Comic Sans MS" pitchFamily="66" charset="0"/>
              </a:rPr>
              <a:t>is shorter than</a:t>
            </a:r>
            <a:r>
              <a:rPr lang="en-US" sz="1600" dirty="0" smtClean="0">
                <a:latin typeface="Comic Sans MS" pitchFamily="66" charset="0"/>
              </a:rPr>
              <a:t> your book.</a:t>
            </a:r>
          </a:p>
          <a:p>
            <a:r>
              <a:rPr lang="en-US" sz="1600" dirty="0" smtClean="0">
                <a:latin typeface="Comic Sans MS" pitchFamily="66" charset="0"/>
              </a:rPr>
              <a:t>Jane’s car </a:t>
            </a:r>
            <a:r>
              <a:rPr lang="en-US" sz="1600" b="1" dirty="0" smtClean="0">
                <a:latin typeface="Comic Sans MS" pitchFamily="66" charset="0"/>
              </a:rPr>
              <a:t>is bigger than</a:t>
            </a:r>
            <a:r>
              <a:rPr lang="en-US" sz="1600" dirty="0" smtClean="0">
                <a:latin typeface="Comic Sans MS" pitchFamily="66" charset="0"/>
              </a:rPr>
              <a:t> Mark’s car.</a:t>
            </a:r>
          </a:p>
          <a:p>
            <a:r>
              <a:rPr lang="en-US" sz="1600" dirty="0" smtClean="0">
                <a:latin typeface="Comic Sans MS" pitchFamily="66" charset="0"/>
              </a:rPr>
              <a:t>I </a:t>
            </a:r>
            <a:r>
              <a:rPr lang="en-US" sz="1600" b="1" dirty="0" smtClean="0">
                <a:latin typeface="Comic Sans MS" pitchFamily="66" charset="0"/>
              </a:rPr>
              <a:t>am faster than</a:t>
            </a:r>
            <a:endParaRPr lang="en-US" sz="1600" dirty="0" smtClean="0">
              <a:latin typeface="Comic Sans MS" pitchFamily="66" charset="0"/>
            </a:endParaRPr>
          </a:p>
          <a:p>
            <a:r>
              <a:rPr lang="en-US" sz="1600" dirty="0" smtClean="0">
                <a:latin typeface="Comic Sans MS" pitchFamily="66" charset="0"/>
              </a:rPr>
              <a:t>Our mutual love </a:t>
            </a:r>
            <a:r>
              <a:rPr lang="en-US" sz="1600" b="1" dirty="0" smtClean="0">
                <a:latin typeface="Comic Sans MS" pitchFamily="66" charset="0"/>
              </a:rPr>
              <a:t>is stronger than</a:t>
            </a:r>
            <a:endParaRPr lang="en-US" sz="1600" dirty="0" smtClean="0">
              <a:latin typeface="Comic Sans MS" pitchFamily="66" charset="0"/>
            </a:endParaRPr>
          </a:p>
          <a:p>
            <a:r>
              <a:rPr lang="en-US" sz="1600" dirty="0" smtClean="0">
                <a:latin typeface="Comic Sans MS" pitchFamily="66" charset="0"/>
              </a:rPr>
              <a:t>Your heart-warming smile </a:t>
            </a:r>
            <a:r>
              <a:rPr lang="en-US" sz="1600" b="1" dirty="0" smtClean="0">
                <a:latin typeface="Comic Sans MS" pitchFamily="66" charset="0"/>
              </a:rPr>
              <a:t>is more beautiful than</a:t>
            </a:r>
            <a:endParaRPr lang="en-US" sz="1600" dirty="0" smtClean="0">
              <a:latin typeface="Comic Sans MS" pitchFamily="66" charset="0"/>
            </a:endParaRPr>
          </a:p>
          <a:p>
            <a:r>
              <a:rPr lang="en-US" sz="1600" dirty="0" smtClean="0">
                <a:latin typeface="Comic Sans MS" pitchFamily="66" charset="0"/>
              </a:rPr>
              <a:t>The family with 5 children </a:t>
            </a:r>
            <a:r>
              <a:rPr lang="en-US" sz="1600" b="1" dirty="0" smtClean="0">
                <a:latin typeface="Comic Sans MS" pitchFamily="66" charset="0"/>
              </a:rPr>
              <a:t>is happier than</a:t>
            </a:r>
            <a:r>
              <a:rPr lang="en-US" sz="1600" dirty="0" smtClean="0">
                <a:latin typeface="Comic Sans MS" pitchFamily="66" charset="0"/>
              </a:rPr>
              <a:t> our small family.</a:t>
            </a:r>
          </a:p>
          <a:p>
            <a:r>
              <a:rPr lang="en-US" sz="1600" dirty="0" smtClean="0">
                <a:latin typeface="Comic Sans MS" pitchFamily="66" charset="0"/>
              </a:rPr>
              <a:t>My friend </a:t>
            </a:r>
            <a:r>
              <a:rPr lang="en-US" sz="1600" b="1" dirty="0" smtClean="0">
                <a:latin typeface="Comic Sans MS" pitchFamily="66" charset="0"/>
              </a:rPr>
              <a:t>runs faster than</a:t>
            </a:r>
            <a:r>
              <a:rPr lang="en-US" sz="1600" dirty="0" smtClean="0">
                <a:latin typeface="Comic Sans MS" pitchFamily="66" charset="0"/>
              </a:rPr>
              <a:t> a tiger.</a:t>
            </a:r>
          </a:p>
          <a:p>
            <a:r>
              <a:rPr lang="en-US" sz="1600" dirty="0" smtClean="0">
                <a:latin typeface="Comic Sans MS" pitchFamily="66" charset="0"/>
              </a:rPr>
              <a:t>Steven </a:t>
            </a:r>
            <a:r>
              <a:rPr lang="en-US" sz="1600" b="1" dirty="0" smtClean="0">
                <a:latin typeface="Comic Sans MS" pitchFamily="66" charset="0"/>
              </a:rPr>
              <a:t>eats slower than</a:t>
            </a:r>
            <a:r>
              <a:rPr lang="en-US" sz="1600" dirty="0" smtClean="0">
                <a:latin typeface="Comic Sans MS" pitchFamily="66" charset="0"/>
              </a:rPr>
              <a:t> my brother.</a:t>
            </a:r>
          </a:p>
          <a:p>
            <a:r>
              <a:rPr lang="en-US" sz="1600" dirty="0" smtClean="0">
                <a:latin typeface="Comic Sans MS" pitchFamily="66" charset="0"/>
              </a:rPr>
              <a:t>Their students </a:t>
            </a:r>
            <a:r>
              <a:rPr lang="en-US" sz="1600" b="1" dirty="0" smtClean="0">
                <a:latin typeface="Comic Sans MS" pitchFamily="66" charset="0"/>
              </a:rPr>
              <a:t>study better than</a:t>
            </a:r>
            <a:r>
              <a:rPr lang="en-US" sz="1600" dirty="0" smtClean="0">
                <a:latin typeface="Comic Sans MS" pitchFamily="66" charset="0"/>
              </a:rPr>
              <a:t> our students.</a:t>
            </a:r>
          </a:p>
          <a:p>
            <a:r>
              <a:rPr lang="en-US" sz="1600" dirty="0" smtClean="0">
                <a:latin typeface="Comic Sans MS" pitchFamily="66" charset="0"/>
              </a:rPr>
              <a:t>A beautiful memory </a:t>
            </a:r>
            <a:r>
              <a:rPr lang="en-US" sz="1600" b="1" dirty="0" smtClean="0">
                <a:latin typeface="Comic Sans MS" pitchFamily="66" charset="0"/>
              </a:rPr>
              <a:t>lives longer than</a:t>
            </a:r>
            <a:r>
              <a:rPr lang="en-US" sz="1600" dirty="0" smtClean="0">
                <a:latin typeface="Comic Sans MS" pitchFamily="66" charset="0"/>
              </a:rPr>
              <a:t> its owner.</a:t>
            </a:r>
          </a:p>
          <a:p>
            <a:r>
              <a:rPr lang="en-US" sz="1600" dirty="0" smtClean="0">
                <a:latin typeface="Comic Sans MS" pitchFamily="66" charset="0"/>
              </a:rPr>
              <a:t>Japan as a country </a:t>
            </a:r>
            <a:r>
              <a:rPr lang="en-US" sz="1600" b="1" dirty="0" smtClean="0">
                <a:latin typeface="Comic Sans MS" pitchFamily="66" charset="0"/>
              </a:rPr>
              <a:t>is more modern</a:t>
            </a:r>
            <a:r>
              <a:rPr lang="en-US" sz="1600" dirty="0" smtClean="0">
                <a:latin typeface="Comic Sans MS" pitchFamily="66" charset="0"/>
              </a:rPr>
              <a:t> than China.</a:t>
            </a:r>
          </a:p>
          <a:p>
            <a:r>
              <a:rPr lang="en-US" sz="1600" dirty="0" smtClean="0">
                <a:latin typeface="Comic Sans MS" pitchFamily="66" charset="0"/>
              </a:rPr>
              <a:t>The bag I bought the other day </a:t>
            </a:r>
            <a:r>
              <a:rPr lang="en-US" sz="1600" b="1" dirty="0" smtClean="0">
                <a:latin typeface="Comic Sans MS" pitchFamily="66" charset="0"/>
              </a:rPr>
              <a:t>was more expensive</a:t>
            </a:r>
            <a:r>
              <a:rPr lang="en-US" sz="1600" dirty="0" smtClean="0">
                <a:latin typeface="Comic Sans MS" pitchFamily="66" charset="0"/>
              </a:rPr>
              <a:t> than this one.</a:t>
            </a:r>
          </a:p>
          <a:p>
            <a:endParaRPr lang="tr-TR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>
                <a:latin typeface="Comic Sans MS" pitchFamily="66" charset="0"/>
              </a:rPr>
              <a:t>Sıfat Kısaysa “-er” Ekle</a:t>
            </a:r>
            <a:br>
              <a:rPr lang="tr-TR" b="1" cap="none" dirty="0" smtClean="0">
                <a:latin typeface="Comic Sans MS" pitchFamily="66" charset="0"/>
              </a:rPr>
            </a:b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>
                <a:latin typeface="Comic Sans MS" pitchFamily="66" charset="0"/>
              </a:rPr>
              <a:t>Eğer kullanmak istediğimiz sıfat tek hecede okunuyorsa ya da iki heceli ama sonu “y” ile bitiyorsa “-er” takımızı kullanıyoruz.</a:t>
            </a:r>
          </a:p>
          <a:p>
            <a:r>
              <a:rPr lang="tr-TR" dirty="0" err="1" smtClean="0">
                <a:latin typeface="Comic Sans MS" pitchFamily="66" charset="0"/>
              </a:rPr>
              <a:t>Old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Older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Fast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Faster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Quick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Quicker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Long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Longer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Happy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Happier</a:t>
            </a:r>
            <a:r>
              <a:rPr lang="tr-TR" dirty="0" smtClean="0">
                <a:latin typeface="Comic Sans MS" pitchFamily="66" charset="0"/>
              </a:rPr>
              <a:t> ( sonu “y” ile biten ve “y” önünde sessiz harf bulunan kelimelerde durum biraz farklı. Burada “-y” düştü ve “-</a:t>
            </a:r>
            <a:r>
              <a:rPr lang="tr-TR" dirty="0" err="1" smtClean="0">
                <a:latin typeface="Comic Sans MS" pitchFamily="66" charset="0"/>
              </a:rPr>
              <a:t>ier</a:t>
            </a:r>
            <a:r>
              <a:rPr lang="tr-TR" dirty="0" smtClean="0">
                <a:latin typeface="Comic Sans MS" pitchFamily="66" charset="0"/>
              </a:rPr>
              <a:t>” takısı ekledik)</a:t>
            </a:r>
          </a:p>
          <a:p>
            <a:r>
              <a:rPr lang="tr-TR" dirty="0" err="1" smtClean="0">
                <a:latin typeface="Comic Sans MS" pitchFamily="66" charset="0"/>
              </a:rPr>
              <a:t>Big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Bigger</a:t>
            </a:r>
            <a:r>
              <a:rPr lang="tr-TR" dirty="0" smtClean="0">
                <a:latin typeface="Comic Sans MS" pitchFamily="66" charset="0"/>
              </a:rPr>
              <a:t> ( sessiz harf + sesli harf + sessiz harf üçlemesinden oluşan tek heceli kelimelerde son harfi tekrarlıyoruz)</a:t>
            </a:r>
          </a:p>
          <a:p>
            <a:r>
              <a:rPr lang="tr-TR" dirty="0" err="1" smtClean="0">
                <a:latin typeface="Comic Sans MS" pitchFamily="66" charset="0"/>
              </a:rPr>
              <a:t>Late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Later</a:t>
            </a:r>
            <a:r>
              <a:rPr lang="tr-TR" dirty="0" smtClean="0">
                <a:latin typeface="Comic Sans MS" pitchFamily="66" charset="0"/>
              </a:rPr>
              <a:t> (son harfi “e” ile biten kelimelerde sadece “-r” ekliyoruz)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51579" y="829919"/>
            <a:ext cx="9603275" cy="1049235"/>
          </a:xfrm>
        </p:spPr>
        <p:txBody>
          <a:bodyPr/>
          <a:lstStyle/>
          <a:p>
            <a:r>
              <a:rPr lang="tr-TR" b="1" cap="none" dirty="0" smtClean="0">
                <a:latin typeface="Comic Sans MS" pitchFamily="66" charset="0"/>
              </a:rPr>
              <a:t>Sıfat Uzunsa “</a:t>
            </a:r>
            <a:r>
              <a:rPr lang="tr-TR" b="1" cap="none" dirty="0" err="1" smtClean="0">
                <a:latin typeface="Comic Sans MS" pitchFamily="66" charset="0"/>
              </a:rPr>
              <a:t>more</a:t>
            </a:r>
            <a:r>
              <a:rPr lang="tr-TR" b="1" cap="none" dirty="0" smtClean="0">
                <a:latin typeface="Comic Sans MS" pitchFamily="66" charset="0"/>
              </a:rPr>
              <a:t>” Kullan</a:t>
            </a:r>
            <a:br>
              <a:rPr lang="tr-TR" b="1" cap="none" dirty="0" smtClean="0">
                <a:latin typeface="Comic Sans MS" pitchFamily="66" charset="0"/>
              </a:rPr>
            </a:br>
            <a:endParaRPr lang="tr-TR" cap="none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51579" y="2041132"/>
            <a:ext cx="9603275" cy="3450613"/>
          </a:xfrm>
        </p:spPr>
        <p:txBody>
          <a:bodyPr>
            <a:normAutofit fontScale="92500"/>
          </a:bodyPr>
          <a:lstStyle/>
          <a:p>
            <a:r>
              <a:rPr lang="tr-TR" dirty="0" smtClean="0">
                <a:latin typeface="Comic Sans MS" pitchFamily="66" charset="0"/>
              </a:rPr>
              <a:t>Eğer kullanmak istediğimiz sıfat uzunsa yani okunduğunda iki ya da daha fazla heceli ise ( unutmuyoruz ki iki heceli okunsa da sonu “y” ile biten kelimelerde ayrı bir kuralımız var yukarıda açıkladığımız) sıfatımıza “-er” takısı EKLEMİYORUZ, bunun yerine sıfatın hemen önüne “</a:t>
            </a:r>
            <a:r>
              <a:rPr lang="tr-TR" dirty="0" err="1" smtClean="0">
                <a:latin typeface="Comic Sans MS" pitchFamily="66" charset="0"/>
              </a:rPr>
              <a:t>more</a:t>
            </a:r>
            <a:r>
              <a:rPr lang="tr-TR" dirty="0" smtClean="0">
                <a:latin typeface="Comic Sans MS" pitchFamily="66" charset="0"/>
              </a:rPr>
              <a:t>” kelimesini koyuyoruz.</a:t>
            </a:r>
          </a:p>
          <a:p>
            <a:r>
              <a:rPr lang="tr-TR" dirty="0" smtClean="0">
                <a:latin typeface="Comic Sans MS" pitchFamily="66" charset="0"/>
              </a:rPr>
              <a:t>Modern – </a:t>
            </a:r>
            <a:r>
              <a:rPr lang="tr-TR" dirty="0" err="1" smtClean="0">
                <a:latin typeface="Comic Sans MS" pitchFamily="66" charset="0"/>
              </a:rPr>
              <a:t>More</a:t>
            </a:r>
            <a:r>
              <a:rPr lang="tr-TR" dirty="0" smtClean="0">
                <a:latin typeface="Comic Sans MS" pitchFamily="66" charset="0"/>
              </a:rPr>
              <a:t> Modern</a:t>
            </a:r>
          </a:p>
          <a:p>
            <a:r>
              <a:rPr lang="tr-TR" dirty="0" err="1" smtClean="0">
                <a:latin typeface="Comic Sans MS" pitchFamily="66" charset="0"/>
              </a:rPr>
              <a:t>Expensive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More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Expensive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Interesting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More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Interesting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Complicated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More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Complicated</a:t>
            </a:r>
            <a:endParaRPr lang="tr-TR" dirty="0" smtClean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>
                <a:latin typeface="Comic Sans MS" pitchFamily="66" charset="0"/>
              </a:rPr>
              <a:t>İstisnalar</a:t>
            </a:r>
            <a:br>
              <a:rPr lang="tr-TR" b="1" cap="none" dirty="0" smtClean="0">
                <a:latin typeface="Comic Sans MS" pitchFamily="66" charset="0"/>
              </a:rPr>
            </a:b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51579" y="2024199"/>
            <a:ext cx="9603275" cy="3450613"/>
          </a:xfrm>
        </p:spPr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Bazı sıfatlar ise yukarıdaki iki kurala hiç uymayıp tamamen kendilerine özel bir değişime uğruyorlar. Bu aşağıdaki çok sık kullanılan 4 sıfatı öğrenmeniz yeterli.</a:t>
            </a:r>
          </a:p>
          <a:p>
            <a:r>
              <a:rPr lang="tr-TR" dirty="0" err="1" smtClean="0">
                <a:latin typeface="Comic Sans MS" pitchFamily="66" charset="0"/>
              </a:rPr>
              <a:t>Good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Better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Bad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Worse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Far – </a:t>
            </a:r>
            <a:r>
              <a:rPr lang="tr-TR" dirty="0" err="1" smtClean="0">
                <a:latin typeface="Comic Sans MS" pitchFamily="66" charset="0"/>
              </a:rPr>
              <a:t>Farther</a:t>
            </a:r>
            <a:r>
              <a:rPr lang="tr-TR" dirty="0" smtClean="0">
                <a:latin typeface="Comic Sans MS" pitchFamily="66" charset="0"/>
              </a:rPr>
              <a:t> ya da </a:t>
            </a:r>
            <a:r>
              <a:rPr lang="tr-TR" dirty="0" err="1" smtClean="0">
                <a:latin typeface="Comic Sans MS" pitchFamily="66" charset="0"/>
              </a:rPr>
              <a:t>Further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Little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Less</a:t>
            </a:r>
            <a:endParaRPr lang="tr-TR" dirty="0" smtClean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İstİsnalar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Bazen iki şey değil de sanki daha fazla şey karşılaştırılıyormuş gibi cümleler görebilirsiniz. Aklınız karışmasın, bir kişi ile bir grup insan karşılaştırıldığında da iki şey karşılaştırılmış oluyor: 1 – kişi ve 2- grup.</a:t>
            </a:r>
          </a:p>
          <a:p>
            <a:r>
              <a:rPr lang="tr-TR" dirty="0" smtClean="0">
                <a:latin typeface="Comic Sans MS" pitchFamily="66" charset="0"/>
              </a:rPr>
              <a:t>I </a:t>
            </a:r>
            <a:r>
              <a:rPr lang="tr-TR" dirty="0" err="1" smtClean="0">
                <a:latin typeface="Comic Sans MS" pitchFamily="66" charset="0"/>
              </a:rPr>
              <a:t>eat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faster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than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my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classmates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r>
              <a:rPr lang="tr-TR" dirty="0" err="1" smtClean="0">
                <a:latin typeface="Comic Sans MS" pitchFamily="66" charset="0"/>
              </a:rPr>
              <a:t>She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sings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better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than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other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singers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r>
              <a:rPr lang="tr-TR" dirty="0" smtClean="0">
                <a:latin typeface="Comic Sans MS" pitchFamily="66" charset="0"/>
              </a:rPr>
              <a:t>Everest is </a:t>
            </a:r>
            <a:r>
              <a:rPr lang="tr-TR" dirty="0" err="1" smtClean="0">
                <a:latin typeface="Comic Sans MS" pitchFamily="66" charset="0"/>
              </a:rPr>
              <a:t>higher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than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all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other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mountains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r>
              <a:rPr lang="tr-TR" dirty="0" err="1" smtClean="0">
                <a:latin typeface="Comic Sans MS" pitchFamily="66" charset="0"/>
              </a:rPr>
              <a:t>My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dog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runs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faster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than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other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dogs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1313</TotalTime>
  <Words>460</Words>
  <Application>Microsoft Office PowerPoint</Application>
  <PresentationFormat>Özel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Gallery</vt:lpstr>
      <vt:lpstr>COMPARATIVE ADJECTIVES</vt:lpstr>
      <vt:lpstr>COMPARATIVE ADJECTIVES </vt:lpstr>
      <vt:lpstr>İsim (özne durumunda) + fiil + karşılaştırıcı sıfat yani comparative sıfatımız +than + isim (nesne ama obje anlamında nesne değil, cümlenin nesnesi anlamında nesne).  </vt:lpstr>
      <vt:lpstr>For Example</vt:lpstr>
      <vt:lpstr>Sıfat Kısaysa “-er” Ekle </vt:lpstr>
      <vt:lpstr>Sıfat Uzunsa “more” Kullan </vt:lpstr>
      <vt:lpstr>İstisnalar </vt:lpstr>
      <vt:lpstr>İstİsnalar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Sıfat karşılaştırmaları ve konu ile ilgili çalışmalar</dc:title>
  <dc:creator>KUZEY</dc:creator>
  <cp:lastModifiedBy>User</cp:lastModifiedBy>
  <cp:revision>4</cp:revision>
  <dcterms:created xsi:type="dcterms:W3CDTF">2020-05-09T15:36:12Z</dcterms:created>
  <dcterms:modified xsi:type="dcterms:W3CDTF">2020-05-10T23:16:22Z</dcterms:modified>
</cp:coreProperties>
</file>