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60" r:id="rId4"/>
    <p:sldId id="270" r:id="rId5"/>
    <p:sldId id="271" r:id="rId6"/>
    <p:sldId id="258" r:id="rId7"/>
    <p:sldId id="269" r:id="rId8"/>
    <p:sldId id="259" r:id="rId9"/>
    <p:sldId id="261" r:id="rId10"/>
    <p:sldId id="262" r:id="rId11"/>
    <p:sldId id="263" r:id="rId12"/>
    <p:sldId id="267" r:id="rId13"/>
    <p:sldId id="264" r:id="rId14"/>
    <p:sldId id="265"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410"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C11508-0247-4755-BEBA-D3AA0D730C09}" type="datetimeFigureOut">
              <a:rPr lang="tr-TR" smtClean="0"/>
              <a:t>23.9.2019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CCED76-48F4-45CB-B8DB-45A9E75813AA}" type="slidenum">
              <a:rPr lang="tr-TR" smtClean="0"/>
              <a:t>‹#›</a:t>
            </a:fld>
            <a:endParaRPr lang="tr-TR"/>
          </a:p>
        </p:txBody>
      </p:sp>
    </p:spTree>
    <p:extLst>
      <p:ext uri="{BB962C8B-B14F-4D97-AF65-F5344CB8AC3E}">
        <p14:creationId xmlns:p14="http://schemas.microsoft.com/office/powerpoint/2010/main" val="1828513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20B27938-8131-42BB-A800-26D41F5A3666}" type="datetime1">
              <a:rPr lang="tr-TR" smtClean="0"/>
              <a:t>23.9.2019</a:t>
            </a:fld>
            <a:endParaRPr lang="tr-TR"/>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tr-TR"/>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C69EEF10-DB16-41B3-8E9C-D1BE88B86BD8}" type="slidenum">
              <a:rPr lang="tr-TR" smtClean="0"/>
              <a:t>‹#›</a:t>
            </a:fld>
            <a:endParaRPr lang="tr-TR"/>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4303272A-096F-48BA-A67D-28268974B030}" type="datetime1">
              <a:rPr lang="tr-TR" smtClean="0"/>
              <a:t>23.9.2019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69EEF10-DB16-41B3-8E9C-D1BE88B86BD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2166D44-1F06-439E-B523-61B174BD0745}" type="datetime1">
              <a:rPr lang="tr-TR" smtClean="0"/>
              <a:t>23.9.2019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6096000" y="6356350"/>
            <a:ext cx="762000" cy="365125"/>
          </a:xfrm>
        </p:spPr>
        <p:txBody>
          <a:bodyPr/>
          <a:lstStyle/>
          <a:p>
            <a:fld id="{C69EEF10-DB16-41B3-8E9C-D1BE88B86BD8}" type="slidenum">
              <a:rPr lang="tr-TR" smtClean="0"/>
              <a:t>‹#›</a:t>
            </a:fld>
            <a:endParaRPr lang="tr-TR"/>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E5C7764-8E5F-4935-9F6F-2ECE145FB1A3}" type="datetime1">
              <a:rPr lang="tr-TR" smtClean="0"/>
              <a:t>23.9.2019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69EEF10-DB16-41B3-8E9C-D1BE88B86BD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A534519-E0D0-4CE3-B3D8-2B79ED0BA109}" type="datetime1">
              <a:rPr lang="tr-TR" smtClean="0"/>
              <a:t>23.9.2019</a:t>
            </a:fld>
            <a:endParaRPr lang="tr-TR"/>
          </a:p>
        </p:txBody>
      </p:sp>
      <p:sp>
        <p:nvSpPr>
          <p:cNvPr id="5" name="Footer Placeholder 4"/>
          <p:cNvSpPr>
            <a:spLocks noGrp="1"/>
          </p:cNvSpPr>
          <p:nvPr>
            <p:ph type="ftr" sz="quarter" idx="11"/>
          </p:nvPr>
        </p:nvSpPr>
        <p:spPr>
          <a:xfrm>
            <a:off x="5791200" y="6356350"/>
            <a:ext cx="2895600" cy="365125"/>
          </a:xfrm>
        </p:spPr>
        <p:txBody>
          <a:bodyPr/>
          <a:lstStyle/>
          <a:p>
            <a:endParaRPr lang="tr-TR"/>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C69EEF10-DB16-41B3-8E9C-D1BE88B86BD8}" type="slidenum">
              <a:rPr lang="tr-TR" smtClean="0"/>
              <a:t>‹#›</a:t>
            </a:fld>
            <a:endParaRPr lang="tr-TR"/>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7BE1768D-7AC2-4A76-9926-7DA062AD6CB5}" type="datetime1">
              <a:rPr lang="tr-TR" smtClean="0"/>
              <a:t>23.9.2019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69EEF10-DB16-41B3-8E9C-D1BE88B86BD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E0C47E8F-F032-43BE-9C25-BC653ACD23C1}" type="datetime1">
              <a:rPr lang="tr-TR" smtClean="0"/>
              <a:t>23.9.2019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69EEF10-DB16-41B3-8E9C-D1BE88B86BD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03944D6D-4D8B-42E6-8C5F-25C1D16D97DF}" type="datetime1">
              <a:rPr lang="tr-TR" smtClean="0"/>
              <a:t>23.9.2019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69EEF10-DB16-41B3-8E9C-D1BE88B86BD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8BE291-2665-4ABD-A262-586D3EEF47AE}" type="datetime1">
              <a:rPr lang="tr-TR" smtClean="0"/>
              <a:t>23.9.2019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69EEF10-DB16-41B3-8E9C-D1BE88B86BD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tr-TR" smtClean="0"/>
              <a:t>Asıl başlık stili için tıklatın</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76A4E15-80C7-4328-899A-B00BD5768347}" type="datetime1">
              <a:rPr lang="tr-TR" smtClean="0"/>
              <a:t>23.9.2019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69EEF10-DB16-41B3-8E9C-D1BE88B86BD8}" type="slidenum">
              <a:rPr lang="tr-TR" smtClean="0"/>
              <a:t>‹#›</a:t>
            </a:fld>
            <a:endParaRPr lang="tr-TR"/>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5" name="Date Placeholder 4"/>
          <p:cNvSpPr>
            <a:spLocks noGrp="1"/>
          </p:cNvSpPr>
          <p:nvPr>
            <p:ph type="dt" sz="half" idx="10"/>
          </p:nvPr>
        </p:nvSpPr>
        <p:spPr/>
        <p:txBody>
          <a:bodyPr/>
          <a:lstStyle/>
          <a:p>
            <a:fld id="{C399F533-C996-45E3-B711-26A9075F8633}" type="datetime1">
              <a:rPr lang="tr-TR" smtClean="0"/>
              <a:t>23.9.2019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69EEF10-DB16-41B3-8E9C-D1BE88B86BD8}" type="slidenum">
              <a:rPr lang="tr-TR" smtClean="0"/>
              <a:t>‹#›</a:t>
            </a:fld>
            <a:endParaRPr lang="tr-TR"/>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91777A2B-71C2-4747-BF1A-23CAD37AD912}" type="datetime1">
              <a:rPr lang="tr-TR" smtClean="0"/>
              <a:t>23.9.2019</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C69EEF10-DB16-41B3-8E9C-D1BE88B86BD8}" type="slidenum">
              <a:rPr lang="tr-TR" smtClean="0"/>
              <a:t>‹#›</a:t>
            </a:fld>
            <a:endParaRPr lang="tr-TR"/>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Yönetsel </a:t>
            </a:r>
            <a:r>
              <a:rPr lang="tr-TR" dirty="0" smtClean="0"/>
              <a:t>İletişim</a:t>
            </a:r>
            <a:endParaRPr lang="tr-TR" dirty="0"/>
          </a:p>
        </p:txBody>
      </p:sp>
      <p:sp>
        <p:nvSpPr>
          <p:cNvPr id="3" name="Alt Başlık 2"/>
          <p:cNvSpPr>
            <a:spLocks noGrp="1"/>
          </p:cNvSpPr>
          <p:nvPr>
            <p:ph type="subTitle" idx="1"/>
          </p:nvPr>
        </p:nvSpPr>
        <p:spPr/>
        <p:txBody>
          <a:bodyPr/>
          <a:lstStyle/>
          <a:p>
            <a:r>
              <a:rPr lang="tr-TR" smtClean="0"/>
              <a:t>Aslı </a:t>
            </a:r>
            <a:r>
              <a:rPr lang="tr-TR" dirty="0" smtClean="0"/>
              <a:t>Yağmurlu</a:t>
            </a:r>
            <a:endParaRPr lang="tr-TR" dirty="0"/>
          </a:p>
        </p:txBody>
      </p:sp>
      <p:sp>
        <p:nvSpPr>
          <p:cNvPr id="4" name="Slayt Numarası Yer Tutucusu 3"/>
          <p:cNvSpPr>
            <a:spLocks noGrp="1"/>
          </p:cNvSpPr>
          <p:nvPr>
            <p:ph type="sldNum" sz="quarter" idx="12"/>
          </p:nvPr>
        </p:nvSpPr>
        <p:spPr/>
        <p:txBody>
          <a:bodyPr/>
          <a:lstStyle/>
          <a:p>
            <a:fld id="{C69EEF10-DB16-41B3-8E9C-D1BE88B86BD8}" type="slidenum">
              <a:rPr lang="tr-TR" smtClean="0"/>
              <a:t>1</a:t>
            </a:fld>
            <a:endParaRPr lang="tr-TR"/>
          </a:p>
        </p:txBody>
      </p:sp>
    </p:spTree>
    <p:extLst>
      <p:ext uri="{BB962C8B-B14F-4D97-AF65-F5344CB8AC3E}">
        <p14:creationId xmlns:p14="http://schemas.microsoft.com/office/powerpoint/2010/main" val="1224527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Yukarı doğru iletişim</a:t>
            </a:r>
            <a:endParaRPr lang="tr-TR" dirty="0"/>
          </a:p>
        </p:txBody>
      </p:sp>
      <p:sp>
        <p:nvSpPr>
          <p:cNvPr id="3" name="İçerik Yer Tutucusu 2"/>
          <p:cNvSpPr>
            <a:spLocks noGrp="1"/>
          </p:cNvSpPr>
          <p:nvPr>
            <p:ph idx="1"/>
          </p:nvPr>
        </p:nvSpPr>
        <p:spPr/>
        <p:txBody>
          <a:bodyPr/>
          <a:lstStyle/>
          <a:p>
            <a:r>
              <a:rPr lang="tr-TR" dirty="0" smtClean="0"/>
              <a:t>Alt kademelerden üst kademelere gönderilen mesajları kapsamaktadır. Bu bilgi akışı astın üstüne rapor vermesi şeklinde gerçekleşir. Yukarı doğru iletişim hem yöneticilerin daha doğru karar vermeleri hem de verilen emirlerin anlaşılıp anlaşılmadığını test etmek için gereklidir. Genel olarak şu bilgiler iletilir,</a:t>
            </a:r>
          </a:p>
          <a:p>
            <a:pPr lvl="1"/>
            <a:r>
              <a:rPr lang="tr-TR" dirty="0" smtClean="0"/>
              <a:t>Problem ve sorunlar</a:t>
            </a:r>
          </a:p>
          <a:p>
            <a:pPr lvl="1"/>
            <a:r>
              <a:rPr lang="tr-TR" dirty="0" smtClean="0"/>
              <a:t>Gelişme ve ilerlemeye ilişkin öneriler</a:t>
            </a:r>
          </a:p>
          <a:p>
            <a:pPr lvl="1"/>
            <a:r>
              <a:rPr lang="tr-TR" dirty="0" smtClean="0"/>
              <a:t>Performans raporları</a:t>
            </a:r>
          </a:p>
          <a:p>
            <a:pPr lvl="1"/>
            <a:r>
              <a:rPr lang="tr-TR" dirty="0" smtClean="0"/>
              <a:t>Astların birbirleriyle olan sorunları</a:t>
            </a:r>
            <a:endParaRPr lang="tr-TR" dirty="0"/>
          </a:p>
        </p:txBody>
      </p:sp>
      <p:sp>
        <p:nvSpPr>
          <p:cNvPr id="4" name="Slayt Numarası Yer Tutucusu 3"/>
          <p:cNvSpPr>
            <a:spLocks noGrp="1"/>
          </p:cNvSpPr>
          <p:nvPr>
            <p:ph type="sldNum" sz="quarter" idx="12"/>
          </p:nvPr>
        </p:nvSpPr>
        <p:spPr/>
        <p:txBody>
          <a:bodyPr/>
          <a:lstStyle/>
          <a:p>
            <a:fld id="{C69EEF10-DB16-41B3-8E9C-D1BE88B86BD8}" type="slidenum">
              <a:rPr lang="tr-TR" smtClean="0"/>
              <a:t>10</a:t>
            </a:fld>
            <a:endParaRPr lang="tr-TR"/>
          </a:p>
        </p:txBody>
      </p:sp>
    </p:spTree>
    <p:extLst>
      <p:ext uri="{BB962C8B-B14F-4D97-AF65-F5344CB8AC3E}">
        <p14:creationId xmlns:p14="http://schemas.microsoft.com/office/powerpoint/2010/main" val="2612335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Yukarı doğru iletişim denetim amacına hizmet etmektedir. Astlar bu yüzden sadece üstün bilmesinde yarar gördüğü bilgileri iletmekte, kendine zarar verebilecek bilgileri saklama eğilimi göstermektedirler.</a:t>
            </a:r>
          </a:p>
          <a:p>
            <a:r>
              <a:rPr lang="tr-TR" dirty="0" smtClean="0"/>
              <a:t>Yöneticilerin bu iletişimi destekleyici ortam oluşturmaları gereklidir. Üstün astları ile oluşturduğu toplumsal ilişkilerin niteliği, üstün iletişim süreci içindeki davranışı, astların üstlerine duydukları saygı ve güven bu iletişim geliştirici şekilde rol oynamaktadır. Üstlerin kendilerini astlardan soyutlamamaları onlarla ilişki içinde olmaları, astların iletişime geçmeleri için motive edici olmaktadır.</a:t>
            </a:r>
            <a:endParaRPr lang="tr-TR" dirty="0"/>
          </a:p>
        </p:txBody>
      </p:sp>
      <p:sp>
        <p:nvSpPr>
          <p:cNvPr id="4" name="Slayt Numarası Yer Tutucusu 3"/>
          <p:cNvSpPr>
            <a:spLocks noGrp="1"/>
          </p:cNvSpPr>
          <p:nvPr>
            <p:ph type="sldNum" sz="quarter" idx="12"/>
          </p:nvPr>
        </p:nvSpPr>
        <p:spPr/>
        <p:txBody>
          <a:bodyPr/>
          <a:lstStyle/>
          <a:p>
            <a:fld id="{C69EEF10-DB16-41B3-8E9C-D1BE88B86BD8}" type="slidenum">
              <a:rPr lang="tr-TR" smtClean="0"/>
              <a:t>11</a:t>
            </a:fld>
            <a:endParaRPr lang="tr-TR"/>
          </a:p>
        </p:txBody>
      </p:sp>
    </p:spTree>
    <p:extLst>
      <p:ext uri="{BB962C8B-B14F-4D97-AF65-F5344CB8AC3E}">
        <p14:creationId xmlns:p14="http://schemas.microsoft.com/office/powerpoint/2010/main" val="2287485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Yönetimle iletişime geçmemenin başlıca nedenleri</a:t>
            </a:r>
          </a:p>
          <a:p>
            <a:pPr lvl="1"/>
            <a:r>
              <a:rPr lang="tr-TR" dirty="0" smtClean="0"/>
              <a:t>Çekinme, korkma</a:t>
            </a:r>
          </a:p>
          <a:p>
            <a:pPr lvl="1"/>
            <a:r>
              <a:rPr lang="tr-TR" dirty="0" smtClean="0"/>
              <a:t>Sorunlara çözüm bulunamayacağına inanılması</a:t>
            </a:r>
          </a:p>
          <a:p>
            <a:pPr lvl="1"/>
            <a:r>
              <a:rPr lang="tr-TR" dirty="0" smtClean="0"/>
              <a:t>Kurum içinde sivrilme korkusu, problemli personel olmak istememe</a:t>
            </a:r>
          </a:p>
          <a:p>
            <a:pPr lvl="1"/>
            <a:r>
              <a:rPr lang="tr-TR" dirty="0" smtClean="0"/>
              <a:t>Yönetimin zaman sıkıntısı</a:t>
            </a:r>
          </a:p>
          <a:p>
            <a:pPr lvl="1"/>
            <a:r>
              <a:rPr lang="tr-TR" dirty="0" smtClean="0"/>
              <a:t>Yönetimin sorun ileten personele olumsuz tutumu</a:t>
            </a:r>
          </a:p>
          <a:p>
            <a:pPr lvl="1"/>
            <a:r>
              <a:rPr lang="tr-TR" dirty="0" err="1" smtClean="0"/>
              <a:t>Mekansal</a:t>
            </a:r>
            <a:r>
              <a:rPr lang="tr-TR" dirty="0" smtClean="0"/>
              <a:t> uzaklık</a:t>
            </a:r>
          </a:p>
          <a:p>
            <a:pPr lvl="1"/>
            <a:r>
              <a:rPr lang="tr-TR" dirty="0" smtClean="0"/>
              <a:t>Gelenekler</a:t>
            </a:r>
          </a:p>
          <a:p>
            <a:pPr lvl="1"/>
            <a:endParaRPr lang="tr-TR" dirty="0"/>
          </a:p>
        </p:txBody>
      </p:sp>
      <p:sp>
        <p:nvSpPr>
          <p:cNvPr id="4" name="Slayt Numarası Yer Tutucusu 3"/>
          <p:cNvSpPr>
            <a:spLocks noGrp="1"/>
          </p:cNvSpPr>
          <p:nvPr>
            <p:ph type="sldNum" sz="quarter" idx="12"/>
          </p:nvPr>
        </p:nvSpPr>
        <p:spPr/>
        <p:txBody>
          <a:bodyPr/>
          <a:lstStyle/>
          <a:p>
            <a:fld id="{C69EEF10-DB16-41B3-8E9C-D1BE88B86BD8}" type="slidenum">
              <a:rPr lang="tr-TR" smtClean="0"/>
              <a:t>12</a:t>
            </a:fld>
            <a:endParaRPr lang="tr-TR"/>
          </a:p>
        </p:txBody>
      </p:sp>
    </p:spTree>
    <p:extLst>
      <p:ext uri="{BB962C8B-B14F-4D97-AF65-F5344CB8AC3E}">
        <p14:creationId xmlns:p14="http://schemas.microsoft.com/office/powerpoint/2010/main" val="3869011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Yatay iletişim</a:t>
            </a:r>
            <a:endParaRPr lang="tr-TR" dirty="0"/>
          </a:p>
        </p:txBody>
      </p:sp>
      <p:sp>
        <p:nvSpPr>
          <p:cNvPr id="3" name="İçerik Yer Tutucusu 2"/>
          <p:cNvSpPr>
            <a:spLocks noGrp="1"/>
          </p:cNvSpPr>
          <p:nvPr>
            <p:ph idx="1"/>
          </p:nvPr>
        </p:nvSpPr>
        <p:spPr/>
        <p:txBody>
          <a:bodyPr/>
          <a:lstStyle/>
          <a:p>
            <a:r>
              <a:rPr lang="tr-TR" dirty="0" smtClean="0"/>
              <a:t>Aynı kademedeki üst ve ast arasındaki iletişimi içermektedir. Müdürlerin gerçekleştirdiği bir toplantı bu iletişime örnektir. Bu açıdan anlaşılabileceği gibi yatay iletişimin en önemli amacı faaliyetleri koordine etmek, desteklemek ve kolaylaştırmaktır. Özellikle, büyük örgütlerde oluşan geniş işbölümünün ortaya çıkardığı farklılaşma ve uzmanlaşma birimler arası eşgüdümün önemini arttırmıştır. </a:t>
            </a:r>
            <a:endParaRPr lang="tr-TR" dirty="0"/>
          </a:p>
        </p:txBody>
      </p:sp>
      <p:sp>
        <p:nvSpPr>
          <p:cNvPr id="4" name="Slayt Numarası Yer Tutucusu 3"/>
          <p:cNvSpPr>
            <a:spLocks noGrp="1"/>
          </p:cNvSpPr>
          <p:nvPr>
            <p:ph type="sldNum" sz="quarter" idx="12"/>
          </p:nvPr>
        </p:nvSpPr>
        <p:spPr/>
        <p:txBody>
          <a:bodyPr/>
          <a:lstStyle/>
          <a:p>
            <a:fld id="{C69EEF10-DB16-41B3-8E9C-D1BE88B86BD8}" type="slidenum">
              <a:rPr lang="tr-TR" smtClean="0"/>
              <a:t>13</a:t>
            </a:fld>
            <a:endParaRPr lang="tr-TR"/>
          </a:p>
        </p:txBody>
      </p:sp>
    </p:spTree>
    <p:extLst>
      <p:ext uri="{BB962C8B-B14F-4D97-AF65-F5344CB8AC3E}">
        <p14:creationId xmlns:p14="http://schemas.microsoft.com/office/powerpoint/2010/main" val="3249976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Çapraz iletişim</a:t>
            </a:r>
            <a:endParaRPr lang="tr-TR" dirty="0"/>
          </a:p>
        </p:txBody>
      </p:sp>
      <p:sp>
        <p:nvSpPr>
          <p:cNvPr id="3" name="İçerik Yer Tutucusu 2"/>
          <p:cNvSpPr>
            <a:spLocks noGrp="1"/>
          </p:cNvSpPr>
          <p:nvPr>
            <p:ph idx="1"/>
          </p:nvPr>
        </p:nvSpPr>
        <p:spPr/>
        <p:txBody>
          <a:bodyPr/>
          <a:lstStyle/>
          <a:p>
            <a:r>
              <a:rPr lang="tr-TR" dirty="0" smtClean="0"/>
              <a:t>Farklı birimler arasında ve farklı hiyerarşik pozisyonlarda çalışanların kurduğu iletişimi kapsar. İletişimin normal emir-komuta zincirinden çıkarak yürümesi anlamını taşır, zaman tasarrufu sağlar. Bu iletişimde izlenecek yolun üst yönetim tarafından öngörülmesi gerekmektedir, yoksa hiyerarşide karışıklığa yol açar. Proje örgütlenmeleri bu tür çapraz iletişim içinde gerçekleşir.</a:t>
            </a:r>
            <a:endParaRPr lang="tr-TR" dirty="0"/>
          </a:p>
        </p:txBody>
      </p:sp>
      <p:sp>
        <p:nvSpPr>
          <p:cNvPr id="4" name="Slayt Numarası Yer Tutucusu 3"/>
          <p:cNvSpPr>
            <a:spLocks noGrp="1"/>
          </p:cNvSpPr>
          <p:nvPr>
            <p:ph type="sldNum" sz="quarter" idx="12"/>
          </p:nvPr>
        </p:nvSpPr>
        <p:spPr/>
        <p:txBody>
          <a:bodyPr/>
          <a:lstStyle/>
          <a:p>
            <a:fld id="{C69EEF10-DB16-41B3-8E9C-D1BE88B86BD8}" type="slidenum">
              <a:rPr lang="tr-TR" smtClean="0"/>
              <a:t>14</a:t>
            </a:fld>
            <a:endParaRPr lang="tr-TR"/>
          </a:p>
        </p:txBody>
      </p:sp>
    </p:spTree>
    <p:extLst>
      <p:ext uri="{BB962C8B-B14F-4D97-AF65-F5344CB8AC3E}">
        <p14:creationId xmlns:p14="http://schemas.microsoft.com/office/powerpoint/2010/main" val="322607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İletişim ve yönetim arasında yakın ilişki bulunmaktadır. Temel yönetim işlevleri olan, planlama örgütleme, yöneltme, eşgüdüm ve kontrol işlevlerinin başarısı iletişimin başarısına bağlıdır.</a:t>
            </a:r>
          </a:p>
          <a:p>
            <a:r>
              <a:rPr lang="tr-TR" dirty="0" smtClean="0"/>
              <a:t>Yöneticiler, yönetim işlevlerini gerçekleştirirken örgüt çalışanlarını motive etmek ve paylaşılması istenen vizyonu aktarabilmek için personelle iletişim kurmak zorundadır.</a:t>
            </a:r>
          </a:p>
          <a:p>
            <a:r>
              <a:rPr lang="tr-TR" dirty="0" smtClean="0"/>
              <a:t>Yönetsel iletişim örgütsel iletişimin bir alt faaliyet alanını oluşturur. Yönetsel iletişim, örgüt içindeki biçimsel yapıyı ve buna bağlı olarak ortaya çıkan biçimsel iletişimi ifade etmektedir. Örgütsel iletişim hem biçimsel hem de doğal iletişimin toplamından oluşur.</a:t>
            </a:r>
            <a:endParaRPr lang="tr-TR" dirty="0"/>
          </a:p>
        </p:txBody>
      </p:sp>
      <p:sp>
        <p:nvSpPr>
          <p:cNvPr id="4" name="Slayt Numarası Yer Tutucusu 3"/>
          <p:cNvSpPr>
            <a:spLocks noGrp="1"/>
          </p:cNvSpPr>
          <p:nvPr>
            <p:ph type="sldNum" sz="quarter" idx="12"/>
          </p:nvPr>
        </p:nvSpPr>
        <p:spPr/>
        <p:txBody>
          <a:bodyPr/>
          <a:lstStyle/>
          <a:p>
            <a:fld id="{C69EEF10-DB16-41B3-8E9C-D1BE88B86BD8}" type="slidenum">
              <a:rPr lang="tr-TR" smtClean="0"/>
              <a:t>2</a:t>
            </a:fld>
            <a:endParaRPr lang="tr-TR"/>
          </a:p>
        </p:txBody>
      </p:sp>
    </p:spTree>
    <p:extLst>
      <p:ext uri="{BB962C8B-B14F-4D97-AF65-F5344CB8AC3E}">
        <p14:creationId xmlns:p14="http://schemas.microsoft.com/office/powerpoint/2010/main" val="100339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Yönetsel iletişimin işlevleri</a:t>
            </a:r>
            <a:endParaRPr lang="tr-TR" dirty="0"/>
          </a:p>
        </p:txBody>
      </p:sp>
      <p:sp>
        <p:nvSpPr>
          <p:cNvPr id="3" name="İçerik Yer Tutucusu 2"/>
          <p:cNvSpPr>
            <a:spLocks noGrp="1"/>
          </p:cNvSpPr>
          <p:nvPr>
            <p:ph idx="1"/>
          </p:nvPr>
        </p:nvSpPr>
        <p:spPr>
          <a:xfrm>
            <a:off x="457200" y="1600200"/>
            <a:ext cx="8229600" cy="4997152"/>
          </a:xfrm>
        </p:spPr>
        <p:txBody>
          <a:bodyPr>
            <a:normAutofit fontScale="85000" lnSpcReduction="20000"/>
          </a:bodyPr>
          <a:lstStyle/>
          <a:p>
            <a:r>
              <a:rPr lang="tr-TR" dirty="0" smtClean="0"/>
              <a:t>Personelin iletişim ihtiyacının sağlanması</a:t>
            </a:r>
            <a:r>
              <a:rPr lang="tr-TR" dirty="0"/>
              <a:t>. Personele neyi niçin ve nasıl yapması gerektiğini </a:t>
            </a:r>
            <a:r>
              <a:rPr lang="tr-TR" dirty="0" smtClean="0"/>
              <a:t>göstermesi. Bilgi alışverişi iletişimin en temel işlevi olarak kabul edilir, bilgi bireyin çevresi ile uyumlu bir ilişki kurması için gereklidir. Örgütsel amaçları gerçekleştirebilmek için, çalışanların neyi, nasıl ve neden yapacaklarını bilmeleri gereklidir. Örgütlerde üst yönetimin bu tür bilgileri paylaşmaları örgütsel başarı açısından gereklidir.</a:t>
            </a:r>
          </a:p>
          <a:p>
            <a:r>
              <a:rPr lang="tr-TR" dirty="0" smtClean="0"/>
              <a:t>Çalışanları </a:t>
            </a:r>
            <a:r>
              <a:rPr lang="tr-TR" dirty="0"/>
              <a:t>motive etmesi. Motivasyon harekete geçirmek demektir. Motivasyon ile birey sonuca ulaşmak için istekli olarak çaba gösterir. Çoğu insanın başarısızlığının altında bir misyona, yani geleceğe yönelik bir amacının olmaması yatar. Misyon sahibi insanlar yeteneklerini geliştirmeye odaklanırlar. Lideri yöneticiden ayıran belki de en önemli özellik insanları motive etme başarısıdır. </a:t>
            </a:r>
            <a:r>
              <a:rPr lang="tr-TR" dirty="0" smtClean="0"/>
              <a:t>Liderler insanları gönül gücüyle etkiler ve yönetir. Örgüt </a:t>
            </a:r>
            <a:r>
              <a:rPr lang="tr-TR" dirty="0"/>
              <a:t>çalışanları </a:t>
            </a:r>
            <a:r>
              <a:rPr lang="tr-TR" dirty="0" smtClean="0"/>
              <a:t>eğer bütün yeteneğini, bilgisini ve enerjisini isteyerek harcıyorsa bu durumda motive oldukları söylenebilir. Örgütlerde çeşitli motivasyon araçları bulunur. Maddi  özendirici olarak ücret bir motivasyon aracıdır. Yetki devri de önemli bir motivasyon aracıdır. Yetki devri ile</a:t>
            </a:r>
            <a:r>
              <a:rPr lang="tr-TR" dirty="0"/>
              <a:t> </a:t>
            </a:r>
            <a:r>
              <a:rPr lang="tr-TR" dirty="0" smtClean="0"/>
              <a:t>yöneticiler, yetki ve sorumluluklarını paylaşmış olurlar.</a:t>
            </a:r>
            <a:endParaRPr lang="tr-TR" dirty="0"/>
          </a:p>
        </p:txBody>
      </p:sp>
      <p:sp>
        <p:nvSpPr>
          <p:cNvPr id="4" name="Slayt Numarası Yer Tutucusu 3"/>
          <p:cNvSpPr>
            <a:spLocks noGrp="1"/>
          </p:cNvSpPr>
          <p:nvPr>
            <p:ph type="sldNum" sz="quarter" idx="12"/>
          </p:nvPr>
        </p:nvSpPr>
        <p:spPr/>
        <p:txBody>
          <a:bodyPr/>
          <a:lstStyle/>
          <a:p>
            <a:fld id="{C69EEF10-DB16-41B3-8E9C-D1BE88B86BD8}" type="slidenum">
              <a:rPr lang="tr-TR" smtClean="0"/>
              <a:t>3</a:t>
            </a:fld>
            <a:endParaRPr lang="tr-TR"/>
          </a:p>
        </p:txBody>
      </p:sp>
    </p:spTree>
    <p:extLst>
      <p:ext uri="{BB962C8B-B14F-4D97-AF65-F5344CB8AC3E}">
        <p14:creationId xmlns:p14="http://schemas.microsoft.com/office/powerpoint/2010/main" val="2245921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Örgütsel stresi yönetmek. Örgütlerde başarılı bir iletişim yönetimi stresi (gerilimi) yok etmeye değil yönetmeye yöneliktir. Stres, bireyin baskı ve isteklere karşı gösterdiği tepkidir. İş çevresinde oluşabilen gerilim kaynakları çeşitlidir,</a:t>
            </a:r>
          </a:p>
          <a:p>
            <a:pPr lvl="1"/>
            <a:r>
              <a:rPr lang="tr-TR" dirty="0" smtClean="0"/>
              <a:t>İşle ilgili unsurlar: can sıkıntısı, kötü fiziksel şartlar, iş yetiştirme telaşı, aşırı iş yükü, bilgi yığılması, teknik sorunlar</a:t>
            </a:r>
          </a:p>
          <a:p>
            <a:pPr lvl="1"/>
            <a:r>
              <a:rPr lang="tr-TR" dirty="0" smtClean="0"/>
              <a:t>Örgütteki rol: çelişkili görev, belirsizlik, kişi ve eşyaya yönelik sorumluluk, bölgesel sınırlar (sahip olma duygusu)</a:t>
            </a:r>
          </a:p>
          <a:p>
            <a:pPr lvl="1"/>
            <a:r>
              <a:rPr lang="tr-TR" dirty="0" smtClean="0"/>
              <a:t>Meslekte ilerleme: yetersiz terfi, hızlı terfi, iş güvensizliği, hırs, başarı</a:t>
            </a:r>
          </a:p>
          <a:p>
            <a:pPr lvl="1"/>
            <a:r>
              <a:rPr lang="tr-TR" dirty="0" smtClean="0"/>
              <a:t>İşteki ilişkiler: yetersiz ast-üst ilişkisi</a:t>
            </a:r>
          </a:p>
          <a:p>
            <a:pPr lvl="1"/>
            <a:r>
              <a:rPr lang="tr-TR" dirty="0" smtClean="0"/>
              <a:t>Örgüt yapısı: Karara katılmama, bürokratik engeller</a:t>
            </a:r>
            <a:endParaRPr lang="tr-TR" dirty="0"/>
          </a:p>
        </p:txBody>
      </p:sp>
      <p:sp>
        <p:nvSpPr>
          <p:cNvPr id="4" name="Slayt Numarası Yer Tutucusu 3"/>
          <p:cNvSpPr>
            <a:spLocks noGrp="1"/>
          </p:cNvSpPr>
          <p:nvPr>
            <p:ph type="sldNum" sz="quarter" idx="12"/>
          </p:nvPr>
        </p:nvSpPr>
        <p:spPr/>
        <p:txBody>
          <a:bodyPr/>
          <a:lstStyle/>
          <a:p>
            <a:fld id="{C69EEF10-DB16-41B3-8E9C-D1BE88B86BD8}" type="slidenum">
              <a:rPr lang="tr-TR" smtClean="0"/>
              <a:t>4</a:t>
            </a:fld>
            <a:endParaRPr lang="tr-TR"/>
          </a:p>
        </p:txBody>
      </p:sp>
    </p:spTree>
    <p:extLst>
      <p:ext uri="{BB962C8B-B14F-4D97-AF65-F5344CB8AC3E}">
        <p14:creationId xmlns:p14="http://schemas.microsoft.com/office/powerpoint/2010/main" val="909787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600200"/>
            <a:ext cx="8229600" cy="5069160"/>
          </a:xfrm>
        </p:spPr>
        <p:txBody>
          <a:bodyPr>
            <a:normAutofit fontScale="92500" lnSpcReduction="20000"/>
          </a:bodyPr>
          <a:lstStyle/>
          <a:p>
            <a:r>
              <a:rPr lang="tr-TR" dirty="0" smtClean="0"/>
              <a:t>Örgütsel çatışmayı yönetmek. Bireyler ve gruplar örgüt içinde sürekli bir iletişim içindedir, bu iletişim sürecinde taraflar arasında uyumsuzluk ve uyuşmazlıklar iki taraf arasında çatışmayı doğurur. Yönetsel iletişim ile bu çatışmaların idare edilmesi gerekmektedir.</a:t>
            </a:r>
          </a:p>
          <a:p>
            <a:r>
              <a:rPr lang="tr-TR" dirty="0" smtClean="0"/>
              <a:t>Çatışma bazı durumda olumlu olarak değerlendirilir. Bireylerin düşüncelerini açıklaması, bireylerin stres düzeyini düşüren bir etkendir. İçten pazarlıklı ilişkiler bireyler için olumsuz etki eder. Çatışmaların oluşması problemli konuların ortaya çıkmasını sağlar, karşıt görüşlerin ortaya çıkması örgütsel değişim ve gelişimi sağlayıcı etki yapabilir.</a:t>
            </a:r>
          </a:p>
          <a:p>
            <a:r>
              <a:rPr lang="tr-TR" dirty="0" smtClean="0"/>
              <a:t>Çatışma iyi yönetilmezse,  gerilim, iletişim bozukluğu, güvensizlik, performans düşüşü, örgütsel bağlılığın azalması gibi sonuçlar doğurmaktadır.</a:t>
            </a:r>
          </a:p>
          <a:p>
            <a:r>
              <a:rPr lang="tr-TR" dirty="0" smtClean="0"/>
              <a:t>Örgütlerde çatışma, bireyler arası, gruplar arası, bölümler arası gerçekleşebilir.</a:t>
            </a:r>
            <a:endParaRPr lang="tr-TR" dirty="0"/>
          </a:p>
        </p:txBody>
      </p:sp>
      <p:sp>
        <p:nvSpPr>
          <p:cNvPr id="4" name="Slayt Numarası Yer Tutucusu 3"/>
          <p:cNvSpPr>
            <a:spLocks noGrp="1"/>
          </p:cNvSpPr>
          <p:nvPr>
            <p:ph type="sldNum" sz="quarter" idx="12"/>
          </p:nvPr>
        </p:nvSpPr>
        <p:spPr/>
        <p:txBody>
          <a:bodyPr/>
          <a:lstStyle/>
          <a:p>
            <a:fld id="{C69EEF10-DB16-41B3-8E9C-D1BE88B86BD8}" type="slidenum">
              <a:rPr lang="tr-TR" smtClean="0"/>
              <a:t>5</a:t>
            </a:fld>
            <a:endParaRPr lang="tr-TR"/>
          </a:p>
        </p:txBody>
      </p:sp>
    </p:spTree>
    <p:extLst>
      <p:ext uri="{BB962C8B-B14F-4D97-AF65-F5344CB8AC3E}">
        <p14:creationId xmlns:p14="http://schemas.microsoft.com/office/powerpoint/2010/main" val="1310996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r>
              <a:rPr lang="tr-TR" dirty="0" smtClean="0"/>
              <a:t>Yapısal işleyiş bakımından örgütsel iletişim:</a:t>
            </a:r>
          </a:p>
          <a:p>
            <a:pPr lvl="1"/>
            <a:r>
              <a:rPr lang="tr-TR" dirty="0" smtClean="0"/>
              <a:t>Biçimsel/Formel iletişim: biçimsel hiyerarşik örgüt yapısı içinde gerçekleşen iletişimdir. Bu iletişim türünde, kasıt, şekil, zaman yer, kapsam ve mekanizma önceden belirli şekillerde gerçekleşir. Bu iletişimin örnekleri şu şekilde sıralanabilir; dahili yazışmalar, prosedürler, ilan tahtası, öneri şikayet sistemi, toplantılar, raporlama sistemi, şirket gazetesi vb. Biçimsel kanallar üzerinden gerçekleşir. Her çalışan, kime karşı sorumlu olduğunu, denetlenebileceğini, yetkilerini bilir bu yüzden de kimlerle iletişim kurulacağı da belirlidir.</a:t>
            </a:r>
          </a:p>
          <a:p>
            <a:pPr lvl="1"/>
            <a:r>
              <a:rPr lang="tr-TR" dirty="0" smtClean="0"/>
              <a:t>Doğal/</a:t>
            </a:r>
            <a:r>
              <a:rPr lang="tr-TR" dirty="0" err="1" smtClean="0"/>
              <a:t>informel</a:t>
            </a:r>
            <a:r>
              <a:rPr lang="tr-TR" dirty="0" smtClean="0"/>
              <a:t> iletişim: örgütü oluşturan bireyler ve bunların meydana getirdikleri biçimsel olmayan yapı içerisinde doğal bir iletişim söz konusudur. Biçimsel kanalların eksikliği, doğal iletişimin artmasına sebep olur. İşletme içindeki </a:t>
            </a:r>
            <a:r>
              <a:rPr lang="tr-TR" dirty="0" err="1" smtClean="0"/>
              <a:t>informel</a:t>
            </a:r>
            <a:r>
              <a:rPr lang="tr-TR" dirty="0" smtClean="0"/>
              <a:t> gruplar, çalışanların iş dışındaki sosyal paylaşımları dedikodu, rivayet, söylenti, yakıştırma ve uydurma haberlerin yayılmasına ortam hazırlayabilir.</a:t>
            </a:r>
          </a:p>
        </p:txBody>
      </p:sp>
      <p:sp>
        <p:nvSpPr>
          <p:cNvPr id="4" name="Slayt Numarası Yer Tutucusu 3"/>
          <p:cNvSpPr>
            <a:spLocks noGrp="1"/>
          </p:cNvSpPr>
          <p:nvPr>
            <p:ph type="sldNum" sz="quarter" idx="12"/>
          </p:nvPr>
        </p:nvSpPr>
        <p:spPr/>
        <p:txBody>
          <a:bodyPr/>
          <a:lstStyle/>
          <a:p>
            <a:fld id="{C69EEF10-DB16-41B3-8E9C-D1BE88B86BD8}" type="slidenum">
              <a:rPr lang="tr-TR" smtClean="0"/>
              <a:t>6</a:t>
            </a:fld>
            <a:endParaRPr lang="tr-TR"/>
          </a:p>
        </p:txBody>
      </p:sp>
    </p:spTree>
    <p:extLst>
      <p:ext uri="{BB962C8B-B14F-4D97-AF65-F5344CB8AC3E}">
        <p14:creationId xmlns:p14="http://schemas.microsoft.com/office/powerpoint/2010/main" val="1680950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buClr>
                <a:srgbClr val="F4680B"/>
              </a:buClr>
            </a:pPr>
            <a:r>
              <a:rPr lang="tr-TR" dirty="0">
                <a:solidFill>
                  <a:srgbClr val="55554A"/>
                </a:solidFill>
              </a:rPr>
              <a:t>Biçimsel iletişim mesajın akış yönüne göre şu şekilde işler:</a:t>
            </a:r>
          </a:p>
          <a:p>
            <a:pPr lvl="1">
              <a:buClr>
                <a:srgbClr val="ABB19F"/>
              </a:buClr>
            </a:pPr>
            <a:r>
              <a:rPr lang="tr-TR" dirty="0">
                <a:solidFill>
                  <a:srgbClr val="55554A"/>
                </a:solidFill>
              </a:rPr>
              <a:t>Aşağı doğru</a:t>
            </a:r>
          </a:p>
          <a:p>
            <a:pPr lvl="1">
              <a:buClr>
                <a:srgbClr val="ABB19F"/>
              </a:buClr>
            </a:pPr>
            <a:r>
              <a:rPr lang="tr-TR" dirty="0">
                <a:solidFill>
                  <a:srgbClr val="55554A"/>
                </a:solidFill>
              </a:rPr>
              <a:t>Yukarı doğru</a:t>
            </a:r>
          </a:p>
          <a:p>
            <a:pPr lvl="1">
              <a:buClr>
                <a:srgbClr val="ABB19F"/>
              </a:buClr>
            </a:pPr>
            <a:r>
              <a:rPr lang="tr-TR" dirty="0">
                <a:solidFill>
                  <a:srgbClr val="55554A"/>
                </a:solidFill>
              </a:rPr>
              <a:t>Yatay </a:t>
            </a:r>
          </a:p>
          <a:p>
            <a:pPr lvl="1">
              <a:buClr>
                <a:srgbClr val="ABB19F"/>
              </a:buClr>
            </a:pPr>
            <a:r>
              <a:rPr lang="tr-TR" dirty="0">
                <a:solidFill>
                  <a:srgbClr val="55554A"/>
                </a:solidFill>
              </a:rPr>
              <a:t>Çapraz</a:t>
            </a:r>
          </a:p>
          <a:p>
            <a:endParaRPr lang="tr-TR" dirty="0"/>
          </a:p>
        </p:txBody>
      </p:sp>
      <p:sp>
        <p:nvSpPr>
          <p:cNvPr id="4" name="Slayt Numarası Yer Tutucusu 3"/>
          <p:cNvSpPr>
            <a:spLocks noGrp="1"/>
          </p:cNvSpPr>
          <p:nvPr>
            <p:ph type="sldNum" sz="quarter" idx="12"/>
          </p:nvPr>
        </p:nvSpPr>
        <p:spPr/>
        <p:txBody>
          <a:bodyPr/>
          <a:lstStyle/>
          <a:p>
            <a:fld id="{C69EEF10-DB16-41B3-8E9C-D1BE88B86BD8}" type="slidenum">
              <a:rPr lang="tr-TR" smtClean="0"/>
              <a:t>7</a:t>
            </a:fld>
            <a:endParaRPr lang="tr-TR"/>
          </a:p>
        </p:txBody>
      </p:sp>
    </p:spTree>
    <p:extLst>
      <p:ext uri="{BB962C8B-B14F-4D97-AF65-F5344CB8AC3E}">
        <p14:creationId xmlns:p14="http://schemas.microsoft.com/office/powerpoint/2010/main" val="3890170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Aşağı doğru iletişim</a:t>
            </a:r>
            <a:endParaRPr lang="tr-TR" dirty="0"/>
          </a:p>
        </p:txBody>
      </p:sp>
      <p:sp>
        <p:nvSpPr>
          <p:cNvPr id="3" name="İçerik Yer Tutucusu 2"/>
          <p:cNvSpPr>
            <a:spLocks noGrp="1"/>
          </p:cNvSpPr>
          <p:nvPr>
            <p:ph idx="1"/>
          </p:nvPr>
        </p:nvSpPr>
        <p:spPr/>
        <p:txBody>
          <a:bodyPr>
            <a:normAutofit/>
          </a:bodyPr>
          <a:lstStyle/>
          <a:p>
            <a:r>
              <a:rPr lang="tr-TR" dirty="0" smtClean="0"/>
              <a:t>Biçimsel, resmi iletişimin en açık ve en bilinen türüdür. Bu iletişim türü mesaj ve bilgilerin en üstteki yöneticiden en alt kademede çalışan personele doğru akışını ifade etmektedir. Bu iletişim sayesinde yönetim işlevi yerine gelmektedir. Bu sayede hiyerarşik basamaklar birbirine bağlanır ve çeşitli düzeydeki faaliyetler birbirleriyle uyumlandırılır. Aşağı doğru iletişimle dört tür bilgi iletilmektedir,</a:t>
            </a:r>
          </a:p>
          <a:p>
            <a:pPr lvl="1"/>
            <a:r>
              <a:rPr lang="tr-TR" dirty="0" smtClean="0"/>
              <a:t>İş emirleri</a:t>
            </a:r>
          </a:p>
          <a:p>
            <a:pPr lvl="1"/>
            <a:r>
              <a:rPr lang="tr-TR" dirty="0" smtClean="0"/>
              <a:t>İş tanımları ve iş mantığı</a:t>
            </a:r>
          </a:p>
          <a:p>
            <a:pPr lvl="1"/>
            <a:r>
              <a:rPr lang="tr-TR" dirty="0" smtClean="0"/>
              <a:t>Örgütsel prosedür ve uygulamalar</a:t>
            </a:r>
          </a:p>
          <a:p>
            <a:pPr lvl="1"/>
            <a:r>
              <a:rPr lang="tr-TR" dirty="0" smtClean="0"/>
              <a:t>Astların performanslarına ilişkin geribildirim</a:t>
            </a:r>
          </a:p>
        </p:txBody>
      </p:sp>
      <p:sp>
        <p:nvSpPr>
          <p:cNvPr id="4" name="Slayt Numarası Yer Tutucusu 3"/>
          <p:cNvSpPr>
            <a:spLocks noGrp="1"/>
          </p:cNvSpPr>
          <p:nvPr>
            <p:ph type="sldNum" sz="quarter" idx="12"/>
          </p:nvPr>
        </p:nvSpPr>
        <p:spPr/>
        <p:txBody>
          <a:bodyPr/>
          <a:lstStyle/>
          <a:p>
            <a:fld id="{C69EEF10-DB16-41B3-8E9C-D1BE88B86BD8}" type="slidenum">
              <a:rPr lang="tr-TR" smtClean="0"/>
              <a:t>8</a:t>
            </a:fld>
            <a:endParaRPr lang="tr-TR"/>
          </a:p>
        </p:txBody>
      </p:sp>
    </p:spTree>
    <p:extLst>
      <p:ext uri="{BB962C8B-B14F-4D97-AF65-F5344CB8AC3E}">
        <p14:creationId xmlns:p14="http://schemas.microsoft.com/office/powerpoint/2010/main" val="1103271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Aşağı doğru iletişimin sorunları,</a:t>
            </a:r>
          </a:p>
          <a:p>
            <a:pPr lvl="1"/>
            <a:r>
              <a:rPr lang="tr-TR" dirty="0" smtClean="0"/>
              <a:t>Mesajın içeriğinin bozulması. Mesaj bir kişiden diğerine aktarılırken, içeriğinin azalması, değişmesi ve anlamını yitirmesi söz konusu olabilir. Kulaktan kulağa oyunu gibi başta söylenen ile sonda ifade edilen arasında fark oluşabilir. Bunu yazılı iletişim engeller.</a:t>
            </a:r>
          </a:p>
          <a:p>
            <a:pPr lvl="1"/>
            <a:r>
              <a:rPr lang="tr-TR" dirty="0" smtClean="0"/>
              <a:t>İçerik bozulmasa bile o içeriğin anlamlandırmasında farklılıklar oluşabilir. Bu nedenle de amaçlanan iletişim gerçekleşmeyebilir.</a:t>
            </a:r>
            <a:endParaRPr lang="tr-TR" dirty="0"/>
          </a:p>
        </p:txBody>
      </p:sp>
      <p:sp>
        <p:nvSpPr>
          <p:cNvPr id="4" name="Slayt Numarası Yer Tutucusu 3"/>
          <p:cNvSpPr>
            <a:spLocks noGrp="1"/>
          </p:cNvSpPr>
          <p:nvPr>
            <p:ph type="sldNum" sz="quarter" idx="12"/>
          </p:nvPr>
        </p:nvSpPr>
        <p:spPr/>
        <p:txBody>
          <a:bodyPr/>
          <a:lstStyle/>
          <a:p>
            <a:fld id="{C69EEF10-DB16-41B3-8E9C-D1BE88B86BD8}" type="slidenum">
              <a:rPr lang="tr-TR" smtClean="0"/>
              <a:t>9</a:t>
            </a:fld>
            <a:endParaRPr lang="tr-TR"/>
          </a:p>
        </p:txBody>
      </p:sp>
    </p:spTree>
    <p:extLst>
      <p:ext uri="{BB962C8B-B14F-4D97-AF65-F5344CB8AC3E}">
        <p14:creationId xmlns:p14="http://schemas.microsoft.com/office/powerpoint/2010/main" val="37224445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TC101790490[[fn=Decatur]]</Template>
  <TotalTime>580</TotalTime>
  <Words>1087</Words>
  <Application>Microsoft Office PowerPoint</Application>
  <PresentationFormat>Ekran Gösterisi (4:3)</PresentationFormat>
  <Paragraphs>69</Paragraphs>
  <Slides>14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14</vt:i4>
      </vt:variant>
    </vt:vector>
  </HeadingPairs>
  <TitlesOfParts>
    <vt:vector size="21" baseType="lpstr">
      <vt:lpstr>Arial</vt:lpstr>
      <vt:lpstr>Bodoni MT Condensed</vt:lpstr>
      <vt:lpstr>Calibri</vt:lpstr>
      <vt:lpstr>Courier New</vt:lpstr>
      <vt:lpstr>Franklin Gothic Book</vt:lpstr>
      <vt:lpstr>Wingdings</vt:lpstr>
      <vt:lpstr>Decatur</vt:lpstr>
      <vt:lpstr>Yönetsel İletişim</vt:lpstr>
      <vt:lpstr>PowerPoint Sunusu</vt:lpstr>
      <vt:lpstr>Yönetsel iletişimin işlevleri</vt:lpstr>
      <vt:lpstr>PowerPoint Sunusu</vt:lpstr>
      <vt:lpstr>PowerPoint Sunusu</vt:lpstr>
      <vt:lpstr>PowerPoint Sunusu</vt:lpstr>
      <vt:lpstr>PowerPoint Sunusu</vt:lpstr>
      <vt:lpstr>Aşağı doğru iletişim</vt:lpstr>
      <vt:lpstr>PowerPoint Sunusu</vt:lpstr>
      <vt:lpstr>Yukarı doğru iletişim</vt:lpstr>
      <vt:lpstr>PowerPoint Sunusu</vt:lpstr>
      <vt:lpstr>PowerPoint Sunusu</vt:lpstr>
      <vt:lpstr>Yatay iletişim</vt:lpstr>
      <vt:lpstr>Çapraz iletişim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Liderlik ve Yönetsel İletişim</dc:title>
  <dc:creator>ayagmurlu</dc:creator>
  <cp:lastModifiedBy>Asli.Yagmurlu</cp:lastModifiedBy>
  <cp:revision>27</cp:revision>
  <cp:lastPrinted>2011-06-24T14:19:07Z</cp:lastPrinted>
  <dcterms:created xsi:type="dcterms:W3CDTF">2011-06-23T08:35:32Z</dcterms:created>
  <dcterms:modified xsi:type="dcterms:W3CDTF">2019-09-23T14:26:51Z</dcterms:modified>
</cp:coreProperties>
</file>