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77" r:id="rId2"/>
    <p:sldId id="257" r:id="rId3"/>
    <p:sldId id="278" r:id="rId4"/>
    <p:sldId id="279" r:id="rId5"/>
    <p:sldId id="280" r:id="rId6"/>
    <p:sldId id="281" r:id="rId7"/>
    <p:sldId id="282" r:id="rId8"/>
    <p:sldId id="285" r:id="rId9"/>
    <p:sldId id="283" r:id="rId10"/>
    <p:sldId id="286" r:id="rId11"/>
    <p:sldId id="284" r:id="rId12"/>
    <p:sldId id="287" r:id="rId13"/>
    <p:sldId id="288" r:id="rId14"/>
    <p:sldId id="28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A6C81-8F4A-4978-A8C7-4733626A69B1}"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F5A232-CFB2-4A43-BDAB-6F74830FB69C}" type="slidenum">
              <a:rPr lang="tr-TR" smtClean="0"/>
              <a:pPr/>
              <a:t>‹#›</a:t>
            </a:fld>
            <a:endParaRPr lang="tr-TR"/>
          </a:p>
        </p:txBody>
      </p:sp>
    </p:spTree>
    <p:extLst>
      <p:ext uri="{BB962C8B-B14F-4D97-AF65-F5344CB8AC3E}">
        <p14:creationId xmlns:p14="http://schemas.microsoft.com/office/powerpoint/2010/main" val="2329463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1</a:t>
            </a:fld>
            <a:endParaRPr lang="tr-TR"/>
          </a:p>
        </p:txBody>
      </p:sp>
    </p:spTree>
    <p:extLst>
      <p:ext uri="{BB962C8B-B14F-4D97-AF65-F5344CB8AC3E}">
        <p14:creationId xmlns:p14="http://schemas.microsoft.com/office/powerpoint/2010/main" val="2498410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10</a:t>
            </a:fld>
            <a:endParaRPr lang="tr-TR"/>
          </a:p>
        </p:txBody>
      </p:sp>
    </p:spTree>
    <p:extLst>
      <p:ext uri="{BB962C8B-B14F-4D97-AF65-F5344CB8AC3E}">
        <p14:creationId xmlns:p14="http://schemas.microsoft.com/office/powerpoint/2010/main" val="3178723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11</a:t>
            </a:fld>
            <a:endParaRPr lang="tr-TR"/>
          </a:p>
        </p:txBody>
      </p:sp>
    </p:spTree>
    <p:extLst>
      <p:ext uri="{BB962C8B-B14F-4D97-AF65-F5344CB8AC3E}">
        <p14:creationId xmlns:p14="http://schemas.microsoft.com/office/powerpoint/2010/main" val="510476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12</a:t>
            </a:fld>
            <a:endParaRPr lang="tr-TR"/>
          </a:p>
        </p:txBody>
      </p:sp>
    </p:spTree>
    <p:extLst>
      <p:ext uri="{BB962C8B-B14F-4D97-AF65-F5344CB8AC3E}">
        <p14:creationId xmlns:p14="http://schemas.microsoft.com/office/powerpoint/2010/main" val="3990052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13</a:t>
            </a:fld>
            <a:endParaRPr lang="tr-TR"/>
          </a:p>
        </p:txBody>
      </p:sp>
    </p:spTree>
    <p:extLst>
      <p:ext uri="{BB962C8B-B14F-4D97-AF65-F5344CB8AC3E}">
        <p14:creationId xmlns:p14="http://schemas.microsoft.com/office/powerpoint/2010/main" val="1777531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14</a:t>
            </a:fld>
            <a:endParaRPr lang="tr-TR"/>
          </a:p>
        </p:txBody>
      </p:sp>
    </p:spTree>
    <p:extLst>
      <p:ext uri="{BB962C8B-B14F-4D97-AF65-F5344CB8AC3E}">
        <p14:creationId xmlns:p14="http://schemas.microsoft.com/office/powerpoint/2010/main" val="1795814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358548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3</a:t>
            </a:fld>
            <a:endParaRPr lang="tr-TR"/>
          </a:p>
        </p:txBody>
      </p:sp>
    </p:spTree>
    <p:extLst>
      <p:ext uri="{BB962C8B-B14F-4D97-AF65-F5344CB8AC3E}">
        <p14:creationId xmlns:p14="http://schemas.microsoft.com/office/powerpoint/2010/main" val="4039544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4</a:t>
            </a:fld>
            <a:endParaRPr lang="tr-TR"/>
          </a:p>
        </p:txBody>
      </p:sp>
    </p:spTree>
    <p:extLst>
      <p:ext uri="{BB962C8B-B14F-4D97-AF65-F5344CB8AC3E}">
        <p14:creationId xmlns:p14="http://schemas.microsoft.com/office/powerpoint/2010/main" val="2501850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7F5A232-CFB2-4A43-BDAB-6F74830FB69C}" type="slidenum">
              <a:rPr lang="tr-TR" smtClean="0"/>
              <a:pPr/>
              <a:t>5</a:t>
            </a:fld>
            <a:endParaRPr lang="tr-TR"/>
          </a:p>
        </p:txBody>
      </p:sp>
    </p:spTree>
    <p:extLst>
      <p:ext uri="{BB962C8B-B14F-4D97-AF65-F5344CB8AC3E}">
        <p14:creationId xmlns:p14="http://schemas.microsoft.com/office/powerpoint/2010/main" val="2583960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6</a:t>
            </a:fld>
            <a:endParaRPr lang="tr-TR"/>
          </a:p>
        </p:txBody>
      </p:sp>
    </p:spTree>
    <p:extLst>
      <p:ext uri="{BB962C8B-B14F-4D97-AF65-F5344CB8AC3E}">
        <p14:creationId xmlns:p14="http://schemas.microsoft.com/office/powerpoint/2010/main" val="1913199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7</a:t>
            </a:fld>
            <a:endParaRPr lang="tr-TR"/>
          </a:p>
        </p:txBody>
      </p:sp>
    </p:spTree>
    <p:extLst>
      <p:ext uri="{BB962C8B-B14F-4D97-AF65-F5344CB8AC3E}">
        <p14:creationId xmlns:p14="http://schemas.microsoft.com/office/powerpoint/2010/main" val="1269622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8</a:t>
            </a:fld>
            <a:endParaRPr lang="tr-TR"/>
          </a:p>
        </p:txBody>
      </p:sp>
    </p:spTree>
    <p:extLst>
      <p:ext uri="{BB962C8B-B14F-4D97-AF65-F5344CB8AC3E}">
        <p14:creationId xmlns:p14="http://schemas.microsoft.com/office/powerpoint/2010/main" val="3747818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pPr/>
              <a:t>9</a:t>
            </a:fld>
            <a:endParaRPr lang="tr-TR"/>
          </a:p>
        </p:txBody>
      </p:sp>
    </p:spTree>
    <p:extLst>
      <p:ext uri="{BB962C8B-B14F-4D97-AF65-F5344CB8AC3E}">
        <p14:creationId xmlns:p14="http://schemas.microsoft.com/office/powerpoint/2010/main" val="41183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FE16BD3-4656-4EC5-896D-67B2C0BABD85}" type="datetime1">
              <a:rPr lang="tr-TR" smtClean="0"/>
              <a:t>10.8.2017</a:t>
            </a:fld>
            <a:endParaRPr lang="tr-TR"/>
          </a:p>
        </p:txBody>
      </p:sp>
      <p:sp>
        <p:nvSpPr>
          <p:cNvPr id="19" name="18 Altbilgi Yer Tutucusu"/>
          <p:cNvSpPr>
            <a:spLocks noGrp="1"/>
          </p:cNvSpPr>
          <p:nvPr>
            <p:ph type="ftr" sz="quarter" idx="11"/>
          </p:nvPr>
        </p:nvSpPr>
        <p:spPr/>
        <p:txBody>
          <a:bodyPr/>
          <a:lstStyle/>
          <a:p>
            <a:r>
              <a:rPr lang="tr-TR" smtClean="0"/>
              <a:t>Prof. Dr. Fehmi TUNCEL</a:t>
            </a:r>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E9515B-E4AD-40E2-ADF1-1236A67B439D}"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AD1CCD3-01CE-4CCB-967D-A39B1E068482}"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1D6C5A-2501-4406-A296-F131BF25B3D9}"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E4F7F38-9B79-42C9-BA25-05C8AA633A15}"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AE83707-3B87-4622-969B-FD116B30BAFC}"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C2AA307-A0E6-477E-B7CA-BDD3557EC40A}" type="datetime1">
              <a:rPr lang="tr-TR" smtClean="0"/>
              <a:t>10.8.2017</a:t>
            </a:fld>
            <a:endParaRPr lang="tr-TR"/>
          </a:p>
        </p:txBody>
      </p:sp>
      <p:sp>
        <p:nvSpPr>
          <p:cNvPr id="8" name="7 Altbilgi Yer Tutucusu"/>
          <p:cNvSpPr>
            <a:spLocks noGrp="1"/>
          </p:cNvSpPr>
          <p:nvPr>
            <p:ph type="ftr" sz="quarter" idx="11"/>
          </p:nvPr>
        </p:nvSpPr>
        <p:spPr/>
        <p:txBody>
          <a:bodyPr/>
          <a:lstStyle/>
          <a:p>
            <a:r>
              <a:rPr lang="tr-TR" smtClean="0"/>
              <a:t>Prof. Dr. Fehmi TUNCEL</a:t>
            </a:r>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4B9F929-9EAB-4143-9B95-D6B9DE2217E4}"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D56403F-E1D6-4CD2-894F-DAF4251D3787}" type="datetime1">
              <a:rPr lang="tr-TR" smtClean="0"/>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83EFE84-6FF0-47A7-A06F-ABDAD2840136}"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1EDB0B0-A19F-43DF-AF69-65C3C3D7BD58}"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3EF8FF-8350-4E03-8F88-7A18488356D1}" type="datetime1">
              <a:rPr lang="tr-TR" smtClean="0"/>
              <a:t>10.8.2017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Prof. Dr. Fehmi TUNCEL</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154230"/>
          </a:xfrm>
        </p:spPr>
        <p:txBody>
          <a:bodyPr>
            <a:normAutofit/>
          </a:bodyPr>
          <a:lstStyle/>
          <a:p>
            <a:pPr algn="ctr"/>
            <a:r>
              <a:rPr lang="tr-TR" sz="4000" b="1" dirty="0" smtClean="0">
                <a:solidFill>
                  <a:srgbClr val="00B050"/>
                </a:solidFill>
              </a:rPr>
              <a:t>BAÖ 107 İnsan Anatomisi ve </a:t>
            </a:r>
            <a:r>
              <a:rPr lang="tr-TR" sz="4000" b="1" dirty="0" err="1" smtClean="0">
                <a:solidFill>
                  <a:srgbClr val="00B050"/>
                </a:solidFill>
              </a:rPr>
              <a:t>Kinesiyolojisi</a:t>
            </a:r>
            <a:r>
              <a:rPr lang="tr-TR" sz="4000" b="1" dirty="0" smtClean="0">
                <a:solidFill>
                  <a:srgbClr val="00B050"/>
                </a:solidFill>
              </a:rPr>
              <a:t> (4 0) 4</a:t>
            </a:r>
            <a:r>
              <a:rPr lang="tr-TR" dirty="0" smtClean="0">
                <a:solidFill>
                  <a:srgbClr val="FF0000"/>
                </a:solidFill>
              </a:rPr>
              <a:t/>
            </a:r>
            <a:br>
              <a:rPr lang="tr-TR" dirty="0" smtClean="0">
                <a:solidFill>
                  <a:srgbClr val="FF0000"/>
                </a:solidFill>
              </a:rPr>
            </a:br>
            <a:endParaRPr lang="tr-TR" dirty="0"/>
          </a:p>
        </p:txBody>
      </p:sp>
      <p:sp>
        <p:nvSpPr>
          <p:cNvPr id="3" name="2 İçerik Yer Tutucusu"/>
          <p:cNvSpPr>
            <a:spLocks noGrp="1"/>
          </p:cNvSpPr>
          <p:nvPr>
            <p:ph idx="1"/>
          </p:nvPr>
        </p:nvSpPr>
        <p:spPr/>
        <p:txBody>
          <a:bodyPr/>
          <a:lstStyle/>
          <a:p>
            <a:pPr algn="ctr">
              <a:buNone/>
            </a:pPr>
            <a:r>
              <a:rPr lang="tr-TR" b="1" dirty="0" smtClean="0">
                <a:solidFill>
                  <a:srgbClr val="002060"/>
                </a:solidFill>
              </a:rPr>
              <a:t>Ankara üniversitesi</a:t>
            </a:r>
          </a:p>
          <a:p>
            <a:pPr algn="ctr">
              <a:buNone/>
            </a:pPr>
            <a:r>
              <a:rPr lang="tr-TR" b="1" dirty="0" smtClean="0">
                <a:solidFill>
                  <a:srgbClr val="7030A0"/>
                </a:solidFill>
              </a:rPr>
              <a:t>Spor Bilimleri Fakültesi</a:t>
            </a:r>
          </a:p>
          <a:p>
            <a:pPr algn="ctr">
              <a:buNone/>
            </a:pPr>
            <a:endParaRPr lang="tr-TR" b="1" dirty="0" smtClean="0">
              <a:solidFill>
                <a:srgbClr val="7030A0"/>
              </a:solidFill>
            </a:endParaRPr>
          </a:p>
          <a:p>
            <a:pPr algn="ctr">
              <a:buNone/>
            </a:pPr>
            <a:endParaRPr lang="tr-TR" b="1" dirty="0" smtClean="0">
              <a:solidFill>
                <a:srgbClr val="C00000"/>
              </a:solidFill>
            </a:endParaRPr>
          </a:p>
          <a:p>
            <a:pPr algn="ctr">
              <a:buNone/>
            </a:pPr>
            <a:endParaRPr lang="tr-TR" b="1" dirty="0" smtClean="0">
              <a:solidFill>
                <a:srgbClr val="C00000"/>
              </a:solidFill>
            </a:endParaRPr>
          </a:p>
          <a:p>
            <a:pPr algn="ctr">
              <a:buNone/>
            </a:pPr>
            <a:r>
              <a:rPr lang="tr-TR" sz="2000" b="1" dirty="0" smtClean="0"/>
              <a:t>Prof. Dr. Fehmi TUNCEL</a:t>
            </a:r>
          </a:p>
          <a:p>
            <a:pPr algn="ctr">
              <a:buNone/>
            </a:pPr>
            <a:endParaRPr lang="tr-TR" b="1" dirty="0" smtClean="0">
              <a:solidFill>
                <a:srgbClr val="FF0000"/>
              </a:solidFill>
            </a:endParaRPr>
          </a:p>
          <a:p>
            <a:pPr algn="ctr">
              <a:buNone/>
            </a:pPr>
            <a:r>
              <a:rPr lang="tr-TR" b="1" dirty="0" smtClean="0">
                <a:solidFill>
                  <a:srgbClr val="FF0000"/>
                </a:solidFill>
              </a:rPr>
              <a:t>Beden Eğitimi ve Spor Öğretmenliği </a:t>
            </a:r>
          </a:p>
          <a:p>
            <a:pPr algn="ctr">
              <a:buNone/>
            </a:pPr>
            <a:r>
              <a:rPr lang="tr-TR" b="1" dirty="0" smtClean="0">
                <a:solidFill>
                  <a:srgbClr val="FF0000"/>
                </a:solidFill>
              </a:rPr>
              <a:t>Bölümü</a:t>
            </a:r>
          </a:p>
          <a:p>
            <a:pPr algn="ctr">
              <a:buNone/>
            </a:pPr>
            <a:endParaRPr lang="tr-TR" b="1" dirty="0" smtClean="0">
              <a:solidFill>
                <a:srgbClr val="7030A0"/>
              </a:solidFill>
            </a:endParaRPr>
          </a:p>
          <a:p>
            <a:pPr algn="ctr">
              <a:buNone/>
            </a:pPr>
            <a:endParaRPr lang="tr-TR" dirty="0"/>
          </a:p>
        </p:txBody>
      </p:sp>
      <p:sp>
        <p:nvSpPr>
          <p:cNvPr id="5" name="4 Veri Yer Tutucusu"/>
          <p:cNvSpPr>
            <a:spLocks noGrp="1"/>
          </p:cNvSpPr>
          <p:nvPr>
            <p:ph type="dt" sz="half" idx="10"/>
          </p:nvPr>
        </p:nvSpPr>
        <p:spPr/>
        <p:txBody>
          <a:bodyPr/>
          <a:lstStyle/>
          <a:p>
            <a:fld id="{B79679D8-E0C1-4DCC-9F47-F896EA8AE978}" type="datetime1">
              <a:rPr lang="tr-TR" smtClean="0"/>
              <a:t>10.8.2017</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pic>
        <p:nvPicPr>
          <p:cNvPr id="4" name="Picture 4" descr="unvamblem2"/>
          <p:cNvPicPr>
            <a:picLocks noChangeAspect="1" noChangeArrowheads="1"/>
          </p:cNvPicPr>
          <p:nvPr/>
        </p:nvPicPr>
        <p:blipFill>
          <a:blip r:embed="rId3" cstate="print"/>
          <a:srcRect/>
          <a:stretch>
            <a:fillRect/>
          </a:stretch>
        </p:blipFill>
        <p:spPr bwMode="auto">
          <a:xfrm>
            <a:off x="3929058" y="3000372"/>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lnSpcReduction="10000"/>
          </a:bodyPr>
          <a:lstStyle/>
          <a:p>
            <a:pPr marL="0" indent="0" algn="ctr">
              <a:buNone/>
            </a:pPr>
            <a:r>
              <a:rPr lang="tr-TR" b="1" dirty="0" smtClean="0">
                <a:solidFill>
                  <a:srgbClr val="7030A0"/>
                </a:solidFill>
              </a:rPr>
              <a:t>KAS KASILMASI HAREKET ORTAYA ÇIKARTIR, POSTÜRÜN SÜRDÜRÜLMESİNİ SAĞLAR VE ISI ÜRETİR. YÜRÜME, KOŞMA GİBİ HAREKETLER, KEMİKLER, EKLEMLER VE KASLARIN BİRLİKTE ÇALIŞTIĞI KARMAŞIK İŞLEVLERDİR. KASLARIN KASILMASI, OTURMA VE AYAKTA DURMA GİBİ DURAĞAN POZİSYONDA POSTÜRÜN SÜRDÜRÜLMESİNİ SAĞLAR. DÜZENLİ KASILMA YOLUYLA KASLAR ISI ÜRETİR VE BU ISI NORMAL VÜCUT ISISININ SÜRDÜRÜLMESİNDE ÖNEMLİ ROL OYNAR. </a:t>
            </a:r>
          </a:p>
          <a:p>
            <a:pPr marL="0" indent="0" algn="ctr">
              <a:buNone/>
            </a:pPr>
            <a:endParaRPr lang="tr-TR" dirty="0"/>
          </a:p>
        </p:txBody>
      </p:sp>
      <p:sp>
        <p:nvSpPr>
          <p:cNvPr id="4" name="Veri Yer Tutucusu 3"/>
          <p:cNvSpPr>
            <a:spLocks noGrp="1"/>
          </p:cNvSpPr>
          <p:nvPr>
            <p:ph type="dt" sz="half" idx="10"/>
          </p:nvPr>
        </p:nvSpPr>
        <p:spPr/>
        <p:txBody>
          <a:bodyPr/>
          <a:lstStyle/>
          <a:p>
            <a:fld id="{446E56A2-CB78-4409-9E2F-6B86EDA1A580}"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644821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i="1" dirty="0"/>
              <a:t>Alt </a:t>
            </a:r>
            <a:r>
              <a:rPr lang="tr-TR" b="1" i="1" dirty="0" err="1"/>
              <a:t>ekstremite</a:t>
            </a:r>
            <a:r>
              <a:rPr lang="tr-TR" b="1" i="1" dirty="0"/>
              <a:t> kasları </a:t>
            </a:r>
            <a:endParaRPr lang="tr-TR" dirty="0"/>
          </a:p>
        </p:txBody>
      </p:sp>
      <p:sp>
        <p:nvSpPr>
          <p:cNvPr id="3" name="İçerik Yer Tutucusu 2"/>
          <p:cNvSpPr>
            <a:spLocks noGrp="1"/>
          </p:cNvSpPr>
          <p:nvPr>
            <p:ph idx="1"/>
          </p:nvPr>
        </p:nvSpPr>
        <p:spPr/>
        <p:txBody>
          <a:bodyPr>
            <a:normAutofit/>
          </a:bodyPr>
          <a:lstStyle/>
          <a:p>
            <a:pPr algn="ctr">
              <a:buNone/>
            </a:pPr>
            <a:r>
              <a:rPr lang="tr-TR" b="1" dirty="0" smtClean="0">
                <a:solidFill>
                  <a:srgbClr val="FF0000"/>
                </a:solidFill>
              </a:rPr>
              <a:t>ALT EKSTREMİTE KEMİKLERİ ARASINDAKİ TEMEL BAĞLANTI BÖLÜMLERİ; </a:t>
            </a:r>
          </a:p>
          <a:p>
            <a:pPr algn="ctr">
              <a:buNone/>
            </a:pPr>
            <a:endParaRPr lang="tr-TR" b="1" dirty="0" smtClean="0">
              <a:solidFill>
                <a:srgbClr val="FF0000"/>
              </a:solidFill>
            </a:endParaRPr>
          </a:p>
          <a:p>
            <a:pPr algn="ctr">
              <a:buNone/>
            </a:pPr>
            <a:r>
              <a:rPr lang="tr-TR" b="1" dirty="0" smtClean="0">
                <a:solidFill>
                  <a:srgbClr val="FF0000"/>
                </a:solidFill>
              </a:rPr>
              <a:t>1) DİSTAL TİBİA, DİSTAL FİBULA VE TALUSUN OLUŞTURDUĞU AYAK BİLEK EKLEMİ, </a:t>
            </a:r>
          </a:p>
          <a:p>
            <a:pPr algn="ctr">
              <a:buNone/>
            </a:pPr>
            <a:r>
              <a:rPr lang="tr-TR" b="1" dirty="0" smtClean="0">
                <a:solidFill>
                  <a:srgbClr val="FF0000"/>
                </a:solidFill>
              </a:rPr>
              <a:t>2) TİBİOFEMORAL VE PATELLOFEMORAL EKLEMLERDEN OLUŞAN DİZ EKLEMİ V </a:t>
            </a:r>
          </a:p>
          <a:p>
            <a:pPr algn="ctr">
              <a:buNone/>
            </a:pPr>
            <a:r>
              <a:rPr lang="tr-TR" b="1" dirty="0" smtClean="0">
                <a:solidFill>
                  <a:srgbClr val="FF0000"/>
                </a:solidFill>
              </a:rPr>
              <a:t>3) FEMUR VE PELVİSİ BAĞLAYAN KALÇA EKLEMİDİR (KOKSOFEMORAL EKLEM). </a:t>
            </a:r>
          </a:p>
        </p:txBody>
      </p:sp>
      <p:sp>
        <p:nvSpPr>
          <p:cNvPr id="4" name="Veri Yer Tutucusu 3"/>
          <p:cNvSpPr>
            <a:spLocks noGrp="1"/>
          </p:cNvSpPr>
          <p:nvPr>
            <p:ph type="dt" sz="half" idx="10"/>
          </p:nvPr>
        </p:nvSpPr>
        <p:spPr/>
        <p:txBody>
          <a:bodyPr/>
          <a:lstStyle/>
          <a:p>
            <a:fld id="{852237CE-7609-4896-B739-3E95B4ED7B83}"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402600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t>Alt </a:t>
            </a:r>
            <a:r>
              <a:rPr lang="tr-TR" b="1" i="1" dirty="0" err="1" smtClean="0"/>
              <a:t>ekstremite</a:t>
            </a:r>
            <a:r>
              <a:rPr lang="tr-TR" b="1" i="1" dirty="0" smtClean="0"/>
              <a:t> kasları </a:t>
            </a:r>
            <a:endParaRPr lang="tr-TR" dirty="0"/>
          </a:p>
        </p:txBody>
      </p:sp>
      <p:sp>
        <p:nvSpPr>
          <p:cNvPr id="3" name="2 İçerik Yer Tutucusu"/>
          <p:cNvSpPr>
            <a:spLocks noGrp="1"/>
          </p:cNvSpPr>
          <p:nvPr>
            <p:ph idx="1"/>
          </p:nvPr>
        </p:nvSpPr>
        <p:spPr/>
        <p:txBody>
          <a:bodyPr/>
          <a:lstStyle/>
          <a:p>
            <a:pPr algn="ctr">
              <a:buNone/>
            </a:pPr>
            <a:r>
              <a:rPr lang="tr-TR" b="1" dirty="0" smtClean="0">
                <a:solidFill>
                  <a:srgbClr val="FF0000"/>
                </a:solidFill>
              </a:rPr>
              <a:t>ÜST EKSTREMİTE KASLARIYLA KIYASLANDIĞINDA, ALT EKSTREMİTE KASLARININ DAHA BÜYÜK VE DAHA GÜÇLÜ OLDUĞU GÖRÜLÜR. </a:t>
            </a:r>
          </a:p>
          <a:p>
            <a:pPr algn="ctr">
              <a:buNone/>
            </a:pPr>
            <a:r>
              <a:rPr lang="tr-TR" b="1" dirty="0" smtClean="0">
                <a:solidFill>
                  <a:srgbClr val="FF0000"/>
                </a:solidFill>
              </a:rPr>
              <a:t>ALT EKSTREMİTELERDEKİ BİRÇOK KAS İKİ EKLEMİ ETKİLER (KALÇA VE DİZ YA DA AYAK BİLEĞİ). </a:t>
            </a:r>
          </a:p>
          <a:p>
            <a:pPr algn="ctr">
              <a:buNone/>
            </a:pPr>
            <a:r>
              <a:rPr lang="tr-TR" b="1" dirty="0" smtClean="0">
                <a:solidFill>
                  <a:srgbClr val="FF0000"/>
                </a:solidFill>
              </a:rPr>
              <a:t>ALT EKSTREMİTEDE BİRDEN FAZLA EKLEMİ ETKİLEYEN TEMEL KASLAR TABLO 2.7’DE LİSTELENMİŞTİR. </a:t>
            </a:r>
          </a:p>
          <a:p>
            <a:pPr algn="ctr">
              <a:buNone/>
            </a:pPr>
            <a:endParaRPr lang="tr-TR" dirty="0"/>
          </a:p>
        </p:txBody>
      </p:sp>
      <p:sp>
        <p:nvSpPr>
          <p:cNvPr id="4" name="3 Veri Yer Tutucusu"/>
          <p:cNvSpPr>
            <a:spLocks noGrp="1"/>
          </p:cNvSpPr>
          <p:nvPr>
            <p:ph type="dt" sz="half" idx="10"/>
          </p:nvPr>
        </p:nvSpPr>
        <p:spPr/>
        <p:txBody>
          <a:bodyPr/>
          <a:lstStyle/>
          <a:p>
            <a:fld id="{C3F1E44A-384D-43FE-8849-416559E20BB9}"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4000" b="1" i="1" dirty="0" smtClean="0"/>
              <a:t>Tablo 2.7. Alt </a:t>
            </a:r>
            <a:r>
              <a:rPr lang="tr-TR" sz="4000" b="1" i="1" dirty="0" err="1" smtClean="0"/>
              <a:t>estremitede</a:t>
            </a:r>
            <a:r>
              <a:rPr lang="tr-TR" sz="4000" b="1" i="1" dirty="0" smtClean="0"/>
              <a:t> birden fazla eklemi etkileyen kaslar</a:t>
            </a:r>
            <a:endParaRPr lang="tr-TR" sz="4000" dirty="0"/>
          </a:p>
        </p:txBody>
      </p:sp>
      <p:sp>
        <p:nvSpPr>
          <p:cNvPr id="3" name="2 İçerik Yer Tutucusu"/>
          <p:cNvSpPr>
            <a:spLocks noGrp="1"/>
          </p:cNvSpPr>
          <p:nvPr>
            <p:ph idx="1"/>
          </p:nvPr>
        </p:nvSpPr>
        <p:spPr/>
        <p:txBody>
          <a:bodyPr>
            <a:normAutofit fontScale="77500" lnSpcReduction="20000"/>
          </a:bodyPr>
          <a:lstStyle/>
          <a:p>
            <a:pPr>
              <a:buNone/>
            </a:pPr>
            <a:r>
              <a:rPr lang="tr-TR" b="1" i="1" dirty="0" smtClean="0"/>
              <a:t>	</a:t>
            </a:r>
          </a:p>
          <a:p>
            <a:pPr algn="just">
              <a:buNone/>
            </a:pPr>
            <a:r>
              <a:rPr lang="sv-SE" b="1" i="1" dirty="0" smtClean="0">
                <a:solidFill>
                  <a:srgbClr val="FF0000"/>
                </a:solidFill>
              </a:rPr>
              <a:t>KAS 	</a:t>
            </a:r>
            <a:r>
              <a:rPr lang="tr-TR" b="1" i="1" dirty="0" smtClean="0">
                <a:solidFill>
                  <a:srgbClr val="FF0000"/>
                </a:solidFill>
              </a:rPr>
              <a:t>                           </a:t>
            </a:r>
            <a:r>
              <a:rPr lang="sv-SE" b="1" i="1" dirty="0" smtClean="0">
                <a:solidFill>
                  <a:srgbClr val="FF0000"/>
                </a:solidFill>
              </a:rPr>
              <a:t>KALÇA 	</a:t>
            </a:r>
            <a:r>
              <a:rPr lang="tr-TR" b="1" i="1" dirty="0" smtClean="0">
                <a:solidFill>
                  <a:srgbClr val="FF0000"/>
                </a:solidFill>
              </a:rPr>
              <a:t>           </a:t>
            </a:r>
            <a:r>
              <a:rPr lang="sv-SE" b="1" i="1" dirty="0" smtClean="0">
                <a:solidFill>
                  <a:srgbClr val="FF0000"/>
                </a:solidFill>
              </a:rPr>
              <a:t>DİZ </a:t>
            </a:r>
            <a:r>
              <a:rPr lang="tr-TR" b="1" i="1" dirty="0" smtClean="0">
                <a:solidFill>
                  <a:srgbClr val="FF0000"/>
                </a:solidFill>
              </a:rPr>
              <a:t> </a:t>
            </a:r>
            <a:r>
              <a:rPr lang="sv-SE" b="1" i="1" dirty="0" smtClean="0">
                <a:solidFill>
                  <a:srgbClr val="FF0000"/>
                </a:solidFill>
              </a:rPr>
              <a:t>	</a:t>
            </a:r>
            <a:r>
              <a:rPr lang="tr-TR" b="1" i="1" dirty="0" smtClean="0">
                <a:solidFill>
                  <a:srgbClr val="FF0000"/>
                </a:solidFill>
              </a:rPr>
              <a:t>    </a:t>
            </a:r>
            <a:r>
              <a:rPr lang="sv-SE" b="1" i="1" dirty="0" smtClean="0">
                <a:solidFill>
                  <a:srgbClr val="FF0000"/>
                </a:solidFill>
              </a:rPr>
              <a:t>AYAK BİLEK 	</a:t>
            </a:r>
          </a:p>
          <a:p>
            <a:pPr algn="just">
              <a:buNone/>
            </a:pPr>
            <a:r>
              <a:rPr lang="tr-TR" b="1" dirty="0" smtClean="0">
                <a:solidFill>
                  <a:srgbClr val="FF0000"/>
                </a:solidFill>
              </a:rPr>
              <a:t>REKTUS FEMORİS 	FLEKSİYON 	EKSTENSİYON 	- 	</a:t>
            </a:r>
          </a:p>
          <a:p>
            <a:pPr algn="just">
              <a:buNone/>
            </a:pPr>
            <a:r>
              <a:rPr lang="tr-TR" b="1" dirty="0" smtClean="0">
                <a:solidFill>
                  <a:srgbClr val="FF0000"/>
                </a:solidFill>
              </a:rPr>
              <a:t>BİSEPS FEMORİS 	EKSTENSİYON (UZUN BAŞ), DIŞ ROTASYON 	FLEKSİYON, DIŞ ROTASYON 	- 	</a:t>
            </a:r>
          </a:p>
          <a:p>
            <a:pPr algn="just">
              <a:buNone/>
            </a:pPr>
            <a:r>
              <a:rPr lang="tr-TR" b="1" dirty="0" smtClean="0">
                <a:solidFill>
                  <a:srgbClr val="FF0000"/>
                </a:solidFill>
              </a:rPr>
              <a:t>SEMİTENDİNOSUS 	EKSTENSİYON, İÇ ROTASYON 	FLEKSİYON, İÇ ROTASYON 	- 	</a:t>
            </a:r>
          </a:p>
          <a:p>
            <a:pPr algn="just">
              <a:buNone/>
            </a:pPr>
            <a:r>
              <a:rPr lang="tr-TR" b="1" dirty="0" smtClean="0">
                <a:solidFill>
                  <a:srgbClr val="FF0000"/>
                </a:solidFill>
              </a:rPr>
              <a:t>SEMİMEMBRANOSUS 	EKSTENSİYON, İÇ ROTASYON 	FLEKSİYON, İÇ ROTASYON 	- 	</a:t>
            </a:r>
          </a:p>
          <a:p>
            <a:pPr algn="just">
              <a:buNone/>
            </a:pPr>
            <a:r>
              <a:rPr lang="tr-TR" b="1" dirty="0" smtClean="0">
                <a:solidFill>
                  <a:srgbClr val="FF0000"/>
                </a:solidFill>
              </a:rPr>
              <a:t>GRASİLİS 	ADDUKSİYON, İÇ ROTASYON 	FLEKSİYON, İÇ ROTASYON 	- 	</a:t>
            </a:r>
          </a:p>
          <a:p>
            <a:pPr algn="just">
              <a:buNone/>
            </a:pPr>
            <a:r>
              <a:rPr lang="tr-TR" b="1" dirty="0" smtClean="0">
                <a:solidFill>
                  <a:srgbClr val="FF0000"/>
                </a:solidFill>
              </a:rPr>
              <a:t>SARTORİUS 	FLEKSİYON, DIŞ ROTASYON 	FLEKSİYON, İÇ ROTASYON 	- 	</a:t>
            </a:r>
          </a:p>
          <a:p>
            <a:pPr algn="just">
              <a:buNone/>
            </a:pPr>
            <a:r>
              <a:rPr lang="tr-TR" b="1" dirty="0" smtClean="0">
                <a:solidFill>
                  <a:srgbClr val="FF0000"/>
                </a:solidFill>
              </a:rPr>
              <a:t>GASTROKNEMİUS 	- 	FLEKSİYON 	PLANTAR FLEKSİYON </a:t>
            </a:r>
            <a:r>
              <a:rPr lang="tr-TR" b="1" dirty="0" smtClean="0"/>
              <a:t>	</a:t>
            </a:r>
          </a:p>
          <a:p>
            <a:pPr algn="ctr">
              <a:buNone/>
            </a:pPr>
            <a:endParaRPr lang="tr-TR" dirty="0"/>
          </a:p>
        </p:txBody>
      </p:sp>
      <p:sp>
        <p:nvSpPr>
          <p:cNvPr id="4" name="3 Veri Yer Tutucusu"/>
          <p:cNvSpPr>
            <a:spLocks noGrp="1"/>
          </p:cNvSpPr>
          <p:nvPr>
            <p:ph type="dt" sz="half" idx="10"/>
          </p:nvPr>
        </p:nvSpPr>
        <p:spPr/>
        <p:txBody>
          <a:bodyPr/>
          <a:lstStyle/>
          <a:p>
            <a:fld id="{A1EBFE21-C9BC-4164-98BE-93646BA4E176}"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E36BDF03-E3EB-473C-8D10-96779D5708FF}"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a:bodyPr>
          <a:lstStyle/>
          <a:p>
            <a:fld id="{B1DEFA8C-F947-479F-BE07-76B6B3F80BF1}" type="slidenum">
              <a:rPr lang="tr-TR" smtClean="0"/>
              <a:pPr/>
              <a:t>14</a:t>
            </a:fld>
            <a:endParaRPr lang="tr-TR"/>
          </a:p>
        </p:txBody>
      </p:sp>
      <p:sp>
        <p:nvSpPr>
          <p:cNvPr id="3" name="2 İçerik Yer Tutucusu"/>
          <p:cNvSpPr>
            <a:spLocks noGrp="1"/>
          </p:cNvSpPr>
          <p:nvPr>
            <p:ph sz="quarter" idx="1"/>
          </p:nvPr>
        </p:nvSpPr>
        <p:spPr/>
        <p:txBody>
          <a:bodyPr>
            <a:normAutofit fontScale="92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2623548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Kas Sistemi</a:t>
            </a:r>
            <a:endParaRPr lang="tr-TR" b="1" dirty="0">
              <a:solidFill>
                <a:srgbClr val="FF0000"/>
              </a:solidFill>
            </a:endParaRPr>
          </a:p>
        </p:txBody>
      </p:sp>
      <p:sp>
        <p:nvSpPr>
          <p:cNvPr id="6" name="5 İçerik Yer Tutucusu"/>
          <p:cNvSpPr>
            <a:spLocks noGrp="1"/>
          </p:cNvSpPr>
          <p:nvPr>
            <p:ph idx="1"/>
          </p:nvPr>
        </p:nvSpPr>
        <p:spPr/>
        <p:txBody>
          <a:bodyPr/>
          <a:lstStyle/>
          <a:p>
            <a:pPr algn="ctr">
              <a:buNone/>
            </a:pPr>
            <a:r>
              <a:rPr lang="tr-TR" b="1" dirty="0" smtClean="0">
                <a:solidFill>
                  <a:srgbClr val="7030A0"/>
                </a:solidFill>
              </a:rPr>
              <a:t>EGZERSİZ UYGULAMALARINDAN EN ÇOK VE DİREK ETKİLENEN ANATOMİK SİSTEM KAS SİSTEMDİR. KEMİKLER VE EKLEMLER VÜCUT İÇİN BİR ÇATI OLUŞTURURKEN, KASLARIN KASILIP GEVŞEMESİ HAREKET ETMEYİ SAĞLAR. VÜCUTTA, İSKELET KASI, KALP KASI VE ORGAN KASLARI OLMAK ÜZERE ÜÇ TİP KAS DOKU VARDIR. </a:t>
            </a:r>
          </a:p>
        </p:txBody>
      </p:sp>
      <p:sp>
        <p:nvSpPr>
          <p:cNvPr id="3" name="2 Veri Yer Tutucusu"/>
          <p:cNvSpPr>
            <a:spLocks noGrp="1"/>
          </p:cNvSpPr>
          <p:nvPr>
            <p:ph type="dt" sz="half" idx="10"/>
          </p:nvPr>
        </p:nvSpPr>
        <p:spPr/>
        <p:txBody>
          <a:bodyPr/>
          <a:lstStyle/>
          <a:p>
            <a:fld id="{830FA714-6B6E-4F33-B78A-513DD41B7F0D}" type="datetime1">
              <a:rPr lang="tr-TR" smtClean="0"/>
              <a:t>10.8.2017</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lstStyle/>
          <a:p>
            <a:pPr marL="0" indent="0" algn="ctr">
              <a:buNone/>
            </a:pPr>
            <a:r>
              <a:rPr lang="tr-TR" b="1" dirty="0" smtClean="0">
                <a:solidFill>
                  <a:srgbClr val="7030A0"/>
                </a:solidFill>
              </a:rPr>
              <a:t>İSKELET KAS DOKUSU </a:t>
            </a:r>
            <a:r>
              <a:rPr lang="tr-TR" b="1" i="1" dirty="0" smtClean="0">
                <a:solidFill>
                  <a:srgbClr val="7030A0"/>
                </a:solidFill>
              </a:rPr>
              <a:t>TENDONLARLA </a:t>
            </a:r>
            <a:r>
              <a:rPr lang="tr-TR" b="1" dirty="0" smtClean="0">
                <a:solidFill>
                  <a:srgbClr val="7030A0"/>
                </a:solidFill>
              </a:rPr>
              <a:t>(BAĞ DOKU KİRİSİ) KEMİĞE BAĞLANTI YAPAR VE YERLEŞİM YERİNE GÖRE ADLANDIRILIR. İSKELET KASI İSTEMLİ BİR KASTIR, BU NEDENLE BİLİNÇLİ EFORLA KASILABİLİR. KALP DUVARLARINI BİÇİMLENDİREN KALP KASI İSTEMSİZ KASILAN KASTIR. ORGAN KASI İÇ ORGAN DUVARLARINDA BULUNUR, KASILMASI İSTEMSİZDİR VE BİLİNÇLİ KONTROL DIŞINDA KASILMA GERÇEKLEŞİR. HER ÜÇ TİP KASIN DA VİTAL FONKSİYONU VARDIR. </a:t>
            </a:r>
            <a:endParaRPr lang="tr-TR" b="1" dirty="0">
              <a:solidFill>
                <a:srgbClr val="7030A0"/>
              </a:solidFill>
            </a:endParaRPr>
          </a:p>
        </p:txBody>
      </p:sp>
      <p:sp>
        <p:nvSpPr>
          <p:cNvPr id="4" name="Veri Yer Tutucusu 3"/>
          <p:cNvSpPr>
            <a:spLocks noGrp="1"/>
          </p:cNvSpPr>
          <p:nvPr>
            <p:ph type="dt" sz="half" idx="10"/>
          </p:nvPr>
        </p:nvSpPr>
        <p:spPr/>
        <p:txBody>
          <a:bodyPr/>
          <a:lstStyle/>
          <a:p>
            <a:fld id="{66EF5B72-2EA0-4EAE-97CF-101CB961E30C}"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39963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a:bodyPr>
          <a:lstStyle/>
          <a:p>
            <a:pPr marL="0" indent="0" algn="ctr">
              <a:buNone/>
            </a:pPr>
            <a:r>
              <a:rPr lang="tr-TR" sz="3200" b="1" dirty="0" smtClean="0">
                <a:solidFill>
                  <a:srgbClr val="7030A0"/>
                </a:solidFill>
              </a:rPr>
              <a:t>İSKELET KASININ HER İKİ UCU KEMİĞE TENDON ARACILIĞIYLA BAĞLANIR. HER TENDON AYNI BİÇİMDE DEĞİLDİR. ÖRNEĞİN REKTUS ABDOMİS KASININ BİTİM NOKTASI </a:t>
            </a:r>
            <a:r>
              <a:rPr lang="tr-TR" sz="3200" b="1" i="1" dirty="0" smtClean="0">
                <a:solidFill>
                  <a:srgbClr val="7030A0"/>
                </a:solidFill>
              </a:rPr>
              <a:t>APONEVROZ </a:t>
            </a:r>
            <a:r>
              <a:rPr lang="tr-TR" sz="3200" b="1" dirty="0" smtClean="0">
                <a:solidFill>
                  <a:srgbClr val="7030A0"/>
                </a:solidFill>
              </a:rPr>
              <a:t>(GENİŞ, DÜZ TENDON BAĞLANTISI) ŞEKLİNDEDİR. </a:t>
            </a:r>
            <a:endParaRPr lang="tr-TR" sz="3200" b="1" dirty="0">
              <a:solidFill>
                <a:srgbClr val="7030A0"/>
              </a:solidFill>
            </a:endParaRPr>
          </a:p>
        </p:txBody>
      </p:sp>
      <p:sp>
        <p:nvSpPr>
          <p:cNvPr id="4" name="Veri Yer Tutucusu 3"/>
          <p:cNvSpPr>
            <a:spLocks noGrp="1"/>
          </p:cNvSpPr>
          <p:nvPr>
            <p:ph type="dt" sz="half" idx="10"/>
          </p:nvPr>
        </p:nvSpPr>
        <p:spPr/>
        <p:txBody>
          <a:bodyPr/>
          <a:lstStyle/>
          <a:p>
            <a:fld id="{2BAA15B9-F4B4-40EB-9F2C-591C7D05D1C2}"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778359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fontScale="47500" lnSpcReduction="20000"/>
          </a:bodyPr>
          <a:lstStyle/>
          <a:p>
            <a:pPr algn="ctr"/>
            <a:r>
              <a:rPr lang="tr-TR" b="1" i="1" dirty="0"/>
              <a:t>Tablo 2.6. Temel hareketler (anatomik pozisyona göre) </a:t>
            </a:r>
            <a:r>
              <a:rPr lang="tr-TR" dirty="0"/>
              <a:t>	</a:t>
            </a:r>
          </a:p>
          <a:p>
            <a:r>
              <a:rPr lang="tr-TR" b="1" dirty="0" smtClean="0"/>
              <a:t>Düzlem    </a:t>
            </a:r>
            <a:r>
              <a:rPr lang="tr-TR" dirty="0"/>
              <a:t>	</a:t>
            </a:r>
            <a:r>
              <a:rPr lang="tr-TR" b="1" dirty="0"/>
              <a:t>Hareket </a:t>
            </a:r>
            <a:r>
              <a:rPr lang="tr-TR" dirty="0"/>
              <a:t>	</a:t>
            </a:r>
            <a:r>
              <a:rPr lang="tr-TR" dirty="0" smtClean="0"/>
              <a:t>                                                </a:t>
            </a:r>
            <a:r>
              <a:rPr lang="tr-TR" b="1" dirty="0" smtClean="0"/>
              <a:t>Tanımlama </a:t>
            </a:r>
            <a:r>
              <a:rPr lang="tr-TR" dirty="0"/>
              <a:t>	</a:t>
            </a:r>
          </a:p>
          <a:p>
            <a:r>
              <a:rPr lang="tr-TR" b="1" dirty="0" err="1"/>
              <a:t>Sagital</a:t>
            </a:r>
            <a:r>
              <a:rPr lang="tr-TR" b="1" dirty="0"/>
              <a:t> </a:t>
            </a:r>
            <a:r>
              <a:rPr lang="tr-TR" dirty="0"/>
              <a:t>	</a:t>
            </a:r>
            <a:r>
              <a:rPr lang="tr-TR" dirty="0" smtClean="0"/>
              <a:t>                        </a:t>
            </a:r>
            <a:r>
              <a:rPr lang="tr-TR" dirty="0" err="1" smtClean="0"/>
              <a:t>Fleksiyon</a:t>
            </a:r>
            <a:r>
              <a:rPr lang="tr-TR" dirty="0" smtClean="0"/>
              <a:t> </a:t>
            </a:r>
            <a:r>
              <a:rPr lang="tr-TR" dirty="0"/>
              <a:t>	</a:t>
            </a:r>
            <a:r>
              <a:rPr lang="tr-TR" dirty="0" smtClean="0"/>
              <a:t>                                                Kemikler </a:t>
            </a:r>
            <a:r>
              <a:rPr lang="tr-TR" dirty="0"/>
              <a:t>arasındaki açının azalması 	</a:t>
            </a:r>
          </a:p>
          <a:p>
            <a:r>
              <a:rPr lang="tr-TR" dirty="0" smtClean="0"/>
              <a:t>                                         </a:t>
            </a:r>
            <a:r>
              <a:rPr lang="tr-TR" dirty="0" err="1" smtClean="0"/>
              <a:t>Ekstensiyon</a:t>
            </a:r>
            <a:r>
              <a:rPr lang="tr-TR" dirty="0" smtClean="0"/>
              <a:t>                                    </a:t>
            </a:r>
            <a:r>
              <a:rPr lang="tr-TR" dirty="0"/>
              <a:t>	Kemikler arasındaki açının artması 	</a:t>
            </a:r>
          </a:p>
          <a:p>
            <a:r>
              <a:rPr lang="tr-TR" dirty="0" smtClean="0"/>
              <a:t>   		</a:t>
            </a:r>
            <a:r>
              <a:rPr lang="tr-TR" dirty="0" err="1" smtClean="0"/>
              <a:t>Dorsalfleksiyon</a:t>
            </a:r>
            <a:r>
              <a:rPr lang="tr-TR" dirty="0" smtClean="0"/>
              <a:t> </a:t>
            </a:r>
            <a:r>
              <a:rPr lang="tr-TR" dirty="0"/>
              <a:t>	</a:t>
            </a:r>
            <a:r>
              <a:rPr lang="tr-TR" dirty="0" smtClean="0"/>
              <a:t>                        Ayak </a:t>
            </a:r>
            <a:r>
              <a:rPr lang="tr-TR" dirty="0"/>
              <a:t>bileğinin bacak yönünde yukarı hareketi 	</a:t>
            </a:r>
            <a:r>
              <a:rPr lang="tr-TR" dirty="0" smtClean="0"/>
              <a:t>	</a:t>
            </a:r>
            <a:r>
              <a:rPr lang="tr-TR" dirty="0" err="1" smtClean="0"/>
              <a:t>Plantarfleksiyon</a:t>
            </a:r>
            <a:r>
              <a:rPr lang="tr-TR" dirty="0" smtClean="0"/>
              <a:t> </a:t>
            </a:r>
            <a:r>
              <a:rPr lang="tr-TR" dirty="0"/>
              <a:t>	</a:t>
            </a:r>
            <a:r>
              <a:rPr lang="tr-TR" dirty="0" smtClean="0"/>
              <a:t>                        Ayak </a:t>
            </a:r>
            <a:r>
              <a:rPr lang="tr-TR" dirty="0"/>
              <a:t>bileğinin zemin yönünde aşağı hareketi 	</a:t>
            </a:r>
          </a:p>
          <a:p>
            <a:r>
              <a:rPr lang="tr-TR" b="1" dirty="0" err="1"/>
              <a:t>Frontal</a:t>
            </a:r>
            <a:r>
              <a:rPr lang="tr-TR" b="1" dirty="0"/>
              <a:t> </a:t>
            </a:r>
            <a:r>
              <a:rPr lang="tr-TR" dirty="0"/>
              <a:t>	</a:t>
            </a:r>
            <a:r>
              <a:rPr lang="tr-TR" dirty="0" smtClean="0"/>
              <a:t>	</a:t>
            </a:r>
            <a:r>
              <a:rPr lang="tr-TR" dirty="0" err="1" smtClean="0"/>
              <a:t>Abduksiyon</a:t>
            </a:r>
            <a:r>
              <a:rPr lang="tr-TR" dirty="0" smtClean="0"/>
              <a:t> </a:t>
            </a:r>
            <a:r>
              <a:rPr lang="tr-TR" dirty="0"/>
              <a:t>	</a:t>
            </a:r>
            <a:r>
              <a:rPr lang="tr-TR" dirty="0" smtClean="0"/>
              <a:t>		Gövde </a:t>
            </a:r>
            <a:r>
              <a:rPr lang="tr-TR" dirty="0"/>
              <a:t>orta çizgisinden uzaklaşma 	</a:t>
            </a:r>
          </a:p>
          <a:p>
            <a:pPr marL="1737360" lvl="6" indent="0">
              <a:buNone/>
            </a:pPr>
            <a:r>
              <a:rPr lang="tr-TR" dirty="0" smtClean="0"/>
              <a:t> </a:t>
            </a:r>
            <a:r>
              <a:rPr lang="tr-TR" sz="2500" dirty="0" smtClean="0"/>
              <a:t>  </a:t>
            </a:r>
            <a:r>
              <a:rPr lang="tr-TR" sz="2500" dirty="0" err="1" smtClean="0"/>
              <a:t>Adduksiyon</a:t>
            </a:r>
            <a:r>
              <a:rPr lang="tr-TR" sz="2500" dirty="0" smtClean="0"/>
              <a:t> </a:t>
            </a:r>
            <a:r>
              <a:rPr lang="tr-TR" sz="2500" dirty="0"/>
              <a:t>	</a:t>
            </a:r>
            <a:r>
              <a:rPr lang="tr-TR" sz="2500" dirty="0" smtClean="0"/>
              <a:t>                                                 Gövde </a:t>
            </a:r>
            <a:r>
              <a:rPr lang="tr-TR" sz="2500" dirty="0"/>
              <a:t>orta çizgisine yaklaşma 	</a:t>
            </a:r>
          </a:p>
          <a:p>
            <a:pPr lvl="2"/>
            <a:r>
              <a:rPr lang="tr-TR" sz="2500" dirty="0" smtClean="0"/>
              <a:t>                             </a:t>
            </a:r>
            <a:r>
              <a:rPr lang="tr-TR" sz="2500" dirty="0" err="1" smtClean="0"/>
              <a:t>Elevasyon</a:t>
            </a:r>
            <a:r>
              <a:rPr lang="tr-TR" sz="2500" dirty="0" smtClean="0"/>
              <a:t> </a:t>
            </a:r>
            <a:r>
              <a:rPr lang="tr-TR" sz="2500" dirty="0"/>
              <a:t>	</a:t>
            </a:r>
            <a:r>
              <a:rPr lang="tr-TR" sz="2500" dirty="0" err="1"/>
              <a:t>Superior</a:t>
            </a:r>
            <a:r>
              <a:rPr lang="tr-TR" sz="2500" dirty="0"/>
              <a:t> pozisyona geçiş (sadece </a:t>
            </a:r>
            <a:r>
              <a:rPr lang="tr-TR" sz="2500" dirty="0" err="1"/>
              <a:t>skapulada</a:t>
            </a:r>
            <a:r>
              <a:rPr lang="tr-TR" sz="2500" dirty="0"/>
              <a:t>) </a:t>
            </a:r>
            <a:r>
              <a:rPr lang="tr-TR" dirty="0"/>
              <a:t>	</a:t>
            </a:r>
          </a:p>
          <a:p>
            <a:r>
              <a:rPr lang="tr-TR" dirty="0"/>
              <a:t>Depresyon 	</a:t>
            </a:r>
            <a:r>
              <a:rPr lang="tr-TR" dirty="0" err="1"/>
              <a:t>İnferior</a:t>
            </a:r>
            <a:r>
              <a:rPr lang="tr-TR" dirty="0"/>
              <a:t> pozisyona geçiş (sadece </a:t>
            </a:r>
            <a:r>
              <a:rPr lang="tr-TR" dirty="0" err="1"/>
              <a:t>skapulada</a:t>
            </a:r>
            <a:r>
              <a:rPr lang="tr-TR" dirty="0"/>
              <a:t>) 	</a:t>
            </a:r>
          </a:p>
          <a:p>
            <a:r>
              <a:rPr lang="tr-TR" dirty="0" err="1"/>
              <a:t>İnversiyon</a:t>
            </a:r>
            <a:r>
              <a:rPr lang="tr-TR" dirty="0"/>
              <a:t> 	Ayağın </a:t>
            </a:r>
            <a:r>
              <a:rPr lang="tr-TR" dirty="0" err="1"/>
              <a:t>mediyal</a:t>
            </a:r>
            <a:r>
              <a:rPr lang="tr-TR" dirty="0"/>
              <a:t> kenarını kaldırma (sadece </a:t>
            </a:r>
            <a:r>
              <a:rPr lang="tr-TR" dirty="0" err="1"/>
              <a:t>subtalar</a:t>
            </a:r>
            <a:r>
              <a:rPr lang="tr-TR" dirty="0"/>
              <a:t> eklemde) 	</a:t>
            </a:r>
          </a:p>
          <a:p>
            <a:r>
              <a:rPr lang="tr-TR" dirty="0" err="1"/>
              <a:t>Eversiyon</a:t>
            </a:r>
            <a:r>
              <a:rPr lang="tr-TR" dirty="0"/>
              <a:t> 	Ayağın </a:t>
            </a:r>
            <a:r>
              <a:rPr lang="tr-TR" dirty="0" err="1"/>
              <a:t>lateral</a:t>
            </a:r>
            <a:r>
              <a:rPr lang="tr-TR" dirty="0"/>
              <a:t> kenarını kaldırma (sadece </a:t>
            </a:r>
            <a:r>
              <a:rPr lang="tr-TR" dirty="0" err="1"/>
              <a:t>subtalar</a:t>
            </a:r>
            <a:r>
              <a:rPr lang="tr-TR" dirty="0"/>
              <a:t> eklemde) 	</a:t>
            </a:r>
          </a:p>
          <a:p>
            <a:r>
              <a:rPr lang="tr-TR" b="1" dirty="0" err="1"/>
              <a:t>Transvers</a:t>
            </a:r>
            <a:r>
              <a:rPr lang="tr-TR" b="1" dirty="0"/>
              <a:t> </a:t>
            </a:r>
            <a:r>
              <a:rPr lang="tr-TR" dirty="0"/>
              <a:t>	Rotasyon 	Kemiğin </a:t>
            </a:r>
            <a:r>
              <a:rPr lang="tr-TR" dirty="0" err="1"/>
              <a:t>vertikal</a:t>
            </a:r>
            <a:r>
              <a:rPr lang="tr-TR" dirty="0"/>
              <a:t> eksende içe ya da dışa dönme 	</a:t>
            </a:r>
          </a:p>
          <a:p>
            <a:r>
              <a:rPr lang="es-ES" dirty="0"/>
              <a:t>Pronasyon 	El ve bileği mediyale döndürme 	</a:t>
            </a:r>
          </a:p>
          <a:p>
            <a:r>
              <a:rPr lang="es-ES" dirty="0"/>
              <a:t>Supinasyon 	El ve bileği laterale döndürme 	</a:t>
            </a:r>
          </a:p>
          <a:p>
            <a:r>
              <a:rPr lang="tr-TR" dirty="0" err="1"/>
              <a:t>Horizontal</a:t>
            </a:r>
            <a:r>
              <a:rPr lang="tr-TR" dirty="0"/>
              <a:t> </a:t>
            </a:r>
            <a:r>
              <a:rPr lang="tr-TR" dirty="0" err="1"/>
              <a:t>fleksiyon</a:t>
            </a:r>
            <a:r>
              <a:rPr lang="tr-TR" dirty="0"/>
              <a:t> 	Kol 90 derece </a:t>
            </a:r>
            <a:r>
              <a:rPr lang="tr-TR" dirty="0" err="1"/>
              <a:t>abduksiyon</a:t>
            </a:r>
            <a:r>
              <a:rPr lang="tr-TR" dirty="0"/>
              <a:t> pozisyonundayken, </a:t>
            </a:r>
            <a:r>
              <a:rPr lang="tr-TR" dirty="0" err="1"/>
              <a:t>transvers</a:t>
            </a:r>
            <a:r>
              <a:rPr lang="tr-TR" dirty="0"/>
              <a:t> düzlemde </a:t>
            </a:r>
            <a:r>
              <a:rPr lang="tr-TR" dirty="0" err="1"/>
              <a:t>humerusun</a:t>
            </a:r>
            <a:r>
              <a:rPr lang="tr-TR" dirty="0"/>
              <a:t> gövde orta çizgisine doğru </a:t>
            </a:r>
            <a:r>
              <a:rPr lang="tr-TR" dirty="0" err="1"/>
              <a:t>fleksiyonu</a:t>
            </a:r>
            <a:r>
              <a:rPr lang="tr-TR" dirty="0"/>
              <a:t> 	</a:t>
            </a:r>
          </a:p>
          <a:p>
            <a:r>
              <a:rPr lang="tr-TR" dirty="0" err="1"/>
              <a:t>Horizontal</a:t>
            </a:r>
            <a:r>
              <a:rPr lang="tr-TR" dirty="0"/>
              <a:t> </a:t>
            </a:r>
            <a:r>
              <a:rPr lang="tr-TR" dirty="0" err="1"/>
              <a:t>ekstensiyon</a:t>
            </a:r>
            <a:r>
              <a:rPr lang="tr-TR" dirty="0"/>
              <a:t> 	</a:t>
            </a:r>
            <a:r>
              <a:rPr lang="tr-TR" dirty="0" err="1"/>
              <a:t>Humerusun</a:t>
            </a:r>
            <a:r>
              <a:rPr lang="tr-TR" dirty="0"/>
              <a:t> </a:t>
            </a:r>
            <a:r>
              <a:rPr lang="tr-TR" dirty="0" err="1"/>
              <a:t>horizontal</a:t>
            </a:r>
            <a:r>
              <a:rPr lang="tr-TR" dirty="0"/>
              <a:t> </a:t>
            </a:r>
            <a:r>
              <a:rPr lang="tr-TR" dirty="0" err="1"/>
              <a:t>fleksiyondan</a:t>
            </a:r>
            <a:r>
              <a:rPr lang="tr-TR" dirty="0"/>
              <a:t> geri dönüşü 	</a:t>
            </a:r>
          </a:p>
          <a:p>
            <a:r>
              <a:rPr lang="tr-TR" b="1" dirty="0" err="1"/>
              <a:t>Multiplanar</a:t>
            </a:r>
            <a:r>
              <a:rPr lang="tr-TR" b="1" dirty="0"/>
              <a:t> </a:t>
            </a:r>
            <a:r>
              <a:rPr lang="tr-TR" dirty="0"/>
              <a:t>	</a:t>
            </a:r>
            <a:r>
              <a:rPr lang="tr-TR" dirty="0" err="1"/>
              <a:t>Sirkumduksiyon</a:t>
            </a:r>
            <a:r>
              <a:rPr lang="tr-TR" dirty="0"/>
              <a:t> 	</a:t>
            </a:r>
            <a:r>
              <a:rPr lang="tr-TR" dirty="0" err="1"/>
              <a:t>Abduksiyon</a:t>
            </a:r>
            <a:r>
              <a:rPr lang="tr-TR" dirty="0"/>
              <a:t>, </a:t>
            </a:r>
            <a:r>
              <a:rPr lang="tr-TR" dirty="0" err="1"/>
              <a:t>adduksiyon</a:t>
            </a:r>
            <a:r>
              <a:rPr lang="tr-TR" dirty="0"/>
              <a:t>, </a:t>
            </a:r>
            <a:r>
              <a:rPr lang="tr-TR" dirty="0" err="1"/>
              <a:t>fleksiyon</a:t>
            </a:r>
            <a:r>
              <a:rPr lang="tr-TR" dirty="0"/>
              <a:t>, </a:t>
            </a:r>
            <a:r>
              <a:rPr lang="tr-TR" dirty="0" err="1"/>
              <a:t>ekstensiyon</a:t>
            </a:r>
            <a:r>
              <a:rPr lang="tr-TR" dirty="0"/>
              <a:t> hareketlerinin birleştirilmesi 	</a:t>
            </a:r>
          </a:p>
          <a:p>
            <a:r>
              <a:rPr lang="tr-TR" dirty="0" err="1"/>
              <a:t>Oppozisyon</a:t>
            </a:r>
            <a:r>
              <a:rPr lang="tr-TR" dirty="0"/>
              <a:t> 	El başparmağı ucunun diğer parmaklara yaklaşması 	</a:t>
            </a:r>
          </a:p>
          <a:p>
            <a:pPr marL="0" indent="0" algn="ctr">
              <a:buNone/>
            </a:pPr>
            <a:endParaRPr lang="tr-TR" dirty="0"/>
          </a:p>
        </p:txBody>
      </p:sp>
      <p:sp>
        <p:nvSpPr>
          <p:cNvPr id="4" name="Veri Yer Tutucusu 3"/>
          <p:cNvSpPr>
            <a:spLocks noGrp="1"/>
          </p:cNvSpPr>
          <p:nvPr>
            <p:ph type="dt" sz="half" idx="10"/>
          </p:nvPr>
        </p:nvSpPr>
        <p:spPr/>
        <p:txBody>
          <a:bodyPr/>
          <a:lstStyle/>
          <a:p>
            <a:fld id="{A984F2F2-9659-4BC3-A78B-284E8A22CFCD}"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4032094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fontScale="70000" lnSpcReduction="20000"/>
          </a:bodyPr>
          <a:lstStyle/>
          <a:p>
            <a:r>
              <a:rPr lang="tr-TR" b="1" dirty="0" smtClean="0">
                <a:solidFill>
                  <a:srgbClr val="7030A0"/>
                </a:solidFill>
              </a:rPr>
              <a:t>İNSAN VÜCUDUNDA 600’DEN FAZLA KAS VARDIR. KASLAR; </a:t>
            </a:r>
          </a:p>
          <a:p>
            <a:pPr marL="0" indent="0">
              <a:buNone/>
            </a:pPr>
            <a:endParaRPr lang="tr-TR" b="1" dirty="0" smtClean="0">
              <a:solidFill>
                <a:srgbClr val="7030A0"/>
              </a:solidFill>
            </a:endParaRPr>
          </a:p>
          <a:p>
            <a:pPr marL="514350" indent="-514350">
              <a:buFont typeface="+mj-lt"/>
              <a:buAutoNum type="arabicPeriod"/>
            </a:pPr>
            <a:r>
              <a:rPr lang="tr-TR" b="1" dirty="0" smtClean="0">
                <a:solidFill>
                  <a:srgbClr val="7030A0"/>
                </a:solidFill>
              </a:rPr>
              <a:t>YERLEŞİM YERİNE (TİBİYALİS POSTERİOR, REKTUS ABDOMİNİS) </a:t>
            </a:r>
          </a:p>
          <a:p>
            <a:pPr marL="514350" indent="-514350">
              <a:buFont typeface="+mj-lt"/>
              <a:buAutoNum type="arabicPeriod"/>
            </a:pPr>
            <a:r>
              <a:rPr lang="tr-TR" b="1" dirty="0" smtClean="0">
                <a:solidFill>
                  <a:srgbClr val="7030A0"/>
                </a:solidFill>
              </a:rPr>
              <a:t>ŞEKLİNE (DELTOİD [ÜÇGEN ŞEKLİNDE], TRAPEZİUS [YAMUK], SERRATUS [ÇENTİKLİ]ANTERİOR, RHOMBOİD [EŞKENAR DÖRTGEN]) </a:t>
            </a:r>
          </a:p>
          <a:p>
            <a:pPr marL="514350" indent="-514350">
              <a:buFont typeface="+mj-lt"/>
              <a:buAutoNum type="arabicPeriod"/>
            </a:pPr>
            <a:r>
              <a:rPr lang="tr-TR" b="1" dirty="0" smtClean="0">
                <a:solidFill>
                  <a:srgbClr val="7030A0"/>
                </a:solidFill>
              </a:rPr>
              <a:t>ETKİSİNE (EKSTENSOR, FLEKSOR, ABDUKTOR, ADDUKTOR) </a:t>
            </a:r>
          </a:p>
          <a:p>
            <a:pPr marL="514350" indent="-514350">
              <a:buFont typeface="+mj-lt"/>
              <a:buAutoNum type="arabicPeriod"/>
            </a:pPr>
            <a:r>
              <a:rPr lang="tr-TR" b="1" dirty="0" smtClean="0">
                <a:solidFill>
                  <a:srgbClr val="7030A0"/>
                </a:solidFill>
              </a:rPr>
              <a:t>PARÇA SAYISINA (BİSEPS BRAKİ, TRİSEPS BRAKİ, KUADRİSEPS FEMORİS) </a:t>
            </a:r>
          </a:p>
          <a:p>
            <a:pPr marL="514350" indent="-514350">
              <a:buFont typeface="+mj-lt"/>
              <a:buAutoNum type="arabicPeriod"/>
            </a:pPr>
            <a:r>
              <a:rPr lang="tr-TR" b="1" dirty="0" smtClean="0">
                <a:solidFill>
                  <a:srgbClr val="7030A0"/>
                </a:solidFill>
              </a:rPr>
              <a:t>BAĞLANTI YAPTIKLARI KEMİĞE (KORAKOBRAKİYALİS, İLEOKOSTALİS) </a:t>
            </a:r>
          </a:p>
          <a:p>
            <a:pPr marL="514350" indent="-514350">
              <a:buFont typeface="+mj-lt"/>
              <a:buAutoNum type="arabicPeriod"/>
            </a:pPr>
            <a:r>
              <a:rPr lang="tr-TR" b="1" dirty="0" smtClean="0">
                <a:solidFill>
                  <a:srgbClr val="7030A0"/>
                </a:solidFill>
              </a:rPr>
              <a:t>BÜYÜKLÜĞÜNE (PEKTORALİS MAJOR, PEKTORALİS MİNÖR) GÖRE ADLANDIRILIR. </a:t>
            </a:r>
          </a:p>
          <a:p>
            <a:endParaRPr lang="tr-TR" b="1" dirty="0" smtClean="0">
              <a:solidFill>
                <a:srgbClr val="7030A0"/>
              </a:solidFill>
            </a:endParaRPr>
          </a:p>
          <a:p>
            <a:pPr marL="0" indent="0" algn="ctr">
              <a:buNone/>
            </a:pPr>
            <a:r>
              <a:rPr lang="tr-TR" b="1" dirty="0" smtClean="0">
                <a:solidFill>
                  <a:srgbClr val="7030A0"/>
                </a:solidFill>
              </a:rPr>
              <a:t>AYRICA BİRÇOK KAS ADINDA LONGUS (UZUN) VE BREVİS (KISA) TANIMLAMALARI VARDIR. </a:t>
            </a:r>
            <a:endParaRPr lang="tr-TR" b="1" dirty="0">
              <a:solidFill>
                <a:srgbClr val="7030A0"/>
              </a:solidFill>
            </a:endParaRPr>
          </a:p>
        </p:txBody>
      </p:sp>
      <p:sp>
        <p:nvSpPr>
          <p:cNvPr id="4" name="Veri Yer Tutucusu 3"/>
          <p:cNvSpPr>
            <a:spLocks noGrp="1"/>
          </p:cNvSpPr>
          <p:nvPr>
            <p:ph type="dt" sz="half" idx="10"/>
          </p:nvPr>
        </p:nvSpPr>
        <p:spPr/>
        <p:txBody>
          <a:bodyPr/>
          <a:lstStyle/>
          <a:p>
            <a:fld id="{9A2F73C5-12D8-404B-8BDE-0B176F152589}"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188946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fontScale="92500"/>
          </a:bodyPr>
          <a:lstStyle/>
          <a:p>
            <a:pPr marL="0" indent="0" algn="ctr">
              <a:buNone/>
            </a:pPr>
            <a:r>
              <a:rPr lang="tr-TR" b="1" dirty="0" smtClean="0">
                <a:solidFill>
                  <a:srgbClr val="7030A0"/>
                </a:solidFill>
              </a:rPr>
              <a:t>KAS DOKUSU SİNİR SİSTEMİNDEN UYARILARI ALIP, YANIT VERME YETENEĞİNE SAHİPTİR. BU UYARI ALIP YANIT VERME YETENEĞİ, KASIN KASILMASINA (KISALMA VE KALINLAŞMA) VE GEVŞEMESİNE YOL AÇAR. KAS DOKU AYNI ZAMANDA ELASTİSİTEYE SAHİPTİR, UYGUN TEKNİKLERLE KASLAR GERİLEBİLİR, ESNETİLEBİLİR. </a:t>
            </a:r>
          </a:p>
          <a:p>
            <a:pPr marL="0" indent="0" algn="ctr">
              <a:buNone/>
            </a:pPr>
            <a:r>
              <a:rPr lang="tr-TR" b="1" dirty="0" smtClean="0">
                <a:solidFill>
                  <a:srgbClr val="7030A0"/>
                </a:solidFill>
              </a:rPr>
              <a:t>FONKSİYONEL BAKIŞ AÇISIYLA, GÖVDE VE EKSTREMİTE KASLARININ KARŞIT ÇİFTLER ŞEKLİNDE DÜZENLENDİĞİNİ ANLAMAK ÖNEMLİDİR. </a:t>
            </a:r>
            <a:endParaRPr lang="tr-TR" b="1" dirty="0">
              <a:solidFill>
                <a:srgbClr val="7030A0"/>
              </a:solidFill>
            </a:endParaRPr>
          </a:p>
        </p:txBody>
      </p:sp>
      <p:sp>
        <p:nvSpPr>
          <p:cNvPr id="4" name="Veri Yer Tutucusu 3"/>
          <p:cNvSpPr>
            <a:spLocks noGrp="1"/>
          </p:cNvSpPr>
          <p:nvPr>
            <p:ph type="dt" sz="half" idx="10"/>
          </p:nvPr>
        </p:nvSpPr>
        <p:spPr/>
        <p:txBody>
          <a:bodyPr/>
          <a:lstStyle/>
          <a:p>
            <a:fld id="{E343F8FF-1041-4EE3-AB3D-2CA6154B362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3099870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lstStyle/>
          <a:p>
            <a:pPr marL="0" indent="0" algn="ctr">
              <a:buNone/>
            </a:pPr>
            <a:r>
              <a:rPr lang="tr-TR" b="1" dirty="0" smtClean="0">
                <a:solidFill>
                  <a:srgbClr val="7030A0"/>
                </a:solidFill>
              </a:rPr>
              <a:t>BİR KAS İSTENEN YÖNDE HAREKET ETTİĞİNDE </a:t>
            </a:r>
            <a:r>
              <a:rPr lang="tr-TR" b="1" i="1" dirty="0" smtClean="0">
                <a:solidFill>
                  <a:srgbClr val="7030A0"/>
                </a:solidFill>
              </a:rPr>
              <a:t>(AGONİST KAS)</a:t>
            </a:r>
            <a:r>
              <a:rPr lang="tr-TR" b="1" dirty="0" smtClean="0">
                <a:solidFill>
                  <a:srgbClr val="7030A0"/>
                </a:solidFill>
              </a:rPr>
              <a:t>, BU KASIN KARŞITI </a:t>
            </a:r>
            <a:r>
              <a:rPr lang="tr-TR" b="1" i="1" dirty="0" smtClean="0">
                <a:solidFill>
                  <a:srgbClr val="7030A0"/>
                </a:solidFill>
              </a:rPr>
              <a:t>(ANTAGONİST KAS) </a:t>
            </a:r>
            <a:r>
              <a:rPr lang="tr-TR" b="1" dirty="0" smtClean="0">
                <a:solidFill>
                  <a:srgbClr val="7030A0"/>
                </a:solidFill>
              </a:rPr>
              <a:t>GERİLİR. ÖRNEĞİN, DİZ BÜKÜK MEKİK HAREKETİNDE ABDOMİNAL KASLAR KASILIRKEN, EREKTÖR SPİNA KASI GERİLİR. BİRÇOK EKLEMDE FARKLI KASLAR, AYNI ANATOMİK FONKSİYONU YAPMAK ÜZERE BİRBİRİNE YARDIM EDER, BU KASLARA </a:t>
            </a:r>
            <a:r>
              <a:rPr lang="tr-TR" b="1" i="1" dirty="0" smtClean="0">
                <a:solidFill>
                  <a:srgbClr val="7030A0"/>
                </a:solidFill>
              </a:rPr>
              <a:t>SİNERJİST KASLAR </a:t>
            </a:r>
            <a:r>
              <a:rPr lang="tr-TR" b="1" dirty="0" smtClean="0">
                <a:solidFill>
                  <a:srgbClr val="7030A0"/>
                </a:solidFill>
              </a:rPr>
              <a:t>ADI VERİLİR. </a:t>
            </a:r>
          </a:p>
          <a:p>
            <a:pPr marL="0" indent="0" algn="ctr">
              <a:buNone/>
            </a:pPr>
            <a:endParaRPr lang="tr-TR" dirty="0"/>
          </a:p>
        </p:txBody>
      </p:sp>
      <p:sp>
        <p:nvSpPr>
          <p:cNvPr id="4" name="Veri Yer Tutucusu 3"/>
          <p:cNvSpPr>
            <a:spLocks noGrp="1"/>
          </p:cNvSpPr>
          <p:nvPr>
            <p:ph type="dt" sz="half" idx="10"/>
          </p:nvPr>
        </p:nvSpPr>
        <p:spPr/>
        <p:txBody>
          <a:bodyPr/>
          <a:lstStyle/>
          <a:p>
            <a:fld id="{73B4BD49-A2E4-4A81-B9A5-33CEE783CD1F}"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207731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Kas Sistemi</a:t>
            </a:r>
            <a:endParaRPr lang="tr-TR" dirty="0"/>
          </a:p>
        </p:txBody>
      </p:sp>
      <p:sp>
        <p:nvSpPr>
          <p:cNvPr id="3" name="İçerik Yer Tutucusu 2"/>
          <p:cNvSpPr>
            <a:spLocks noGrp="1"/>
          </p:cNvSpPr>
          <p:nvPr>
            <p:ph idx="1"/>
          </p:nvPr>
        </p:nvSpPr>
        <p:spPr/>
        <p:txBody>
          <a:bodyPr>
            <a:normAutofit/>
          </a:bodyPr>
          <a:lstStyle/>
          <a:p>
            <a:pPr marL="0" indent="0" algn="ctr">
              <a:buNone/>
            </a:pPr>
            <a:endParaRPr lang="tr-TR" sz="3200" b="1" dirty="0" smtClean="0">
              <a:solidFill>
                <a:srgbClr val="7030A0"/>
              </a:solidFill>
            </a:endParaRPr>
          </a:p>
          <a:p>
            <a:pPr marL="0" indent="0" algn="ctr">
              <a:buNone/>
            </a:pPr>
            <a:r>
              <a:rPr lang="tr-TR" sz="3200" b="1" dirty="0" smtClean="0">
                <a:solidFill>
                  <a:srgbClr val="7030A0"/>
                </a:solidFill>
              </a:rPr>
              <a:t>ÖRNEĞİN, GASTROKNEMİUS, SOLEUS VE BACAĞIN DİĞER ALTI KASI, AYAK BİLEK EKLEMİNDE PLANTAR FLEKSİYON HAREKETİ ORTAYA ÇIKARMAK ÜZERE SİNERJİSTİK OLARAK KASILIR. </a:t>
            </a:r>
            <a:endParaRPr lang="tr-TR" sz="3200" b="1" dirty="0">
              <a:solidFill>
                <a:srgbClr val="7030A0"/>
              </a:solidFill>
            </a:endParaRPr>
          </a:p>
        </p:txBody>
      </p:sp>
      <p:sp>
        <p:nvSpPr>
          <p:cNvPr id="4" name="Veri Yer Tutucusu 3"/>
          <p:cNvSpPr>
            <a:spLocks noGrp="1"/>
          </p:cNvSpPr>
          <p:nvPr>
            <p:ph type="dt" sz="half" idx="10"/>
          </p:nvPr>
        </p:nvSpPr>
        <p:spPr/>
        <p:txBody>
          <a:bodyPr/>
          <a:lstStyle/>
          <a:p>
            <a:fld id="{E2517775-8CC4-46B4-ADE8-EE2E3007703A}"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927528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165</TotalTime>
  <Words>834</Words>
  <Application>Microsoft Office PowerPoint</Application>
  <PresentationFormat>Ekran Gösterisi (4:3)</PresentationFormat>
  <Paragraphs>139</Paragraphs>
  <Slides>14</Slides>
  <Notes>14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Calibri</vt:lpstr>
      <vt:lpstr>Constantia</vt:lpstr>
      <vt:lpstr>Wingdings 2</vt:lpstr>
      <vt:lpstr>Akış</vt:lpstr>
      <vt:lpstr>BAÖ 107 İnsan Anatomisi ve Kinesiyolojisi (4 0) 4 </vt:lpstr>
      <vt:lpstr>Kas Sistemi</vt:lpstr>
      <vt:lpstr>Kas Sistemi</vt:lpstr>
      <vt:lpstr>Kas Sistemi</vt:lpstr>
      <vt:lpstr>Kas Sistemi</vt:lpstr>
      <vt:lpstr>Kas Sistemi</vt:lpstr>
      <vt:lpstr>Kas Sistemi</vt:lpstr>
      <vt:lpstr>Kas Sistemi</vt:lpstr>
      <vt:lpstr>Kas Sistemi</vt:lpstr>
      <vt:lpstr>Kas Sistemi</vt:lpstr>
      <vt:lpstr>Alt ekstremite kasları </vt:lpstr>
      <vt:lpstr>Alt ekstremite kasları </vt:lpstr>
      <vt:lpstr>Tablo 2.7. Alt estremitede birden fazla eklemi etkileyen kaslar</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BAÖ 107 İnsan Anatomisi ve Kinesiyolojisi (4 0) 4 </dc:title>
  <dc:creator>Adsız</dc:creator>
  <cp:lastModifiedBy>TUNCEL</cp:lastModifiedBy>
  <cp:revision>49</cp:revision>
  <dcterms:created xsi:type="dcterms:W3CDTF">2013-10-06T18:55:05Z</dcterms:created>
  <dcterms:modified xsi:type="dcterms:W3CDTF">2017-08-10T15:14:22Z</dcterms:modified>
</cp:coreProperties>
</file>