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4"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0691813" cy="7559675"/>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2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tr-TR" smtClean="0"/>
              <a:t>Asıl başlık stili için tıklatın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19.09.2017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10427854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19.09.2017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26683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19.09.2017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232774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294A3C1-CB02-47BA-87EA-34A1E8863A2F}" type="datetimeFigureOut">
              <a:rPr lang="tr-TR" smtClean="0"/>
              <a:t>19.09.2017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34067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tr-TR" smtClean="0"/>
              <a:t>Asıl başlık stili için tıklatın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0294A3C1-CB02-47BA-87EA-34A1E8863A2F}" type="datetimeFigureOut">
              <a:rPr lang="tr-TR" smtClean="0"/>
              <a:t>19.09.2017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1622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294A3C1-CB02-47BA-87EA-34A1E8863A2F}" type="datetimeFigureOut">
              <a:rPr lang="tr-TR" smtClean="0"/>
              <a:t>19.09.2017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174384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smtClean="0"/>
              <a:t>Asıl metin stillerini düzenle</a:t>
            </a:r>
          </a:p>
        </p:txBody>
      </p:sp>
      <p:sp>
        <p:nvSpPr>
          <p:cNvPr id="4" name="Content Placeholder 3"/>
          <p:cNvSpPr>
            <a:spLocks noGrp="1"/>
          </p:cNvSpPr>
          <p:nvPr>
            <p:ph sz="half" idx="2"/>
          </p:nvPr>
        </p:nvSpPr>
        <p:spPr>
          <a:xfrm>
            <a:off x="736456" y="2761381"/>
            <a:ext cx="4523137" cy="406157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smtClean="0"/>
              <a:t>Asıl metin stillerini düzenle</a:t>
            </a:r>
          </a:p>
        </p:txBody>
      </p:sp>
      <p:sp>
        <p:nvSpPr>
          <p:cNvPr id="6" name="Content Placeholder 5"/>
          <p:cNvSpPr>
            <a:spLocks noGrp="1"/>
          </p:cNvSpPr>
          <p:nvPr>
            <p:ph sz="quarter" idx="4"/>
          </p:nvPr>
        </p:nvSpPr>
        <p:spPr>
          <a:xfrm>
            <a:off x="5412731" y="2761381"/>
            <a:ext cx="4545413" cy="406157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294A3C1-CB02-47BA-87EA-34A1E8863A2F}" type="datetimeFigureOut">
              <a:rPr lang="tr-TR" smtClean="0"/>
              <a:t>19.09.2017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93797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294A3C1-CB02-47BA-87EA-34A1E8863A2F}" type="datetimeFigureOut">
              <a:rPr lang="tr-TR" smtClean="0"/>
              <a:t>19.09.2017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264588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4A3C1-CB02-47BA-87EA-34A1E8863A2F}" type="datetimeFigureOut">
              <a:rPr lang="tr-TR" smtClean="0"/>
              <a:t>19.09.2017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100578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smtClean="0"/>
              <a:t>Asıl başlık stili için tıklatın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294A3C1-CB02-47BA-87EA-34A1E8863A2F}" type="datetimeFigureOut">
              <a:rPr lang="tr-TR" smtClean="0"/>
              <a:t>19.09.2017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226779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294A3C1-CB02-47BA-87EA-34A1E8863A2F}" type="datetimeFigureOut">
              <a:rPr lang="tr-TR" smtClean="0"/>
              <a:t>19.09.2017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C745CB-F86D-4FE6-B82D-FD054EA5C783}" type="slidenum">
              <a:rPr lang="tr-TR" smtClean="0"/>
              <a:t>‹#›</a:t>
            </a:fld>
            <a:endParaRPr lang="tr-TR"/>
          </a:p>
        </p:txBody>
      </p:sp>
    </p:spTree>
    <p:extLst>
      <p:ext uri="{BB962C8B-B14F-4D97-AF65-F5344CB8AC3E}">
        <p14:creationId xmlns:p14="http://schemas.microsoft.com/office/powerpoint/2010/main" val="323883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0294A3C1-CB02-47BA-87EA-34A1E8863A2F}" type="datetimeFigureOut">
              <a:rPr lang="tr-TR" smtClean="0"/>
              <a:t>19.09.2017</a:t>
            </a:fld>
            <a:endParaRPr lang="tr-T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20C745CB-F86D-4FE6-B82D-FD054EA5C783}" type="slidenum">
              <a:rPr lang="tr-TR" smtClean="0"/>
              <a:t>‹#›</a:t>
            </a:fld>
            <a:endParaRPr lang="tr-TR"/>
          </a:p>
        </p:txBody>
      </p:sp>
    </p:spTree>
    <p:extLst>
      <p:ext uri="{BB962C8B-B14F-4D97-AF65-F5344CB8AC3E}">
        <p14:creationId xmlns:p14="http://schemas.microsoft.com/office/powerpoint/2010/main" val="2491498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01886" y="2606040"/>
            <a:ext cx="9088041" cy="1263044"/>
          </a:xfrm>
        </p:spPr>
        <p:txBody>
          <a:bodyPr>
            <a:normAutofit/>
          </a:bodyPr>
          <a:lstStyle/>
          <a:p>
            <a:r>
              <a:rPr lang="tr-TR" sz="5000" dirty="0" smtClean="0">
                <a:latin typeface="+mn-lt"/>
                <a:cs typeface="Times New Roman" panose="02020603050405020304" pitchFamily="18" charset="0"/>
              </a:rPr>
              <a:t>Analitik Kimya Uygulama I</a:t>
            </a:r>
            <a:endParaRPr lang="tr-TR" sz="5000" dirty="0">
              <a:latin typeface="+mn-lt"/>
              <a:cs typeface="Times New Roman" panose="02020603050405020304" pitchFamily="18" charset="0"/>
            </a:endParaRPr>
          </a:p>
        </p:txBody>
      </p:sp>
      <p:sp>
        <p:nvSpPr>
          <p:cNvPr id="3" name="Alt Başlık 2"/>
          <p:cNvSpPr>
            <a:spLocks noGrp="1"/>
          </p:cNvSpPr>
          <p:nvPr>
            <p:ph type="subTitle" idx="1"/>
          </p:nvPr>
        </p:nvSpPr>
        <p:spPr/>
        <p:txBody>
          <a:bodyPr/>
          <a:lstStyle/>
          <a:p>
            <a:r>
              <a:rPr lang="tr-TR" dirty="0" smtClean="0"/>
              <a:t>Yerleştirme ve İlk Bilgiler</a:t>
            </a:r>
            <a:endParaRPr lang="tr-TR" dirty="0"/>
          </a:p>
        </p:txBody>
      </p:sp>
    </p:spTree>
    <p:extLst>
      <p:ext uri="{BB962C8B-B14F-4D97-AF65-F5344CB8AC3E}">
        <p14:creationId xmlns:p14="http://schemas.microsoft.com/office/powerpoint/2010/main" val="1524567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539348" y="1961733"/>
            <a:ext cx="4286412" cy="1323439"/>
          </a:xfrm>
          <a:prstGeom prst="rect">
            <a:avLst/>
          </a:prstGeom>
          <a:noFill/>
          <a:ln w="9525">
            <a:noFill/>
            <a:miter lim="800000"/>
            <a:headEnd/>
            <a:tailEnd/>
          </a:ln>
          <a:effectLst/>
        </p:spPr>
        <p:txBody>
          <a:bodyPr wrap="square">
            <a:spAutoFit/>
          </a:bodyPr>
          <a:lstStyle/>
          <a:p>
            <a:pPr eaLnBrk="1" hangingPunct="1">
              <a:spcBef>
                <a:spcPct val="50000"/>
              </a:spcBef>
              <a:defRPr/>
            </a:pPr>
            <a:r>
              <a:rPr lang="tr-TR" sz="2000" b="1" i="1" u="sng" dirty="0"/>
              <a:t>Çökeleğin aktarılması: </a:t>
            </a:r>
            <a:r>
              <a:rPr lang="tr-TR" sz="2000" dirty="0"/>
              <a:t>Santrifüj tüpü veya süzgeç kağıdı üzerindeki çökelti ince uçlu bir </a:t>
            </a:r>
            <a:r>
              <a:rPr lang="tr-TR" sz="2000" dirty="0" err="1"/>
              <a:t>spatül</a:t>
            </a:r>
            <a:r>
              <a:rPr lang="tr-TR" sz="2000" dirty="0"/>
              <a:t> yardımıyla aktarılabilir.</a:t>
            </a:r>
          </a:p>
        </p:txBody>
      </p:sp>
      <p:sp>
        <p:nvSpPr>
          <p:cNvPr id="2" name="AutoShape 2" descr="spatül ile ilgili görsel sonucu"/>
          <p:cNvSpPr>
            <a:spLocks noChangeAspect="1" noChangeArrowheads="1"/>
          </p:cNvSpPr>
          <p:nvPr/>
        </p:nvSpPr>
        <p:spPr bwMode="auto">
          <a:xfrm>
            <a:off x="477615" y="-159244"/>
            <a:ext cx="335986" cy="3359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tr-TR" sz="1984"/>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230" y="1820784"/>
            <a:ext cx="2123982" cy="160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638" y="3480532"/>
            <a:ext cx="2218702" cy="1574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5"/>
          <p:cNvSpPr txBox="1">
            <a:spLocks noChangeArrowheads="1"/>
          </p:cNvSpPr>
          <p:nvPr/>
        </p:nvSpPr>
        <p:spPr bwMode="auto">
          <a:xfrm>
            <a:off x="623783" y="5777980"/>
            <a:ext cx="4117542" cy="1323439"/>
          </a:xfrm>
          <a:prstGeom prst="rect">
            <a:avLst/>
          </a:prstGeom>
          <a:noFill/>
          <a:ln w="9525">
            <a:noFill/>
            <a:miter lim="800000"/>
            <a:headEnd/>
            <a:tailEnd/>
          </a:ln>
          <a:effectLst/>
        </p:spPr>
        <p:txBody>
          <a:bodyPr wrap="square">
            <a:spAutoFit/>
          </a:bodyPr>
          <a:lstStyle/>
          <a:p>
            <a:pPr eaLnBrk="1" hangingPunct="1">
              <a:spcBef>
                <a:spcPct val="50000"/>
              </a:spcBef>
              <a:defRPr/>
            </a:pPr>
            <a:r>
              <a:rPr lang="tr-TR" sz="2000" b="1" i="1" u="sng" dirty="0"/>
              <a:t>Isıtma: </a:t>
            </a:r>
            <a:r>
              <a:rPr lang="tr-TR" sz="2000" dirty="0"/>
              <a:t>Çözeltilerin ısıtılması için en iyi yöntem kaynar su banyosunda ısıtmaktır.  Isı kaynağı olarak </a:t>
            </a:r>
            <a:r>
              <a:rPr lang="tr-TR" sz="2000" dirty="0" err="1"/>
              <a:t>bunzen</a:t>
            </a:r>
            <a:r>
              <a:rPr lang="tr-TR" sz="2000" dirty="0"/>
              <a:t> bekleri kullanılır.</a:t>
            </a:r>
          </a:p>
        </p:txBody>
      </p:sp>
      <p:sp>
        <p:nvSpPr>
          <p:cNvPr id="8" name="Text Box 4"/>
          <p:cNvSpPr txBox="1">
            <a:spLocks noChangeArrowheads="1"/>
          </p:cNvSpPr>
          <p:nvPr/>
        </p:nvSpPr>
        <p:spPr bwMode="auto">
          <a:xfrm>
            <a:off x="4457436" y="3685377"/>
            <a:ext cx="4286412" cy="1015663"/>
          </a:xfrm>
          <a:prstGeom prst="rect">
            <a:avLst/>
          </a:prstGeom>
          <a:noFill/>
          <a:ln w="9525">
            <a:noFill/>
            <a:miter lim="800000"/>
            <a:headEnd/>
            <a:tailEnd/>
          </a:ln>
          <a:effectLst/>
        </p:spPr>
        <p:txBody>
          <a:bodyPr wrap="square">
            <a:spAutoFit/>
          </a:bodyPr>
          <a:lstStyle/>
          <a:p>
            <a:pPr eaLnBrk="1" hangingPunct="1">
              <a:spcBef>
                <a:spcPct val="50000"/>
              </a:spcBef>
              <a:defRPr/>
            </a:pPr>
            <a:r>
              <a:rPr lang="tr-TR" sz="2000" b="1" i="1" u="sng" dirty="0"/>
              <a:t>Karıştırma:</a:t>
            </a:r>
            <a:r>
              <a:rPr lang="tr-TR" sz="2000" dirty="0"/>
              <a:t> İyi bir analiz sonucu elde edebilmek için çözeltiler bir cam baget yardımıyla karıştırılmalıdır.</a:t>
            </a:r>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9668" y="5620035"/>
            <a:ext cx="2668361" cy="1639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0195" y="5080832"/>
            <a:ext cx="2070115" cy="2365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5"/>
          <p:cNvSpPr txBox="1">
            <a:spLocks noChangeArrowheads="1"/>
          </p:cNvSpPr>
          <p:nvPr/>
        </p:nvSpPr>
        <p:spPr bwMode="auto">
          <a:xfrm>
            <a:off x="211655" y="1092463"/>
            <a:ext cx="10079567" cy="507831"/>
          </a:xfrm>
          <a:prstGeom prst="rect">
            <a:avLst/>
          </a:prstGeom>
          <a:noFill/>
          <a:ln w="9525">
            <a:noFill/>
            <a:miter lim="800000"/>
            <a:headEnd/>
            <a:tailEnd/>
          </a:ln>
          <a:effectLst/>
        </p:spPr>
        <p:txBody>
          <a:bodyPr>
            <a:spAutoFit/>
          </a:bodyPr>
          <a:lstStyle/>
          <a:p>
            <a:pPr algn="ctr" eaLnBrk="1" hangingPunct="1">
              <a:spcBef>
                <a:spcPct val="50000"/>
              </a:spcBef>
              <a:defRPr/>
            </a:pPr>
            <a:r>
              <a:rPr lang="tr-TR" sz="2700" dirty="0"/>
              <a:t>TERİMLER</a:t>
            </a:r>
          </a:p>
        </p:txBody>
      </p:sp>
    </p:spTree>
    <p:extLst>
      <p:ext uri="{BB962C8B-B14F-4D97-AF65-F5344CB8AC3E}">
        <p14:creationId xmlns:p14="http://schemas.microsoft.com/office/powerpoint/2010/main" val="1590865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diamond(in)">
                                      <p:cBhvr>
                                        <p:cTn id="7" dur="2000"/>
                                        <p:tgtEl>
                                          <p:spTgt spid="20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amond(in)">
                                      <p:cBhvr>
                                        <p:cTn id="17" dur="2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5996" y="1977182"/>
            <a:ext cx="2855877" cy="470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5"/>
          <p:cNvSpPr txBox="1">
            <a:spLocks noChangeArrowheads="1"/>
          </p:cNvSpPr>
          <p:nvPr/>
        </p:nvSpPr>
        <p:spPr bwMode="auto">
          <a:xfrm>
            <a:off x="232971" y="1192572"/>
            <a:ext cx="10079567" cy="507831"/>
          </a:xfrm>
          <a:prstGeom prst="rect">
            <a:avLst/>
          </a:prstGeom>
          <a:noFill/>
          <a:ln w="9525">
            <a:noFill/>
            <a:miter lim="800000"/>
            <a:headEnd/>
            <a:tailEnd/>
          </a:ln>
          <a:effectLst/>
        </p:spPr>
        <p:txBody>
          <a:bodyPr>
            <a:spAutoFit/>
          </a:bodyPr>
          <a:lstStyle/>
          <a:p>
            <a:pPr algn="ctr" eaLnBrk="1" hangingPunct="1">
              <a:spcBef>
                <a:spcPct val="50000"/>
              </a:spcBef>
              <a:defRPr/>
            </a:pPr>
            <a:r>
              <a:rPr lang="tr-TR" sz="2700" dirty="0"/>
              <a:t>TERİMLER</a:t>
            </a:r>
          </a:p>
        </p:txBody>
      </p:sp>
      <p:sp>
        <p:nvSpPr>
          <p:cNvPr id="7" name="Text Box 5"/>
          <p:cNvSpPr txBox="1">
            <a:spLocks noChangeArrowheads="1"/>
          </p:cNvSpPr>
          <p:nvPr/>
        </p:nvSpPr>
        <p:spPr bwMode="auto">
          <a:xfrm>
            <a:off x="917086" y="3103342"/>
            <a:ext cx="4117542" cy="2169825"/>
          </a:xfrm>
          <a:prstGeom prst="rect">
            <a:avLst/>
          </a:prstGeom>
          <a:noFill/>
          <a:ln w="9525">
            <a:noFill/>
            <a:miter lim="800000"/>
            <a:headEnd/>
            <a:tailEnd/>
          </a:ln>
          <a:effectLst/>
        </p:spPr>
        <p:txBody>
          <a:bodyPr wrap="square">
            <a:spAutoFit/>
          </a:bodyPr>
          <a:lstStyle/>
          <a:p>
            <a:pPr eaLnBrk="1" hangingPunct="1">
              <a:spcBef>
                <a:spcPct val="50000"/>
              </a:spcBef>
              <a:defRPr/>
            </a:pPr>
            <a:r>
              <a:rPr lang="tr-TR" sz="2700" b="1" i="1" u="sng" dirty="0"/>
              <a:t>Isıtma: </a:t>
            </a:r>
            <a:r>
              <a:rPr lang="tr-TR" sz="2700" dirty="0"/>
              <a:t>Çözeltilerin ısıtılması için en iyi yöntem kaynar su banyosunda ısıtmaktır.  Isı kaynağı olarak </a:t>
            </a:r>
            <a:r>
              <a:rPr lang="tr-TR" sz="2700" dirty="0" err="1"/>
              <a:t>bunzen</a:t>
            </a:r>
            <a:r>
              <a:rPr lang="tr-TR" sz="2700" dirty="0"/>
              <a:t> bekleri kullanılır.</a:t>
            </a:r>
          </a:p>
        </p:txBody>
      </p:sp>
    </p:spTree>
    <p:extLst>
      <p:ext uri="{BB962C8B-B14F-4D97-AF65-F5344CB8AC3E}">
        <p14:creationId xmlns:p14="http://schemas.microsoft.com/office/powerpoint/2010/main" val="71557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60357" y="1781855"/>
            <a:ext cx="10178304" cy="3323987"/>
          </a:xfrm>
          <a:prstGeom prst="rect">
            <a:avLst/>
          </a:prstGeom>
          <a:noFill/>
          <a:ln w="9525">
            <a:noFill/>
            <a:miter lim="800000"/>
            <a:headEnd/>
            <a:tailEnd/>
          </a:ln>
          <a:effectLst/>
        </p:spPr>
        <p:txBody>
          <a:bodyPr wrap="square">
            <a:spAutoFit/>
          </a:bodyPr>
          <a:lstStyle/>
          <a:p>
            <a:pPr algn="just" eaLnBrk="1" hangingPunct="1">
              <a:spcBef>
                <a:spcPct val="50000"/>
              </a:spcBef>
              <a:defRPr/>
            </a:pPr>
            <a:r>
              <a:rPr lang="tr-TR" sz="2000" b="1" i="1" u="sng" dirty="0"/>
              <a:t>Buharlaştırma:</a:t>
            </a:r>
            <a:r>
              <a:rPr lang="tr-TR" sz="2000" dirty="0"/>
              <a:t> Çözeltiyi açık alev üzerinde uygun bir tutacak ile bir porselen kapsül (</a:t>
            </a:r>
            <a:r>
              <a:rPr lang="tr-TR" sz="2000" dirty="0" err="1"/>
              <a:t>kroze</a:t>
            </a:r>
            <a:r>
              <a:rPr lang="tr-TR" sz="2000" dirty="0"/>
              <a:t>) de kuruluğa kadar buharlaştırmada, birkaç damla sıvı kaldığında kapsül alevden alınmalıdır.</a:t>
            </a:r>
          </a:p>
          <a:p>
            <a:pPr algn="just" eaLnBrk="1" hangingPunct="1">
              <a:spcBef>
                <a:spcPct val="50000"/>
              </a:spcBef>
              <a:defRPr/>
            </a:pPr>
            <a:endParaRPr lang="tr-TR" sz="2000" dirty="0"/>
          </a:p>
          <a:p>
            <a:pPr algn="just" eaLnBrk="1" hangingPunct="1">
              <a:spcBef>
                <a:spcPct val="50000"/>
              </a:spcBef>
              <a:defRPr/>
            </a:pPr>
            <a:endParaRPr lang="tr-TR" sz="2000" dirty="0"/>
          </a:p>
          <a:p>
            <a:pPr algn="just" eaLnBrk="1" hangingPunct="1">
              <a:spcBef>
                <a:spcPct val="50000"/>
              </a:spcBef>
              <a:defRPr/>
            </a:pPr>
            <a:endParaRPr lang="tr-TR" sz="2000" dirty="0"/>
          </a:p>
          <a:p>
            <a:pPr algn="just" eaLnBrk="1" hangingPunct="1">
              <a:spcBef>
                <a:spcPct val="50000"/>
              </a:spcBef>
              <a:defRPr/>
            </a:pPr>
            <a:endParaRPr lang="tr-TR" sz="2000" dirty="0"/>
          </a:p>
          <a:p>
            <a:pPr algn="just" eaLnBrk="1" hangingPunct="1">
              <a:spcBef>
                <a:spcPct val="50000"/>
              </a:spcBef>
              <a:defRPr/>
            </a:pPr>
            <a:r>
              <a:rPr lang="tr-TR" sz="2000" b="1" i="1" u="sng" dirty="0" err="1"/>
              <a:t>Distile</a:t>
            </a:r>
            <a:r>
              <a:rPr lang="tr-TR" sz="2000" b="1" i="1" u="sng" dirty="0"/>
              <a:t> su: </a:t>
            </a:r>
            <a:r>
              <a:rPr lang="tr-TR" sz="2000" dirty="0" err="1"/>
              <a:t>Distilasyonla</a:t>
            </a:r>
            <a:r>
              <a:rPr lang="tr-TR" sz="2000" dirty="0"/>
              <a:t> elde edilen sudur. İyon içermediği için çözeltilerin hazırlanmasında, tüp ve laboratuvarlarda kullanılan araçların son temizliğinde kullanılır. Saf su olarak da adlandırılır.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126" y="2571048"/>
            <a:ext cx="2063763" cy="174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369" t="30262" r="8504" b="32159"/>
          <a:stretch/>
        </p:blipFill>
        <p:spPr bwMode="auto">
          <a:xfrm>
            <a:off x="4940881" y="2663880"/>
            <a:ext cx="3243107" cy="1559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2898" y="5517473"/>
            <a:ext cx="1567983" cy="156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descr="piset ile ilgili görsel sonuc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680" t="3346" r="19879"/>
          <a:stretch/>
        </p:blipFill>
        <p:spPr bwMode="auto">
          <a:xfrm>
            <a:off x="5718945" y="5349136"/>
            <a:ext cx="1031881" cy="17363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0" y="1146852"/>
            <a:ext cx="10079567" cy="507831"/>
          </a:xfrm>
          <a:prstGeom prst="rect">
            <a:avLst/>
          </a:prstGeom>
          <a:noFill/>
          <a:ln w="9525">
            <a:noFill/>
            <a:miter lim="800000"/>
            <a:headEnd/>
            <a:tailEnd/>
          </a:ln>
          <a:effectLst/>
        </p:spPr>
        <p:txBody>
          <a:bodyPr>
            <a:spAutoFit/>
          </a:bodyPr>
          <a:lstStyle/>
          <a:p>
            <a:pPr algn="ctr" eaLnBrk="1" hangingPunct="1">
              <a:spcBef>
                <a:spcPct val="50000"/>
              </a:spcBef>
              <a:defRPr/>
            </a:pPr>
            <a:r>
              <a:rPr lang="tr-TR" sz="2700" dirty="0"/>
              <a:t>TERİMLER</a:t>
            </a:r>
          </a:p>
        </p:txBody>
      </p:sp>
    </p:spTree>
    <p:extLst>
      <p:ext uri="{BB962C8B-B14F-4D97-AF65-F5344CB8AC3E}">
        <p14:creationId xmlns:p14="http://schemas.microsoft.com/office/powerpoint/2010/main" val="105619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19062" y="1140856"/>
            <a:ext cx="9605337" cy="431657"/>
          </a:xfrm>
          <a:prstGeom prst="rect">
            <a:avLst/>
          </a:prstGeom>
          <a:noFill/>
          <a:ln w="9525">
            <a:noFill/>
            <a:miter lim="800000"/>
            <a:headEnd/>
            <a:tailEnd/>
          </a:ln>
          <a:effectLst/>
        </p:spPr>
        <p:txBody>
          <a:bodyPr wrap="square">
            <a:spAutoFit/>
          </a:bodyPr>
          <a:lstStyle/>
          <a:p>
            <a:pPr algn="just" eaLnBrk="1" hangingPunct="1">
              <a:spcBef>
                <a:spcPct val="50000"/>
              </a:spcBef>
              <a:defRPr/>
            </a:pPr>
            <a:r>
              <a:rPr lang="tr-TR" sz="2205" b="1" i="1" u="sng" dirty="0">
                <a:effectLst>
                  <a:outerShdw blurRad="38100" dist="38100" dir="2700000" algn="tl">
                    <a:srgbClr val="000000"/>
                  </a:outerShdw>
                </a:effectLst>
                <a:latin typeface="Bookman Old Style" pitchFamily="18" charset="0"/>
              </a:rPr>
              <a:t>En çok kullanılan laboratuvar gereçleri:</a:t>
            </a:r>
          </a:p>
        </p:txBody>
      </p:sp>
      <p:sp>
        <p:nvSpPr>
          <p:cNvPr id="3" name="Text Box 5"/>
          <p:cNvSpPr txBox="1">
            <a:spLocks noChangeArrowheads="1"/>
          </p:cNvSpPr>
          <p:nvPr/>
        </p:nvSpPr>
        <p:spPr bwMode="auto">
          <a:xfrm>
            <a:off x="615634" y="3645517"/>
            <a:ext cx="2440152" cy="363818"/>
          </a:xfrm>
          <a:prstGeom prst="rect">
            <a:avLst/>
          </a:prstGeom>
          <a:noFill/>
          <a:ln w="9525">
            <a:noFill/>
            <a:miter lim="800000"/>
            <a:headEnd/>
            <a:tailEnd/>
          </a:ln>
          <a:effectLst/>
        </p:spPr>
        <p:txBody>
          <a:bodyPr wrap="square">
            <a:spAutoFit/>
          </a:bodyPr>
          <a:lstStyle/>
          <a:p>
            <a:pPr algn="ctr" eaLnBrk="1" hangingPunct="1">
              <a:spcBef>
                <a:spcPct val="50000"/>
              </a:spcBef>
              <a:defRPr/>
            </a:pPr>
            <a:r>
              <a:rPr lang="tr-TR" sz="1764" dirty="0">
                <a:latin typeface="Bookman Old Style" pitchFamily="18" charset="0"/>
              </a:rPr>
              <a:t>Laboratuvar tüpleri</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857" r="35699"/>
          <a:stretch/>
        </p:blipFill>
        <p:spPr bwMode="auto">
          <a:xfrm>
            <a:off x="1020134" y="1809671"/>
            <a:ext cx="494294" cy="173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023" r="33882"/>
          <a:stretch/>
        </p:blipFill>
        <p:spPr bwMode="auto">
          <a:xfrm>
            <a:off x="1813888" y="1730294"/>
            <a:ext cx="555628" cy="1846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5"/>
          <p:cNvSpPr txBox="1">
            <a:spLocks noChangeArrowheads="1"/>
          </p:cNvSpPr>
          <p:nvPr/>
        </p:nvSpPr>
        <p:spPr bwMode="auto">
          <a:xfrm>
            <a:off x="7103936" y="6969077"/>
            <a:ext cx="2440152" cy="363818"/>
          </a:xfrm>
          <a:prstGeom prst="rect">
            <a:avLst/>
          </a:prstGeom>
          <a:noFill/>
          <a:ln w="9525">
            <a:noFill/>
            <a:miter lim="800000"/>
            <a:headEnd/>
            <a:tailEnd/>
          </a:ln>
          <a:effectLst/>
        </p:spPr>
        <p:txBody>
          <a:bodyPr wrap="square">
            <a:spAutoFit/>
          </a:bodyPr>
          <a:lstStyle/>
          <a:p>
            <a:pPr algn="ctr" eaLnBrk="1" hangingPunct="1">
              <a:spcBef>
                <a:spcPct val="50000"/>
              </a:spcBef>
              <a:defRPr/>
            </a:pPr>
            <a:r>
              <a:rPr lang="tr-TR" sz="1764" dirty="0" err="1">
                <a:latin typeface="Bookman Old Style" pitchFamily="18" charset="0"/>
              </a:rPr>
              <a:t>Kroze</a:t>
            </a:r>
            <a:endParaRPr lang="tr-TR" sz="1764" dirty="0">
              <a:latin typeface="Bookman Old Style" pitchFamily="18" charset="0"/>
            </a:endParaRPr>
          </a:p>
        </p:txBody>
      </p:sp>
      <p:sp>
        <p:nvSpPr>
          <p:cNvPr id="7" name="Text Box 5"/>
          <p:cNvSpPr txBox="1">
            <a:spLocks noChangeArrowheads="1"/>
          </p:cNvSpPr>
          <p:nvPr/>
        </p:nvSpPr>
        <p:spPr bwMode="auto">
          <a:xfrm>
            <a:off x="4056890" y="6969077"/>
            <a:ext cx="2440152" cy="363818"/>
          </a:xfrm>
          <a:prstGeom prst="rect">
            <a:avLst/>
          </a:prstGeom>
          <a:noFill/>
          <a:ln w="9525">
            <a:noFill/>
            <a:miter lim="800000"/>
            <a:headEnd/>
            <a:tailEnd/>
          </a:ln>
          <a:effectLst/>
        </p:spPr>
        <p:txBody>
          <a:bodyPr wrap="square">
            <a:spAutoFit/>
          </a:bodyPr>
          <a:lstStyle/>
          <a:p>
            <a:pPr algn="ctr" eaLnBrk="1" hangingPunct="1">
              <a:spcBef>
                <a:spcPct val="50000"/>
              </a:spcBef>
              <a:defRPr/>
            </a:pPr>
            <a:r>
              <a:rPr lang="tr-TR" sz="1764" dirty="0">
                <a:latin typeface="Bookman Old Style" pitchFamily="18" charset="0"/>
              </a:rPr>
              <a:t>Saat camı</a:t>
            </a:r>
          </a:p>
        </p:txBody>
      </p:sp>
      <p:sp>
        <p:nvSpPr>
          <p:cNvPr id="8" name="Text Box 5"/>
          <p:cNvSpPr txBox="1">
            <a:spLocks noChangeArrowheads="1"/>
          </p:cNvSpPr>
          <p:nvPr/>
        </p:nvSpPr>
        <p:spPr bwMode="auto">
          <a:xfrm>
            <a:off x="861383" y="6969077"/>
            <a:ext cx="2440152" cy="363818"/>
          </a:xfrm>
          <a:prstGeom prst="rect">
            <a:avLst/>
          </a:prstGeom>
          <a:noFill/>
          <a:ln w="9525">
            <a:noFill/>
            <a:miter lim="800000"/>
            <a:headEnd/>
            <a:tailEnd/>
          </a:ln>
          <a:effectLst/>
        </p:spPr>
        <p:txBody>
          <a:bodyPr wrap="square">
            <a:spAutoFit/>
          </a:bodyPr>
          <a:lstStyle/>
          <a:p>
            <a:pPr algn="ctr" eaLnBrk="1" hangingPunct="1">
              <a:spcBef>
                <a:spcPct val="50000"/>
              </a:spcBef>
              <a:defRPr/>
            </a:pPr>
            <a:r>
              <a:rPr lang="tr-TR" sz="1764" dirty="0" err="1">
                <a:latin typeface="Bookman Old Style" pitchFamily="18" charset="0"/>
              </a:rPr>
              <a:t>Erlen</a:t>
            </a:r>
            <a:endParaRPr lang="tr-TR" sz="1764" dirty="0">
              <a:latin typeface="Bookman Old Style" pitchFamily="18" charset="0"/>
            </a:endParaRPr>
          </a:p>
        </p:txBody>
      </p:sp>
      <p:sp>
        <p:nvSpPr>
          <p:cNvPr id="9" name="Text Box 5"/>
          <p:cNvSpPr txBox="1">
            <a:spLocks noChangeArrowheads="1"/>
          </p:cNvSpPr>
          <p:nvPr/>
        </p:nvSpPr>
        <p:spPr bwMode="auto">
          <a:xfrm>
            <a:off x="6468932" y="3645517"/>
            <a:ext cx="2440152" cy="363818"/>
          </a:xfrm>
          <a:prstGeom prst="rect">
            <a:avLst/>
          </a:prstGeom>
          <a:noFill/>
          <a:ln w="9525">
            <a:noFill/>
            <a:miter lim="800000"/>
            <a:headEnd/>
            <a:tailEnd/>
          </a:ln>
          <a:effectLst/>
        </p:spPr>
        <p:txBody>
          <a:bodyPr wrap="square">
            <a:spAutoFit/>
          </a:bodyPr>
          <a:lstStyle/>
          <a:p>
            <a:pPr algn="ctr" eaLnBrk="1" hangingPunct="1">
              <a:spcBef>
                <a:spcPct val="50000"/>
              </a:spcBef>
              <a:defRPr/>
            </a:pPr>
            <a:r>
              <a:rPr lang="tr-TR" sz="1764" dirty="0">
                <a:latin typeface="Bookman Old Style" pitchFamily="18" charset="0"/>
              </a:rPr>
              <a:t>Beher</a:t>
            </a:r>
          </a:p>
        </p:txBody>
      </p:sp>
      <p:sp>
        <p:nvSpPr>
          <p:cNvPr id="10" name="Text Box 5"/>
          <p:cNvSpPr txBox="1">
            <a:spLocks noChangeArrowheads="1"/>
          </p:cNvSpPr>
          <p:nvPr/>
        </p:nvSpPr>
        <p:spPr bwMode="auto">
          <a:xfrm>
            <a:off x="3472409" y="3626913"/>
            <a:ext cx="2440152" cy="363818"/>
          </a:xfrm>
          <a:prstGeom prst="rect">
            <a:avLst/>
          </a:prstGeom>
          <a:noFill/>
          <a:ln w="9525">
            <a:noFill/>
            <a:miter lim="800000"/>
            <a:headEnd/>
            <a:tailEnd/>
          </a:ln>
          <a:effectLst/>
        </p:spPr>
        <p:txBody>
          <a:bodyPr wrap="square">
            <a:spAutoFit/>
          </a:bodyPr>
          <a:lstStyle/>
          <a:p>
            <a:pPr algn="ctr" eaLnBrk="1" hangingPunct="1">
              <a:spcBef>
                <a:spcPct val="50000"/>
              </a:spcBef>
              <a:defRPr/>
            </a:pPr>
            <a:r>
              <a:rPr lang="tr-TR" sz="1764" dirty="0" err="1">
                <a:latin typeface="Bookman Old Style" pitchFamily="18" charset="0"/>
              </a:rPr>
              <a:t>Tüplük</a:t>
            </a:r>
            <a:endParaRPr lang="tr-TR" sz="1764" dirty="0">
              <a:latin typeface="Bookman Old Style" pitchFamily="18" charset="0"/>
            </a:endParaRP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1933" y="1929114"/>
            <a:ext cx="2157325" cy="164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0164" y="1681098"/>
            <a:ext cx="3254395" cy="1968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873" y="4429061"/>
            <a:ext cx="2581659" cy="23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4597" y="4576632"/>
            <a:ext cx="2233694" cy="2233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7189" y="4978240"/>
            <a:ext cx="3149865" cy="1837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37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amond(in)">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549411" y="3912102"/>
            <a:ext cx="2440152" cy="363818"/>
          </a:xfrm>
          <a:prstGeom prst="rect">
            <a:avLst/>
          </a:prstGeom>
          <a:noFill/>
          <a:ln w="9525">
            <a:noFill/>
            <a:miter lim="800000"/>
            <a:headEnd/>
            <a:tailEnd/>
          </a:ln>
          <a:effectLst/>
        </p:spPr>
        <p:txBody>
          <a:bodyPr wrap="square">
            <a:spAutoFit/>
          </a:bodyPr>
          <a:lstStyle/>
          <a:p>
            <a:pPr algn="ctr" eaLnBrk="1" hangingPunct="1">
              <a:spcBef>
                <a:spcPct val="50000"/>
              </a:spcBef>
              <a:defRPr/>
            </a:pPr>
            <a:r>
              <a:rPr lang="tr-TR" sz="1764" dirty="0">
                <a:latin typeface="Bookman Old Style" pitchFamily="18" charset="0"/>
              </a:rPr>
              <a:t>Mezür</a:t>
            </a:r>
          </a:p>
        </p:txBody>
      </p:sp>
      <p:sp>
        <p:nvSpPr>
          <p:cNvPr id="3" name="Text Box 5"/>
          <p:cNvSpPr txBox="1">
            <a:spLocks noChangeArrowheads="1"/>
          </p:cNvSpPr>
          <p:nvPr/>
        </p:nvSpPr>
        <p:spPr bwMode="auto">
          <a:xfrm>
            <a:off x="723119" y="3912102"/>
            <a:ext cx="2440152" cy="363818"/>
          </a:xfrm>
          <a:prstGeom prst="rect">
            <a:avLst/>
          </a:prstGeom>
          <a:noFill/>
          <a:ln w="9525">
            <a:noFill/>
            <a:miter lim="800000"/>
            <a:headEnd/>
            <a:tailEnd/>
          </a:ln>
          <a:effectLst/>
        </p:spPr>
        <p:txBody>
          <a:bodyPr wrap="square">
            <a:spAutoFit/>
          </a:bodyPr>
          <a:lstStyle/>
          <a:p>
            <a:pPr algn="ctr" eaLnBrk="1" hangingPunct="1">
              <a:spcBef>
                <a:spcPct val="50000"/>
              </a:spcBef>
              <a:defRPr/>
            </a:pPr>
            <a:r>
              <a:rPr lang="tr-TR" sz="1764" dirty="0">
                <a:latin typeface="Bookman Old Style" pitchFamily="18" charset="0"/>
              </a:rPr>
              <a:t>Pipet</a:t>
            </a:r>
          </a:p>
        </p:txBody>
      </p:sp>
      <p:sp>
        <p:nvSpPr>
          <p:cNvPr id="4" name="Text Box 5"/>
          <p:cNvSpPr txBox="1">
            <a:spLocks noChangeArrowheads="1"/>
          </p:cNvSpPr>
          <p:nvPr/>
        </p:nvSpPr>
        <p:spPr bwMode="auto">
          <a:xfrm>
            <a:off x="3233335" y="3912102"/>
            <a:ext cx="2440152" cy="363818"/>
          </a:xfrm>
          <a:prstGeom prst="rect">
            <a:avLst/>
          </a:prstGeom>
          <a:noFill/>
          <a:ln w="9525">
            <a:noFill/>
            <a:miter lim="800000"/>
            <a:headEnd/>
            <a:tailEnd/>
          </a:ln>
          <a:effectLst/>
        </p:spPr>
        <p:txBody>
          <a:bodyPr wrap="square">
            <a:spAutoFit/>
          </a:bodyPr>
          <a:lstStyle/>
          <a:p>
            <a:pPr algn="ctr" eaLnBrk="1" hangingPunct="1">
              <a:spcBef>
                <a:spcPct val="50000"/>
              </a:spcBef>
              <a:defRPr/>
            </a:pPr>
            <a:r>
              <a:rPr lang="tr-TR" sz="1764" dirty="0" err="1">
                <a:latin typeface="Bookman Old Style" pitchFamily="18" charset="0"/>
              </a:rPr>
              <a:t>Piset</a:t>
            </a:r>
            <a:endParaRPr lang="tr-TR" sz="1764" dirty="0">
              <a:latin typeface="Bookman Old Style" pitchFamily="18" charset="0"/>
            </a:endParaRPr>
          </a:p>
        </p:txBody>
      </p:sp>
      <p:sp>
        <p:nvSpPr>
          <p:cNvPr id="5" name="Text Box 5"/>
          <p:cNvSpPr txBox="1">
            <a:spLocks noChangeArrowheads="1"/>
          </p:cNvSpPr>
          <p:nvPr/>
        </p:nvSpPr>
        <p:spPr bwMode="auto">
          <a:xfrm>
            <a:off x="5063005" y="6984705"/>
            <a:ext cx="2440152" cy="363818"/>
          </a:xfrm>
          <a:prstGeom prst="rect">
            <a:avLst/>
          </a:prstGeom>
          <a:noFill/>
          <a:ln w="9525">
            <a:noFill/>
            <a:miter lim="800000"/>
            <a:headEnd/>
            <a:tailEnd/>
          </a:ln>
          <a:effectLst/>
        </p:spPr>
        <p:txBody>
          <a:bodyPr wrap="square">
            <a:spAutoFit/>
          </a:bodyPr>
          <a:lstStyle/>
          <a:p>
            <a:pPr algn="ctr" eaLnBrk="1" hangingPunct="1">
              <a:spcBef>
                <a:spcPct val="50000"/>
              </a:spcBef>
              <a:defRPr/>
            </a:pPr>
            <a:r>
              <a:rPr lang="tr-TR" sz="1764" dirty="0" err="1">
                <a:latin typeface="Bookman Old Style" pitchFamily="18" charset="0"/>
              </a:rPr>
              <a:t>Spatül</a:t>
            </a:r>
            <a:endParaRPr lang="tr-TR" sz="1764" dirty="0">
              <a:latin typeface="Bookman Old Style" pitchFamily="18" charset="0"/>
            </a:endParaRPr>
          </a:p>
        </p:txBody>
      </p:sp>
      <p:sp>
        <p:nvSpPr>
          <p:cNvPr id="6" name="Text Box 5"/>
          <p:cNvSpPr txBox="1">
            <a:spLocks noChangeArrowheads="1"/>
          </p:cNvSpPr>
          <p:nvPr/>
        </p:nvSpPr>
        <p:spPr bwMode="auto">
          <a:xfrm>
            <a:off x="2761116" y="6984705"/>
            <a:ext cx="2440152" cy="363818"/>
          </a:xfrm>
          <a:prstGeom prst="rect">
            <a:avLst/>
          </a:prstGeom>
          <a:noFill/>
          <a:ln w="9525">
            <a:noFill/>
            <a:miter lim="800000"/>
            <a:headEnd/>
            <a:tailEnd/>
          </a:ln>
          <a:effectLst/>
        </p:spPr>
        <p:txBody>
          <a:bodyPr wrap="square">
            <a:spAutoFit/>
          </a:bodyPr>
          <a:lstStyle/>
          <a:p>
            <a:pPr algn="ctr" eaLnBrk="1" hangingPunct="1">
              <a:spcBef>
                <a:spcPct val="50000"/>
              </a:spcBef>
              <a:defRPr/>
            </a:pPr>
            <a:r>
              <a:rPr lang="tr-TR" sz="1764" dirty="0">
                <a:latin typeface="Bookman Old Style" pitchFamily="18" charset="0"/>
              </a:rPr>
              <a:t>Baget</a:t>
            </a:r>
          </a:p>
        </p:txBody>
      </p:sp>
      <p:sp>
        <p:nvSpPr>
          <p:cNvPr id="7" name="Text Box 5"/>
          <p:cNvSpPr txBox="1">
            <a:spLocks noChangeArrowheads="1"/>
          </p:cNvSpPr>
          <p:nvPr/>
        </p:nvSpPr>
        <p:spPr bwMode="auto">
          <a:xfrm>
            <a:off x="221101" y="6905330"/>
            <a:ext cx="2440152" cy="363818"/>
          </a:xfrm>
          <a:prstGeom prst="rect">
            <a:avLst/>
          </a:prstGeom>
          <a:noFill/>
          <a:ln w="9525">
            <a:noFill/>
            <a:miter lim="800000"/>
            <a:headEnd/>
            <a:tailEnd/>
          </a:ln>
          <a:effectLst/>
        </p:spPr>
        <p:txBody>
          <a:bodyPr wrap="square">
            <a:spAutoFit/>
          </a:bodyPr>
          <a:lstStyle/>
          <a:p>
            <a:pPr algn="ctr" eaLnBrk="1" hangingPunct="1">
              <a:spcBef>
                <a:spcPct val="50000"/>
              </a:spcBef>
              <a:defRPr/>
            </a:pPr>
            <a:r>
              <a:rPr lang="tr-TR" sz="1764" dirty="0">
                <a:latin typeface="Bookman Old Style" pitchFamily="18" charset="0"/>
              </a:rPr>
              <a:t>Damlalık şişe</a:t>
            </a:r>
          </a:p>
        </p:txBody>
      </p:sp>
      <p:sp>
        <p:nvSpPr>
          <p:cNvPr id="8" name="Text Box 5"/>
          <p:cNvSpPr txBox="1">
            <a:spLocks noChangeArrowheads="1"/>
          </p:cNvSpPr>
          <p:nvPr/>
        </p:nvSpPr>
        <p:spPr bwMode="auto">
          <a:xfrm>
            <a:off x="5465161" y="3912102"/>
            <a:ext cx="2440152" cy="363818"/>
          </a:xfrm>
          <a:prstGeom prst="rect">
            <a:avLst/>
          </a:prstGeom>
          <a:noFill/>
          <a:ln w="9525">
            <a:noFill/>
            <a:miter lim="800000"/>
            <a:headEnd/>
            <a:tailEnd/>
          </a:ln>
          <a:effectLst/>
        </p:spPr>
        <p:txBody>
          <a:bodyPr wrap="square">
            <a:spAutoFit/>
          </a:bodyPr>
          <a:lstStyle/>
          <a:p>
            <a:pPr algn="ctr" eaLnBrk="1" hangingPunct="1">
              <a:spcBef>
                <a:spcPct val="50000"/>
              </a:spcBef>
              <a:defRPr/>
            </a:pPr>
            <a:r>
              <a:rPr lang="tr-TR" sz="1764" dirty="0" err="1">
                <a:latin typeface="Bookman Old Style" pitchFamily="18" charset="0"/>
              </a:rPr>
              <a:t>Puar</a:t>
            </a:r>
            <a:endParaRPr lang="tr-TR" sz="1764" dirty="0">
              <a:latin typeface="Bookman Old Style" pitchFamily="18" charset="0"/>
            </a:endParaRPr>
          </a:p>
        </p:txBody>
      </p:sp>
      <p:sp>
        <p:nvSpPr>
          <p:cNvPr id="9" name="Text Box 5"/>
          <p:cNvSpPr txBox="1">
            <a:spLocks noChangeArrowheads="1"/>
          </p:cNvSpPr>
          <p:nvPr/>
        </p:nvSpPr>
        <p:spPr bwMode="auto">
          <a:xfrm>
            <a:off x="7549411" y="7064081"/>
            <a:ext cx="2440152" cy="363818"/>
          </a:xfrm>
          <a:prstGeom prst="rect">
            <a:avLst/>
          </a:prstGeom>
          <a:noFill/>
          <a:ln w="9525">
            <a:noFill/>
            <a:miter lim="800000"/>
            <a:headEnd/>
            <a:tailEnd/>
          </a:ln>
          <a:effectLst/>
        </p:spPr>
        <p:txBody>
          <a:bodyPr wrap="square">
            <a:spAutoFit/>
          </a:bodyPr>
          <a:lstStyle/>
          <a:p>
            <a:pPr algn="ctr" eaLnBrk="1" hangingPunct="1">
              <a:spcBef>
                <a:spcPct val="50000"/>
              </a:spcBef>
              <a:defRPr/>
            </a:pPr>
            <a:r>
              <a:rPr lang="tr-TR" sz="1764" dirty="0">
                <a:latin typeface="Bookman Old Style" pitchFamily="18" charset="0"/>
              </a:rPr>
              <a:t>Maşa</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874" y="1824655"/>
            <a:ext cx="2218843" cy="206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99" r="23216" b="4239"/>
          <a:stretch/>
        </p:blipFill>
        <p:spPr bwMode="auto">
          <a:xfrm>
            <a:off x="3798275" y="1551707"/>
            <a:ext cx="1331942" cy="233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7889" y="2390345"/>
            <a:ext cx="2109785" cy="149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9768" y="1563842"/>
            <a:ext cx="1284791" cy="232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descr="damlalık ile ilgili görsel sonucu"/>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693" t="15027" r="22389" b="13383"/>
          <a:stretch/>
        </p:blipFill>
        <p:spPr bwMode="auto">
          <a:xfrm>
            <a:off x="550654" y="4650943"/>
            <a:ext cx="1067955" cy="188992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1286" y="4670247"/>
            <a:ext cx="1009965" cy="1870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l="12029" r="9314"/>
          <a:stretch/>
        </p:blipFill>
        <p:spPr bwMode="auto">
          <a:xfrm>
            <a:off x="3163271" y="4406301"/>
            <a:ext cx="1991161" cy="2531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5180769" y="4788757"/>
            <a:ext cx="2519528" cy="161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3" name="Picture 11"/>
          <p:cNvPicPr>
            <a:picLocks noChangeAspect="1" noChangeArrowheads="1"/>
          </p:cNvPicPr>
          <p:nvPr/>
        </p:nvPicPr>
        <p:blipFill rotWithShape="1">
          <a:blip r:embed="rId10">
            <a:extLst>
              <a:ext uri="{28A0092B-C50C-407E-A947-70E740481C1C}">
                <a14:useLocalDpi xmlns:a14="http://schemas.microsoft.com/office/drawing/2010/main" val="0"/>
              </a:ext>
            </a:extLst>
          </a:blip>
          <a:srcRect t="31582" b="34209"/>
          <a:stretch/>
        </p:blipFill>
        <p:spPr bwMode="auto">
          <a:xfrm rot="5400000">
            <a:off x="7342478" y="5135681"/>
            <a:ext cx="2099910" cy="86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4" name="Picture 1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0601" b="17411"/>
          <a:stretch/>
        </p:blipFill>
        <p:spPr bwMode="auto">
          <a:xfrm rot="5400000">
            <a:off x="8471389" y="4936545"/>
            <a:ext cx="2089976" cy="1277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 Box 5"/>
          <p:cNvSpPr txBox="1">
            <a:spLocks noChangeArrowheads="1"/>
          </p:cNvSpPr>
          <p:nvPr/>
        </p:nvSpPr>
        <p:spPr bwMode="auto">
          <a:xfrm>
            <a:off x="351763" y="1176684"/>
            <a:ext cx="9605337" cy="431657"/>
          </a:xfrm>
          <a:prstGeom prst="rect">
            <a:avLst/>
          </a:prstGeom>
          <a:noFill/>
          <a:ln w="9525">
            <a:noFill/>
            <a:miter lim="800000"/>
            <a:headEnd/>
            <a:tailEnd/>
          </a:ln>
          <a:effectLst/>
        </p:spPr>
        <p:txBody>
          <a:bodyPr wrap="square">
            <a:spAutoFit/>
          </a:bodyPr>
          <a:lstStyle/>
          <a:p>
            <a:pPr algn="just" eaLnBrk="1" hangingPunct="1">
              <a:spcBef>
                <a:spcPct val="50000"/>
              </a:spcBef>
              <a:defRPr/>
            </a:pPr>
            <a:r>
              <a:rPr lang="tr-TR" sz="2205" b="1" i="1" u="sng" dirty="0">
                <a:effectLst>
                  <a:outerShdw blurRad="38100" dist="38100" dir="2700000" algn="tl">
                    <a:srgbClr val="000000"/>
                  </a:outerShdw>
                </a:effectLst>
                <a:latin typeface="Bookman Old Style" pitchFamily="18" charset="0"/>
              </a:rPr>
              <a:t>En çok kullanılan laboratuvar gereçleri:</a:t>
            </a:r>
          </a:p>
        </p:txBody>
      </p:sp>
    </p:spTree>
    <p:extLst>
      <p:ext uri="{BB962C8B-B14F-4D97-AF65-F5344CB8AC3E}">
        <p14:creationId xmlns:p14="http://schemas.microsoft.com/office/powerpoint/2010/main" val="196181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amond(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diamond(in)">
                                      <p:cBhvr>
                                        <p:cTn id="4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268781" y="1342515"/>
            <a:ext cx="9803079" cy="603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50000"/>
              </a:spcBef>
              <a:spcAft>
                <a:spcPct val="0"/>
              </a:spcAft>
              <a:buClrTx/>
              <a:buFontTx/>
              <a:buNone/>
            </a:pPr>
            <a:r>
              <a:rPr lang="tr-TR" altLang="tr-TR" sz="2200" b="1" dirty="0">
                <a:latin typeface="+mn-lt"/>
              </a:rPr>
              <a:t>LABORATUVARDA UYULMASI GEREKLİ KURALLAR</a:t>
            </a:r>
          </a:p>
          <a:p>
            <a:pPr algn="just" eaLnBrk="1" hangingPunct="1">
              <a:spcBef>
                <a:spcPct val="50000"/>
              </a:spcBef>
              <a:spcAft>
                <a:spcPct val="0"/>
              </a:spcAft>
              <a:buClrTx/>
              <a:buFontTx/>
              <a:buAutoNum type="arabicParenR"/>
            </a:pPr>
            <a:r>
              <a:rPr lang="tr-TR" altLang="tr-TR" sz="2200" dirty="0">
                <a:latin typeface="+mn-lt"/>
              </a:rPr>
              <a:t>Öğrenciler laboratuvara gelmeden önce yarıyıl başında ilan edilmiş programa göre hareket etmelidir. Programda tanıma denilen kısımda öncelikle teorik ders yapıldıktan sonra laboratuvara geçilecektir.</a:t>
            </a:r>
          </a:p>
          <a:p>
            <a:pPr algn="just" eaLnBrk="1" hangingPunct="1">
              <a:spcBef>
                <a:spcPct val="50000"/>
              </a:spcBef>
              <a:spcAft>
                <a:spcPct val="0"/>
              </a:spcAft>
              <a:buClrTx/>
              <a:buFontTx/>
              <a:buNone/>
            </a:pPr>
            <a:r>
              <a:rPr lang="tr-TR" altLang="tr-TR" sz="2200" dirty="0">
                <a:latin typeface="+mn-lt"/>
              </a:rPr>
              <a:t>2) Laboratuvarlara ve derslere ders programında ilan edilen saatte gelinmelidir. Laboratuvar başladıktan sonra içeri kimse alınmayacaktır.</a:t>
            </a:r>
          </a:p>
          <a:p>
            <a:pPr algn="just" eaLnBrk="1" hangingPunct="1">
              <a:spcBef>
                <a:spcPct val="50000"/>
              </a:spcBef>
              <a:spcAft>
                <a:spcPct val="0"/>
              </a:spcAft>
              <a:buClrTx/>
              <a:buFontTx/>
              <a:buNone/>
            </a:pPr>
            <a:r>
              <a:rPr lang="tr-TR" altLang="tr-TR" sz="2200" dirty="0">
                <a:latin typeface="+mn-lt"/>
              </a:rPr>
              <a:t>3) Laboratuvarda </a:t>
            </a:r>
            <a:r>
              <a:rPr lang="tr-TR" altLang="tr-TR" sz="2200" dirty="0" smtClean="0">
                <a:latin typeface="+mn-lt"/>
              </a:rPr>
              <a:t>önlüksüz, gözlüksüz ve eldivensiz dolaşılmamalıdır</a:t>
            </a:r>
            <a:r>
              <a:rPr lang="tr-TR" altLang="tr-TR" sz="2200" dirty="0">
                <a:latin typeface="+mn-lt"/>
              </a:rPr>
              <a:t>. Laboratuvara girerken önlüklerin önü iliklenmiş ve yaka kartları takılmış olmalıdır</a:t>
            </a:r>
            <a:r>
              <a:rPr lang="tr-TR" altLang="tr-TR" sz="2200" dirty="0" smtClean="0">
                <a:latin typeface="+mn-lt"/>
              </a:rPr>
              <a:t>. </a:t>
            </a:r>
            <a:endParaRPr lang="tr-TR" altLang="tr-TR" sz="2200" dirty="0">
              <a:latin typeface="+mn-lt"/>
            </a:endParaRPr>
          </a:p>
          <a:p>
            <a:pPr algn="just" eaLnBrk="1" hangingPunct="1">
              <a:spcBef>
                <a:spcPct val="50000"/>
              </a:spcBef>
              <a:spcAft>
                <a:spcPct val="0"/>
              </a:spcAft>
              <a:buClrTx/>
              <a:buFontTx/>
              <a:buNone/>
            </a:pPr>
            <a:r>
              <a:rPr lang="tr-TR" altLang="tr-TR" sz="2200" dirty="0">
                <a:latin typeface="+mn-lt"/>
              </a:rPr>
              <a:t>4) Laboratuvarda her öğrenci kendine ayrılan yerde, sessiz olarak çalışmalıdır.</a:t>
            </a:r>
          </a:p>
          <a:p>
            <a:pPr algn="just" eaLnBrk="1" hangingPunct="1">
              <a:spcBef>
                <a:spcPct val="50000"/>
              </a:spcBef>
              <a:spcAft>
                <a:spcPct val="0"/>
              </a:spcAft>
              <a:buClrTx/>
              <a:buFontTx/>
              <a:buNone/>
            </a:pPr>
            <a:r>
              <a:rPr lang="tr-TR" altLang="tr-TR" sz="2200" dirty="0">
                <a:latin typeface="+mn-lt"/>
              </a:rPr>
              <a:t>5) Laboratuvar çalışma sonuçları rapor defterine </a:t>
            </a:r>
            <a:r>
              <a:rPr lang="tr-TR" altLang="tr-TR" sz="2200" i="1" u="sng" dirty="0">
                <a:latin typeface="+mn-lt"/>
              </a:rPr>
              <a:t>mürekkepli kalemle </a:t>
            </a:r>
            <a:r>
              <a:rPr lang="tr-TR" altLang="tr-TR" sz="2200" dirty="0">
                <a:latin typeface="+mn-lt"/>
              </a:rPr>
              <a:t>uygun şekilde yazılıp çalışma sonunda ilgili asistana imzalatılmalıdır.</a:t>
            </a:r>
          </a:p>
          <a:p>
            <a:pPr algn="just" eaLnBrk="1" hangingPunct="1">
              <a:spcBef>
                <a:spcPct val="50000"/>
              </a:spcBef>
              <a:spcAft>
                <a:spcPct val="0"/>
              </a:spcAft>
              <a:buClrTx/>
              <a:buFontTx/>
              <a:buNone/>
            </a:pPr>
            <a:r>
              <a:rPr lang="tr-TR" altLang="tr-TR" sz="2200" dirty="0">
                <a:latin typeface="+mn-lt"/>
              </a:rPr>
              <a:t>6) Bekler kullanılacağı zaman açılmalı, diğer zamanlar ve özellikle laboratuvar bitiminde söndürülmelidir.</a:t>
            </a:r>
          </a:p>
          <a:p>
            <a:pPr algn="just" eaLnBrk="1" hangingPunct="1">
              <a:spcBef>
                <a:spcPct val="50000"/>
              </a:spcBef>
              <a:spcAft>
                <a:spcPct val="0"/>
              </a:spcAft>
              <a:buClrTx/>
              <a:buFontTx/>
              <a:buNone/>
            </a:pPr>
            <a:endParaRPr lang="tr-TR" altLang="tr-TR" sz="2200" dirty="0">
              <a:latin typeface="+mn-lt"/>
            </a:endParaRPr>
          </a:p>
        </p:txBody>
      </p:sp>
    </p:spTree>
    <p:extLst>
      <p:ext uri="{BB962C8B-B14F-4D97-AF65-F5344CB8AC3E}">
        <p14:creationId xmlns:p14="http://schemas.microsoft.com/office/powerpoint/2010/main" val="2760694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diamond(in)">
                                      <p:cBhvr>
                                        <p:cTn id="7" dur="2000"/>
                                        <p:tgtEl>
                                          <p:spTgt spid="225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2532">
                                            <p:txEl>
                                              <p:pRg st="0" end="0"/>
                                            </p:txEl>
                                          </p:spTgt>
                                        </p:tgtEl>
                                        <p:attrNameLst>
                                          <p:attrName>style.visibility</p:attrName>
                                        </p:attrNameLst>
                                      </p:cBhvr>
                                      <p:to>
                                        <p:strVal val="visible"/>
                                      </p:to>
                                    </p:set>
                                    <p:animEffect transition="in" filter="diamond(in)">
                                      <p:cBhvr>
                                        <p:cTn id="12" dur="2000"/>
                                        <p:tgtEl>
                                          <p:spTgt spid="22532">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2532">
                                            <p:txEl>
                                              <p:pRg st="1" end="1"/>
                                            </p:txEl>
                                          </p:spTgt>
                                        </p:tgtEl>
                                        <p:attrNameLst>
                                          <p:attrName>style.visibility</p:attrName>
                                        </p:attrNameLst>
                                      </p:cBhvr>
                                      <p:to>
                                        <p:strVal val="visible"/>
                                      </p:to>
                                    </p:set>
                                    <p:animEffect transition="in" filter="diamond(in)">
                                      <p:cBhvr>
                                        <p:cTn id="15" dur="2000"/>
                                        <p:tgtEl>
                                          <p:spTgt spid="22532">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22532">
                                            <p:txEl>
                                              <p:pRg st="2" end="2"/>
                                            </p:txEl>
                                          </p:spTgt>
                                        </p:tgtEl>
                                        <p:attrNameLst>
                                          <p:attrName>style.visibility</p:attrName>
                                        </p:attrNameLst>
                                      </p:cBhvr>
                                      <p:to>
                                        <p:strVal val="visible"/>
                                      </p:to>
                                    </p:set>
                                    <p:animEffect transition="in" filter="diamond(in)">
                                      <p:cBhvr>
                                        <p:cTn id="20" dur="2000"/>
                                        <p:tgtEl>
                                          <p:spTgt spid="22532">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22532">
                                            <p:txEl>
                                              <p:pRg st="3" end="3"/>
                                            </p:txEl>
                                          </p:spTgt>
                                        </p:tgtEl>
                                        <p:attrNameLst>
                                          <p:attrName>style.visibility</p:attrName>
                                        </p:attrNameLst>
                                      </p:cBhvr>
                                      <p:to>
                                        <p:strVal val="visible"/>
                                      </p:to>
                                    </p:set>
                                    <p:animEffect transition="in" filter="diamond(in)">
                                      <p:cBhvr>
                                        <p:cTn id="25" dur="2000"/>
                                        <p:tgtEl>
                                          <p:spTgt spid="22532">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22532">
                                            <p:txEl>
                                              <p:pRg st="4" end="4"/>
                                            </p:txEl>
                                          </p:spTgt>
                                        </p:tgtEl>
                                        <p:attrNameLst>
                                          <p:attrName>style.visibility</p:attrName>
                                        </p:attrNameLst>
                                      </p:cBhvr>
                                      <p:to>
                                        <p:strVal val="visible"/>
                                      </p:to>
                                    </p:set>
                                    <p:animEffect transition="in" filter="diamond(in)">
                                      <p:cBhvr>
                                        <p:cTn id="30" dur="2000"/>
                                        <p:tgtEl>
                                          <p:spTgt spid="22532">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nodeType="clickEffect">
                                  <p:stCondLst>
                                    <p:cond delay="0"/>
                                  </p:stCondLst>
                                  <p:childTnLst>
                                    <p:set>
                                      <p:cBhvr>
                                        <p:cTn id="34" dur="1" fill="hold">
                                          <p:stCondLst>
                                            <p:cond delay="0"/>
                                          </p:stCondLst>
                                        </p:cTn>
                                        <p:tgtEl>
                                          <p:spTgt spid="22532">
                                            <p:txEl>
                                              <p:pRg st="5" end="5"/>
                                            </p:txEl>
                                          </p:spTgt>
                                        </p:tgtEl>
                                        <p:attrNameLst>
                                          <p:attrName>style.visibility</p:attrName>
                                        </p:attrNameLst>
                                      </p:cBhvr>
                                      <p:to>
                                        <p:strVal val="visible"/>
                                      </p:to>
                                    </p:set>
                                    <p:animEffect transition="in" filter="diamond(in)">
                                      <p:cBhvr>
                                        <p:cTn id="35" dur="2000"/>
                                        <p:tgtEl>
                                          <p:spTgt spid="22532">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nodeType="clickEffect">
                                  <p:stCondLst>
                                    <p:cond delay="0"/>
                                  </p:stCondLst>
                                  <p:childTnLst>
                                    <p:set>
                                      <p:cBhvr>
                                        <p:cTn id="39" dur="1" fill="hold">
                                          <p:stCondLst>
                                            <p:cond delay="0"/>
                                          </p:stCondLst>
                                        </p:cTn>
                                        <p:tgtEl>
                                          <p:spTgt spid="22532">
                                            <p:txEl>
                                              <p:pRg st="6" end="6"/>
                                            </p:txEl>
                                          </p:spTgt>
                                        </p:tgtEl>
                                        <p:attrNameLst>
                                          <p:attrName>style.visibility</p:attrName>
                                        </p:attrNameLst>
                                      </p:cBhvr>
                                      <p:to>
                                        <p:strVal val="visible"/>
                                      </p:to>
                                    </p:set>
                                    <p:animEffect transition="in" filter="diamond(in)">
                                      <p:cBhvr>
                                        <p:cTn id="40" dur="2000"/>
                                        <p:tgtEl>
                                          <p:spTgt spid="225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246958" y="1326428"/>
            <a:ext cx="10079567" cy="4503541"/>
          </a:xfrm>
          <a:prstGeom prst="rect">
            <a:avLst/>
          </a:prstGeom>
          <a:noFill/>
          <a:ln w="9525">
            <a:noFill/>
            <a:miter lim="800000"/>
            <a:headEnd/>
            <a:tailEnd/>
          </a:ln>
          <a:effectLst/>
        </p:spPr>
        <p:txBody>
          <a:bodyPr>
            <a:spAutoFit/>
          </a:bodyPr>
          <a:lstStyle/>
          <a:p>
            <a:pPr algn="ctr" eaLnBrk="1" hangingPunct="1">
              <a:spcBef>
                <a:spcPct val="50000"/>
              </a:spcBef>
              <a:defRPr/>
            </a:pPr>
            <a:r>
              <a:rPr lang="tr-TR" altLang="tr-TR" sz="2200" b="1" dirty="0"/>
              <a:t>LABORATUVARDA UYULMASI GEREKLİ KURALLAR-2</a:t>
            </a:r>
          </a:p>
          <a:p>
            <a:pPr eaLnBrk="1" hangingPunct="1">
              <a:spcBef>
                <a:spcPct val="50000"/>
              </a:spcBef>
              <a:defRPr/>
            </a:pPr>
            <a:endParaRPr lang="tr-TR" sz="2200" dirty="0">
              <a:effectLst>
                <a:outerShdw blurRad="38100" dist="38100" dir="2700000" algn="tl">
                  <a:srgbClr val="000000"/>
                </a:outerShdw>
              </a:effectLst>
            </a:endParaRPr>
          </a:p>
          <a:p>
            <a:pPr marL="377979" indent="-377979">
              <a:spcBef>
                <a:spcPct val="50000"/>
              </a:spcBef>
              <a:buFontTx/>
              <a:buAutoNum type="arabicParenR" startAt="7"/>
              <a:defRPr/>
            </a:pPr>
            <a:r>
              <a:rPr lang="tr-TR" sz="2200" dirty="0"/>
              <a:t>Bir ayıraç kullanılır kullanılmaz kapağı derhal kapatılmalıdır. Aksi halde kapaklar karışır.</a:t>
            </a:r>
          </a:p>
          <a:p>
            <a:pPr marL="377979" indent="-377979">
              <a:spcBef>
                <a:spcPct val="50000"/>
              </a:spcBef>
              <a:buFontTx/>
              <a:buAutoNum type="arabicParenR" startAt="7"/>
              <a:defRPr/>
            </a:pPr>
            <a:r>
              <a:rPr lang="tr-TR" sz="2200" dirty="0"/>
              <a:t>Ayıraç sıvıysa, ana şişe eğilerek tüpün içine yeteri kadar boşaltılmalıdır. Ayıraçlar bittiyse başka masadan kullanılmamalı, asistana haber verilmelidir.</a:t>
            </a:r>
          </a:p>
          <a:p>
            <a:pPr marL="377979" indent="-377979">
              <a:spcBef>
                <a:spcPct val="50000"/>
              </a:spcBef>
              <a:buFontTx/>
              <a:buAutoNum type="arabicParenR" startAt="7"/>
              <a:defRPr/>
            </a:pPr>
            <a:r>
              <a:rPr lang="tr-TR" sz="2200" dirty="0"/>
              <a:t>Ayıraç şişeleri, </a:t>
            </a:r>
            <a:r>
              <a:rPr lang="tr-TR" sz="2200" dirty="0" err="1"/>
              <a:t>piset</a:t>
            </a:r>
            <a:r>
              <a:rPr lang="tr-TR" sz="2200" dirty="0"/>
              <a:t> (</a:t>
            </a:r>
            <a:r>
              <a:rPr lang="tr-TR" sz="2200" dirty="0" err="1"/>
              <a:t>distile</a:t>
            </a:r>
            <a:r>
              <a:rPr lang="tr-TR" sz="2200" dirty="0"/>
              <a:t> su kabı) içerisine kesinlikle pipet sokulmamalıdır.</a:t>
            </a:r>
          </a:p>
          <a:p>
            <a:pPr marL="377979" indent="-377979">
              <a:spcBef>
                <a:spcPct val="50000"/>
              </a:spcBef>
              <a:buFontTx/>
              <a:buAutoNum type="arabicParenR" startAt="7"/>
              <a:defRPr/>
            </a:pPr>
            <a:r>
              <a:rPr lang="tr-TR" sz="2200" dirty="0"/>
              <a:t>Kirli malzemeler önce çeşme suyu sonra </a:t>
            </a:r>
            <a:r>
              <a:rPr lang="tr-TR" sz="2200" dirty="0" err="1"/>
              <a:t>distile</a:t>
            </a:r>
            <a:r>
              <a:rPr lang="tr-TR" sz="2200" dirty="0"/>
              <a:t> su ile çalkalanarak kurumaya bırakılmalıdır.</a:t>
            </a:r>
          </a:p>
          <a:p>
            <a:pPr marL="377979" indent="-377979" algn="just">
              <a:spcBef>
                <a:spcPct val="50000"/>
              </a:spcBef>
              <a:defRPr/>
            </a:pPr>
            <a:r>
              <a:rPr lang="tr-TR" sz="2200" dirty="0">
                <a:effectLst>
                  <a:outerShdw blurRad="38100" dist="38100" dir="2700000" algn="tl">
                    <a:srgbClr val="000000"/>
                  </a:outerShdw>
                </a:effectLst>
              </a:rPr>
              <a:t> </a:t>
            </a:r>
          </a:p>
        </p:txBody>
      </p:sp>
    </p:spTree>
    <p:extLst>
      <p:ext uri="{BB962C8B-B14F-4D97-AF65-F5344CB8AC3E}">
        <p14:creationId xmlns:p14="http://schemas.microsoft.com/office/powerpoint/2010/main" val="296761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3556">
                                            <p:txEl>
                                              <p:pRg st="2" end="2"/>
                                            </p:txEl>
                                          </p:spTgt>
                                        </p:tgtEl>
                                        <p:attrNameLst>
                                          <p:attrName>style.visibility</p:attrName>
                                        </p:attrNameLst>
                                      </p:cBhvr>
                                      <p:to>
                                        <p:strVal val="visible"/>
                                      </p:to>
                                    </p:set>
                                    <p:animEffect transition="in" filter="diamond(in)">
                                      <p:cBhvr>
                                        <p:cTn id="7" dur="2000"/>
                                        <p:tgtEl>
                                          <p:spTgt spid="2355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3556">
                                            <p:txEl>
                                              <p:pRg st="3" end="3"/>
                                            </p:txEl>
                                          </p:spTgt>
                                        </p:tgtEl>
                                        <p:attrNameLst>
                                          <p:attrName>style.visibility</p:attrName>
                                        </p:attrNameLst>
                                      </p:cBhvr>
                                      <p:to>
                                        <p:strVal val="visible"/>
                                      </p:to>
                                    </p:set>
                                    <p:animEffect transition="in" filter="diamond(in)">
                                      <p:cBhvr>
                                        <p:cTn id="12" dur="2000"/>
                                        <p:tgtEl>
                                          <p:spTgt spid="2355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animEffect transition="in" filter="diamond(in)">
                                      <p:cBhvr>
                                        <p:cTn id="17" dur="2000"/>
                                        <p:tgtEl>
                                          <p:spTgt spid="2355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3556">
                                            <p:txEl>
                                              <p:pRg st="5" end="5"/>
                                            </p:txEl>
                                          </p:spTgt>
                                        </p:tgtEl>
                                        <p:attrNameLst>
                                          <p:attrName>style.visibility</p:attrName>
                                        </p:attrNameLst>
                                      </p:cBhvr>
                                      <p:to>
                                        <p:strVal val="visible"/>
                                      </p:to>
                                    </p:set>
                                    <p:animEffect transition="in" filter="diamond(in)">
                                      <p:cBhvr>
                                        <p:cTn id="22" dur="2000"/>
                                        <p:tgtEl>
                                          <p:spTgt spid="2355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3556">
                                            <p:txEl>
                                              <p:pRg st="0" end="0"/>
                                            </p:txEl>
                                          </p:spTgt>
                                        </p:tgtEl>
                                        <p:attrNameLst>
                                          <p:attrName>style.visibility</p:attrName>
                                        </p:attrNameLst>
                                      </p:cBhvr>
                                      <p:to>
                                        <p:strVal val="visible"/>
                                      </p:to>
                                    </p:set>
                                    <p:animEffect transition="in" filter="diamond(in)">
                                      <p:cBhvr>
                                        <p:cTn id="27" dur="2000"/>
                                        <p:tgtEl>
                                          <p:spTgt spid="2355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3556">
                                            <p:txEl>
                                              <p:pRg st="2" end="2"/>
                                            </p:txEl>
                                          </p:spTgt>
                                        </p:tgtEl>
                                        <p:attrNameLst>
                                          <p:attrName>style.visibility</p:attrName>
                                        </p:attrNameLst>
                                      </p:cBhvr>
                                      <p:to>
                                        <p:strVal val="visible"/>
                                      </p:to>
                                    </p:set>
                                    <p:animEffect transition="in" filter="diamond(in)">
                                      <p:cBhvr>
                                        <p:cTn id="32" dur="2000"/>
                                        <p:tgtEl>
                                          <p:spTgt spid="2355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3556">
                                            <p:txEl>
                                              <p:pRg st="3" end="3"/>
                                            </p:txEl>
                                          </p:spTgt>
                                        </p:tgtEl>
                                        <p:attrNameLst>
                                          <p:attrName>style.visibility</p:attrName>
                                        </p:attrNameLst>
                                      </p:cBhvr>
                                      <p:to>
                                        <p:strVal val="visible"/>
                                      </p:to>
                                    </p:set>
                                    <p:animEffect transition="in" filter="diamond(in)">
                                      <p:cBhvr>
                                        <p:cTn id="37" dur="2000"/>
                                        <p:tgtEl>
                                          <p:spTgt spid="2355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23556">
                                            <p:txEl>
                                              <p:pRg st="4" end="4"/>
                                            </p:txEl>
                                          </p:spTgt>
                                        </p:tgtEl>
                                        <p:attrNameLst>
                                          <p:attrName>style.visibility</p:attrName>
                                        </p:attrNameLst>
                                      </p:cBhvr>
                                      <p:to>
                                        <p:strVal val="visible"/>
                                      </p:to>
                                    </p:set>
                                    <p:animEffect transition="in" filter="diamond(in)">
                                      <p:cBhvr>
                                        <p:cTn id="42" dur="2000"/>
                                        <p:tgtEl>
                                          <p:spTgt spid="2355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23556">
                                            <p:txEl>
                                              <p:pRg st="5" end="5"/>
                                            </p:txEl>
                                          </p:spTgt>
                                        </p:tgtEl>
                                        <p:attrNameLst>
                                          <p:attrName>style.visibility</p:attrName>
                                        </p:attrNameLst>
                                      </p:cBhvr>
                                      <p:to>
                                        <p:strVal val="visible"/>
                                      </p:to>
                                    </p:set>
                                    <p:animEffect transition="in" filter="diamond(in)">
                                      <p:cBhvr>
                                        <p:cTn id="47" dur="2000"/>
                                        <p:tgtEl>
                                          <p:spTgt spid="2355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23556">
                                            <p:txEl>
                                              <p:pRg st="0" end="0"/>
                                            </p:txEl>
                                          </p:spTgt>
                                        </p:tgtEl>
                                        <p:attrNameLst>
                                          <p:attrName>style.visibility</p:attrName>
                                        </p:attrNameLst>
                                      </p:cBhvr>
                                      <p:to>
                                        <p:strVal val="visible"/>
                                      </p:to>
                                    </p:set>
                                    <p:animEffect transition="in" filter="diamond(in)">
                                      <p:cBhvr>
                                        <p:cTn id="52" dur="2000"/>
                                        <p:tgtEl>
                                          <p:spTgt spid="2355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23556">
                                            <p:txEl>
                                              <p:pRg st="6" end="6"/>
                                            </p:txEl>
                                          </p:spTgt>
                                        </p:tgtEl>
                                        <p:attrNameLst>
                                          <p:attrName>style.visibility</p:attrName>
                                        </p:attrNameLst>
                                      </p:cBhvr>
                                      <p:to>
                                        <p:strVal val="visible"/>
                                      </p:to>
                                    </p:set>
                                    <p:animEffect transition="in" filter="diamond(in)">
                                      <p:cBhvr>
                                        <p:cTn id="57" dur="2000"/>
                                        <p:tgtEl>
                                          <p:spTgt spid="235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251259" y="1356836"/>
            <a:ext cx="10079567" cy="6030497"/>
          </a:xfrm>
          <a:prstGeom prst="rect">
            <a:avLst/>
          </a:prstGeom>
          <a:noFill/>
          <a:ln w="9525">
            <a:noFill/>
            <a:miter lim="800000"/>
            <a:headEnd/>
            <a:tailEnd/>
          </a:ln>
          <a:effectLst/>
        </p:spPr>
        <p:txBody>
          <a:bodyPr>
            <a:spAutoFit/>
          </a:bodyPr>
          <a:lstStyle/>
          <a:p>
            <a:pPr marL="377979" indent="-377979" algn="ctr">
              <a:spcBef>
                <a:spcPct val="50000"/>
              </a:spcBef>
              <a:defRPr/>
            </a:pPr>
            <a:r>
              <a:rPr lang="tr-TR" sz="2200" dirty="0"/>
              <a:t>GÜVENLİK ÖNLEMLERİ</a:t>
            </a:r>
          </a:p>
          <a:p>
            <a:pPr marL="377979" indent="-377979" algn="just">
              <a:spcBef>
                <a:spcPct val="50000"/>
              </a:spcBef>
              <a:buFontTx/>
              <a:buAutoNum type="arabicParenR"/>
              <a:defRPr/>
            </a:pPr>
            <a:r>
              <a:rPr lang="tr-TR" sz="2200" dirty="0"/>
              <a:t>Ayıraç şişelerinden ve deney tüplerinden kimyasal madde aktarırken eller ve vücuda bulaşma olmamasına özen gösterilmelidir.</a:t>
            </a:r>
          </a:p>
          <a:p>
            <a:pPr marL="377979" indent="-377979" algn="just">
              <a:spcBef>
                <a:spcPct val="50000"/>
              </a:spcBef>
              <a:defRPr/>
            </a:pPr>
            <a:r>
              <a:rPr lang="tr-TR" sz="2200" dirty="0"/>
              <a:t>2) Deney tüpleri parmakla kapatılıp çalkalanmamalıdır.</a:t>
            </a:r>
          </a:p>
          <a:p>
            <a:pPr marL="377979" indent="-377979" algn="just">
              <a:spcBef>
                <a:spcPct val="50000"/>
              </a:spcBef>
              <a:defRPr/>
            </a:pPr>
            <a:r>
              <a:rPr lang="tr-TR" sz="2200" dirty="0"/>
              <a:t>3) Özellikle gözler kimyasal madde etkisinden korunmalı, herhangi bir bulaşma durumunda derhal bol su ile yıkanmalıdır.</a:t>
            </a:r>
          </a:p>
          <a:p>
            <a:pPr marL="377979" indent="-377979" algn="just">
              <a:spcBef>
                <a:spcPct val="50000"/>
              </a:spcBef>
              <a:defRPr/>
            </a:pPr>
            <a:r>
              <a:rPr lang="tr-TR" sz="2200" dirty="0"/>
              <a:t>4) Deney tüpünün ağzı kimseye karşı tutulmamalıdır.</a:t>
            </a:r>
          </a:p>
          <a:p>
            <a:pPr marL="377979" indent="-377979" algn="just">
              <a:spcBef>
                <a:spcPct val="50000"/>
              </a:spcBef>
              <a:defRPr/>
            </a:pPr>
            <a:r>
              <a:rPr lang="tr-TR" sz="2200" dirty="0"/>
              <a:t>5) Laboratuvarda saçların toplanması güvenlik açısından gereklidir.</a:t>
            </a:r>
          </a:p>
          <a:p>
            <a:pPr marL="377979" indent="-377979">
              <a:spcBef>
                <a:spcPct val="50000"/>
              </a:spcBef>
              <a:buFontTx/>
              <a:buAutoNum type="arabicParenR" startAt="7"/>
              <a:defRPr/>
            </a:pPr>
            <a:r>
              <a:rPr lang="tr-TR" sz="2200" dirty="0"/>
              <a:t>Reaktif şişelerinin içerisindeki maddeler veya reaksiyon sonucu çıkan gazların koku ile tanınması yapılacaksa, burun doğrudan tüp veya şişeye yaklaştırılmamalıdır.</a:t>
            </a:r>
          </a:p>
          <a:p>
            <a:pPr marL="377979" indent="-377979">
              <a:spcBef>
                <a:spcPct val="50000"/>
              </a:spcBef>
              <a:buFontTx/>
              <a:buAutoNum type="arabicParenR" startAt="7"/>
              <a:defRPr/>
            </a:pPr>
            <a:r>
              <a:rPr lang="tr-TR" sz="2200" dirty="0"/>
              <a:t>Kimyasal maddeler gelişigüzel birbirine karıştırılmamalıdır.</a:t>
            </a:r>
          </a:p>
          <a:p>
            <a:pPr marL="377979" indent="-377979">
              <a:spcBef>
                <a:spcPct val="50000"/>
              </a:spcBef>
              <a:buFontTx/>
              <a:buAutoNum type="arabicParenR" startAt="7"/>
              <a:defRPr/>
            </a:pPr>
            <a:r>
              <a:rPr lang="tr-TR" sz="2200" dirty="0"/>
              <a:t>Alkol, eter gibi alev alıcı çözeltiler bek alevi yanında tutulmamalıdır.</a:t>
            </a:r>
          </a:p>
          <a:p>
            <a:pPr marL="377979" indent="-377979" algn="just">
              <a:spcBef>
                <a:spcPct val="50000"/>
              </a:spcBef>
              <a:defRPr/>
            </a:pPr>
            <a:endParaRPr lang="tr-TR" sz="2200" dirty="0"/>
          </a:p>
        </p:txBody>
      </p:sp>
    </p:spTree>
    <p:extLst>
      <p:ext uri="{BB962C8B-B14F-4D97-AF65-F5344CB8AC3E}">
        <p14:creationId xmlns:p14="http://schemas.microsoft.com/office/powerpoint/2010/main" val="3278161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198990612"/>
              </p:ext>
            </p:extLst>
          </p:nvPr>
        </p:nvGraphicFramePr>
        <p:xfrm>
          <a:off x="264306" y="1735770"/>
          <a:ext cx="10163200" cy="5064778"/>
        </p:xfrm>
        <a:graphic>
          <a:graphicData uri="http://schemas.openxmlformats.org/drawingml/2006/table">
            <a:tbl>
              <a:tblPr firstRow="1" bandRow="1">
                <a:tableStyleId>{5C22544A-7EE6-4342-B048-85BDC9FD1C3A}</a:tableStyleId>
              </a:tblPr>
              <a:tblGrid>
                <a:gridCol w="734983">
                  <a:extLst>
                    <a:ext uri="{9D8B030D-6E8A-4147-A177-3AD203B41FA5}">
                      <a16:colId xmlns:a16="http://schemas.microsoft.com/office/drawing/2014/main" val="2639582360"/>
                    </a:ext>
                  </a:extLst>
                </a:gridCol>
                <a:gridCol w="7899053">
                  <a:extLst>
                    <a:ext uri="{9D8B030D-6E8A-4147-A177-3AD203B41FA5}">
                      <a16:colId xmlns:a16="http://schemas.microsoft.com/office/drawing/2014/main" val="3326836680"/>
                    </a:ext>
                  </a:extLst>
                </a:gridCol>
                <a:gridCol w="1529164">
                  <a:extLst>
                    <a:ext uri="{9D8B030D-6E8A-4147-A177-3AD203B41FA5}">
                      <a16:colId xmlns:a16="http://schemas.microsoft.com/office/drawing/2014/main" val="711350829"/>
                    </a:ext>
                  </a:extLst>
                </a:gridCol>
              </a:tblGrid>
              <a:tr h="314986">
                <a:tc>
                  <a:txBody>
                    <a:bodyPr/>
                    <a:lstStyle/>
                    <a:p>
                      <a:pPr algn="ctr"/>
                      <a:r>
                        <a:rPr lang="tr-TR" sz="1600" smtClean="0"/>
                        <a:t>Hafta</a:t>
                      </a:r>
                      <a:endParaRPr lang="tr-TR" sz="1600" dirty="0"/>
                    </a:p>
                  </a:txBody>
                  <a:tcPr marL="75597" marR="75597" marT="37798" marB="37798"/>
                </a:tc>
                <a:tc>
                  <a:txBody>
                    <a:bodyPr/>
                    <a:lstStyle/>
                    <a:p>
                      <a:r>
                        <a:rPr lang="tr-TR" sz="1600" dirty="0" smtClean="0"/>
                        <a:t>Konu</a:t>
                      </a:r>
                      <a:r>
                        <a:rPr lang="tr-TR" sz="1600" baseline="0" dirty="0" smtClean="0"/>
                        <a:t> Başlıkları</a:t>
                      </a:r>
                      <a:endParaRPr lang="tr-TR" sz="1600" dirty="0"/>
                    </a:p>
                  </a:txBody>
                  <a:tcPr marL="75597" marR="75597" marT="37798" marB="37798"/>
                </a:tc>
                <a:tc>
                  <a:txBody>
                    <a:bodyPr/>
                    <a:lstStyle/>
                    <a:p>
                      <a:pPr algn="ctr"/>
                      <a:r>
                        <a:rPr lang="tr-TR" sz="1600" dirty="0" smtClean="0"/>
                        <a:t>Tarihler</a:t>
                      </a:r>
                      <a:endParaRPr lang="tr-TR" sz="1600" dirty="0"/>
                    </a:p>
                  </a:txBody>
                  <a:tcPr marL="75597" marR="75597" marT="37798" marB="37798"/>
                </a:tc>
                <a:extLst>
                  <a:ext uri="{0D108BD9-81ED-4DB2-BD59-A6C34878D82A}">
                    <a16:rowId xmlns:a16="http://schemas.microsoft.com/office/drawing/2014/main" val="287069825"/>
                  </a:ext>
                </a:extLst>
              </a:tr>
              <a:tr h="314986">
                <a:tc>
                  <a:txBody>
                    <a:bodyPr/>
                    <a:lstStyle/>
                    <a:p>
                      <a:pPr algn="ctr"/>
                      <a:r>
                        <a:rPr lang="tr-TR" sz="1500" dirty="0"/>
                        <a:t>1</a:t>
                      </a:r>
                    </a:p>
                  </a:txBody>
                  <a:tcPr marL="75597" marR="75597" marT="37798" marB="37798"/>
                </a:tc>
                <a:tc>
                  <a:txBody>
                    <a:bodyPr/>
                    <a:lstStyle/>
                    <a:p>
                      <a:pPr algn="l">
                        <a:lnSpc>
                          <a:spcPct val="107000"/>
                        </a:lnSpc>
                        <a:spcAft>
                          <a:spcPts val="0"/>
                        </a:spcAft>
                      </a:pPr>
                      <a:r>
                        <a:rPr lang="tr-TR" sz="1500" dirty="0" smtClean="0">
                          <a:effectLst/>
                          <a:latin typeface="Calibri" panose="020F0502020204030204" pitchFamily="34" charset="0"/>
                          <a:ea typeface="Calibri" panose="020F0502020204030204" pitchFamily="34" charset="0"/>
                          <a:cs typeface="Times New Roman" panose="02020603050405020304" pitchFamily="18" charset="0"/>
                        </a:rPr>
                        <a:t>Kalitatif Analiz Giriş</a:t>
                      </a:r>
                      <a:r>
                        <a:rPr lang="tr-TR" sz="1500" baseline="0" dirty="0" smtClean="0">
                          <a:effectLst/>
                          <a:latin typeface="Calibri" panose="020F0502020204030204" pitchFamily="34" charset="0"/>
                          <a:ea typeface="Calibri" panose="020F0502020204030204" pitchFamily="34" charset="0"/>
                          <a:cs typeface="Times New Roman" panose="02020603050405020304" pitchFamily="18" charset="0"/>
                        </a:rPr>
                        <a:t> ve Laboratuvar Güvenliği</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19</a:t>
                      </a:r>
                      <a:r>
                        <a:rPr lang="tr-TR" sz="1500" baseline="30000" dirty="0" smtClean="0"/>
                        <a:t>th </a:t>
                      </a:r>
                      <a:r>
                        <a:rPr lang="tr-TR" sz="1500" dirty="0" smtClean="0"/>
                        <a:t>Eylül</a:t>
                      </a:r>
                      <a:endParaRPr lang="tr-TR" sz="1500" dirty="0"/>
                    </a:p>
                  </a:txBody>
                  <a:tcPr marL="75597" marR="75597" marT="37798" marB="37798"/>
                </a:tc>
                <a:extLst>
                  <a:ext uri="{0D108BD9-81ED-4DB2-BD59-A6C34878D82A}">
                    <a16:rowId xmlns:a16="http://schemas.microsoft.com/office/drawing/2014/main" val="904584220"/>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a:t>2</a:t>
                      </a:r>
                    </a:p>
                  </a:txBody>
                  <a:tcPr marL="75597" marR="75597" marT="37798" marB="37798"/>
                </a:tc>
                <a:tc>
                  <a:txBody>
                    <a:bodyPr/>
                    <a:lstStyle/>
                    <a:p>
                      <a:pPr marL="228600" indent="-228600" algn="l">
                        <a:lnSpc>
                          <a:spcPct val="107000"/>
                        </a:lnSpc>
                        <a:spcAft>
                          <a:spcPts val="0"/>
                        </a:spcAft>
                      </a:pPr>
                      <a:r>
                        <a:rPr lang="tr-TR" sz="1500" dirty="0" smtClean="0">
                          <a:effectLst/>
                          <a:latin typeface="Calibri" panose="020F0502020204030204" pitchFamily="34" charset="0"/>
                          <a:ea typeface="Calibri" panose="020F0502020204030204" pitchFamily="34" charset="0"/>
                          <a:cs typeface="Times New Roman" panose="02020603050405020304" pitchFamily="18" charset="0"/>
                        </a:rPr>
                        <a:t>İlk Anyonlar</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26</a:t>
                      </a:r>
                      <a:r>
                        <a:rPr lang="tr-TR" sz="1500" baseline="30000" dirty="0" smtClean="0"/>
                        <a:t>th</a:t>
                      </a:r>
                      <a:r>
                        <a:rPr lang="tr-TR" sz="1500" dirty="0" smtClean="0"/>
                        <a:t> Eylül</a:t>
                      </a:r>
                      <a:endParaRPr lang="tr-TR" sz="1500" dirty="0"/>
                    </a:p>
                  </a:txBody>
                  <a:tcPr marL="75597" marR="75597" marT="37798" marB="37798"/>
                </a:tc>
                <a:extLst>
                  <a:ext uri="{0D108BD9-81ED-4DB2-BD59-A6C34878D82A}">
                    <a16:rowId xmlns:a16="http://schemas.microsoft.com/office/drawing/2014/main" val="2875864810"/>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a:t>3</a:t>
                      </a:r>
                    </a:p>
                  </a:txBody>
                  <a:tcPr marL="75597" marR="75597" marT="37798" marB="37798"/>
                </a:tc>
                <a:tc>
                  <a:txBody>
                    <a:bodyPr/>
                    <a:lstStyle/>
                    <a:p>
                      <a:pPr marL="228600" indent="-228600" algn="l">
                        <a:lnSpc>
                          <a:spcPct val="107000"/>
                        </a:lnSpc>
                        <a:spcAft>
                          <a:spcPts val="0"/>
                        </a:spcAft>
                      </a:pPr>
                      <a:r>
                        <a:rPr lang="tr-TR" sz="1500" dirty="0" smtClean="0">
                          <a:effectLst/>
                          <a:latin typeface="Calibri" panose="020F0502020204030204" pitchFamily="34" charset="0"/>
                          <a:ea typeface="Calibri" panose="020F0502020204030204" pitchFamily="34" charset="0"/>
                          <a:cs typeface="Times New Roman" panose="02020603050405020304" pitchFamily="18" charset="0"/>
                        </a:rPr>
                        <a:t>5. Grup Katyonlar</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3</a:t>
                      </a:r>
                      <a:r>
                        <a:rPr lang="tr-TR" sz="1500" baseline="30000" dirty="0" smtClean="0"/>
                        <a:t>rd</a:t>
                      </a:r>
                      <a:r>
                        <a:rPr lang="tr-TR" sz="1500" dirty="0" smtClean="0"/>
                        <a:t> Ekim</a:t>
                      </a:r>
                      <a:endParaRPr lang="tr-TR" sz="1500" dirty="0"/>
                    </a:p>
                  </a:txBody>
                  <a:tcPr marL="75597" marR="75597" marT="37798" marB="37798"/>
                </a:tc>
                <a:extLst>
                  <a:ext uri="{0D108BD9-81ED-4DB2-BD59-A6C34878D82A}">
                    <a16:rowId xmlns:a16="http://schemas.microsoft.com/office/drawing/2014/main" val="1672278418"/>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a:t>4</a:t>
                      </a:r>
                    </a:p>
                  </a:txBody>
                  <a:tcPr marL="75597" marR="75597" marT="37798" marB="37798"/>
                </a:tc>
                <a:tc>
                  <a:txBody>
                    <a:bodyPr/>
                    <a:lstStyle/>
                    <a:p>
                      <a:pPr marL="228600" indent="-228600" algn="l">
                        <a:lnSpc>
                          <a:spcPct val="107000"/>
                        </a:lnSpc>
                        <a:spcAft>
                          <a:spcPts val="0"/>
                        </a:spcAft>
                      </a:pPr>
                      <a:r>
                        <a:rPr lang="tr-TR" sz="1500" dirty="0" smtClean="0">
                          <a:effectLst/>
                          <a:latin typeface="Calibri" panose="020F0502020204030204" pitchFamily="34" charset="0"/>
                          <a:ea typeface="Calibri" panose="020F0502020204030204" pitchFamily="34" charset="0"/>
                          <a:cs typeface="Times New Roman" panose="02020603050405020304" pitchFamily="18" charset="0"/>
                        </a:rPr>
                        <a:t>4</a:t>
                      </a:r>
                      <a:r>
                        <a:rPr lang="tr-TR" sz="1500" baseline="0" dirty="0" smtClean="0">
                          <a:effectLst/>
                          <a:latin typeface="Calibri" panose="020F0502020204030204" pitchFamily="34" charset="0"/>
                          <a:ea typeface="Calibri" panose="020F0502020204030204" pitchFamily="34" charset="0"/>
                          <a:cs typeface="Times New Roman" panose="02020603050405020304" pitchFamily="18" charset="0"/>
                        </a:rPr>
                        <a:t> ve 5. Grup Katyon</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10</a:t>
                      </a:r>
                      <a:r>
                        <a:rPr lang="tr-TR" sz="1500" baseline="30000" dirty="0" smtClean="0"/>
                        <a:t>th</a:t>
                      </a:r>
                      <a:r>
                        <a:rPr lang="tr-TR" sz="1500" dirty="0" smtClean="0"/>
                        <a:t> Ekim</a:t>
                      </a:r>
                      <a:endParaRPr lang="tr-TR" sz="1500" dirty="0"/>
                    </a:p>
                  </a:txBody>
                  <a:tcPr marL="75597" marR="75597" marT="37798" marB="37798"/>
                </a:tc>
                <a:extLst>
                  <a:ext uri="{0D108BD9-81ED-4DB2-BD59-A6C34878D82A}">
                    <a16:rowId xmlns:a16="http://schemas.microsoft.com/office/drawing/2014/main" val="3092221136"/>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a:t>5</a:t>
                      </a:r>
                    </a:p>
                  </a:txBody>
                  <a:tcPr marL="75597" marR="75597" marT="37798" marB="37798"/>
                </a:tc>
                <a:tc>
                  <a:txBody>
                    <a:bodyPr/>
                    <a:lstStyle/>
                    <a:p>
                      <a:pPr marL="228600" indent="-228600" algn="l">
                        <a:lnSpc>
                          <a:spcPct val="107000"/>
                        </a:lnSpc>
                        <a:spcAft>
                          <a:spcPts val="0"/>
                        </a:spcAft>
                      </a:pPr>
                      <a:r>
                        <a:rPr lang="tr-TR" sz="1500" dirty="0" smtClean="0">
                          <a:effectLst/>
                          <a:latin typeface="Calibri" panose="020F0502020204030204" pitchFamily="34" charset="0"/>
                          <a:ea typeface="Calibri" panose="020F0502020204030204" pitchFamily="34" charset="0"/>
                          <a:cs typeface="Times New Roman" panose="02020603050405020304" pitchFamily="18" charset="0"/>
                        </a:rPr>
                        <a:t>3. Grup Katyonlar</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17</a:t>
                      </a:r>
                      <a:r>
                        <a:rPr lang="tr-TR" sz="1500" baseline="30000" dirty="0" smtClean="0"/>
                        <a:t>th</a:t>
                      </a:r>
                      <a:r>
                        <a:rPr lang="tr-TR" sz="1500" dirty="0" smtClean="0"/>
                        <a:t> Ekim</a:t>
                      </a:r>
                      <a:endParaRPr lang="tr-TR" sz="1500" dirty="0"/>
                    </a:p>
                  </a:txBody>
                  <a:tcPr marL="75597" marR="75597" marT="37798" marB="37798"/>
                </a:tc>
                <a:extLst>
                  <a:ext uri="{0D108BD9-81ED-4DB2-BD59-A6C34878D82A}">
                    <a16:rowId xmlns:a16="http://schemas.microsoft.com/office/drawing/2014/main" val="3062396398"/>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a:t>6</a:t>
                      </a:r>
                    </a:p>
                  </a:txBody>
                  <a:tcPr marL="75597" marR="75597" marT="37798" marB="37798"/>
                </a:tc>
                <a:tc>
                  <a:txBody>
                    <a:bodyPr/>
                    <a:lstStyle/>
                    <a:p>
                      <a:pPr marL="228600" indent="-228600" algn="l">
                        <a:lnSpc>
                          <a:spcPct val="107000"/>
                        </a:lnSpc>
                        <a:spcAft>
                          <a:spcPts val="0"/>
                        </a:spcAft>
                      </a:pPr>
                      <a:r>
                        <a:rPr lang="tr-TR" sz="1500" dirty="0" smtClean="0">
                          <a:effectLst/>
                          <a:latin typeface="Calibri" panose="020F0502020204030204" pitchFamily="34" charset="0"/>
                          <a:ea typeface="Calibri" panose="020F0502020204030204" pitchFamily="34" charset="0"/>
                          <a:cs typeface="Times New Roman" panose="02020603050405020304" pitchFamily="18" charset="0"/>
                        </a:rPr>
                        <a:t>2. Grup Katyonlar</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24</a:t>
                      </a:r>
                      <a:r>
                        <a:rPr lang="tr-TR" sz="1500" baseline="30000" dirty="0" smtClean="0"/>
                        <a:t>th</a:t>
                      </a:r>
                      <a:r>
                        <a:rPr lang="tr-TR" sz="1500" dirty="0" smtClean="0"/>
                        <a:t> Ekim</a:t>
                      </a:r>
                      <a:endParaRPr lang="tr-TR" sz="1500" dirty="0"/>
                    </a:p>
                  </a:txBody>
                  <a:tcPr marL="75597" marR="75597" marT="37798" marB="37798"/>
                </a:tc>
                <a:extLst>
                  <a:ext uri="{0D108BD9-81ED-4DB2-BD59-A6C34878D82A}">
                    <a16:rowId xmlns:a16="http://schemas.microsoft.com/office/drawing/2014/main" val="1364432133"/>
                  </a:ext>
                </a:extLst>
              </a:tr>
              <a:tr h="3355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a:t>7</a:t>
                      </a:r>
                    </a:p>
                  </a:txBody>
                  <a:tcPr marL="75597" marR="75597" marT="37798" marB="37798"/>
                </a:tc>
                <a:tc>
                  <a:txBody>
                    <a:bodyPr/>
                    <a:lstStyle/>
                    <a:p>
                      <a:pPr indent="-228600" algn="l">
                        <a:lnSpc>
                          <a:spcPct val="107000"/>
                        </a:lnSpc>
                        <a:spcAft>
                          <a:spcPts val="0"/>
                        </a:spcAft>
                      </a:pPr>
                      <a:r>
                        <a:rPr lang="tr-TR" sz="1500" dirty="0" smtClean="0">
                          <a:effectLst/>
                          <a:latin typeface="Calibri" panose="020F0502020204030204" pitchFamily="34" charset="0"/>
                          <a:ea typeface="Calibri" panose="020F0502020204030204" pitchFamily="34" charset="0"/>
                          <a:cs typeface="Times New Roman" panose="02020603050405020304" pitchFamily="18" charset="0"/>
                        </a:rPr>
                        <a:t>2. Grup Katyonlar</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31</a:t>
                      </a:r>
                      <a:r>
                        <a:rPr lang="tr-TR" sz="1500" baseline="30000" dirty="0" smtClean="0"/>
                        <a:t>st</a:t>
                      </a:r>
                      <a:r>
                        <a:rPr lang="tr-TR" sz="1500" dirty="0" smtClean="0"/>
                        <a:t> Ekim</a:t>
                      </a:r>
                      <a:endParaRPr lang="tr-TR" sz="1500" dirty="0"/>
                    </a:p>
                  </a:txBody>
                  <a:tcPr marL="75597" marR="75597" marT="37798" marB="37798"/>
                </a:tc>
                <a:extLst>
                  <a:ext uri="{0D108BD9-81ED-4DB2-BD59-A6C34878D82A}">
                    <a16:rowId xmlns:a16="http://schemas.microsoft.com/office/drawing/2014/main" val="2327971560"/>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a:t>8</a:t>
                      </a:r>
                    </a:p>
                  </a:txBody>
                  <a:tcPr marL="75597" marR="75597" marT="37798" marB="37798"/>
                </a:tc>
                <a:tc>
                  <a:txBody>
                    <a:bodyPr/>
                    <a:lstStyle/>
                    <a:p>
                      <a:pPr algn="l">
                        <a:lnSpc>
                          <a:spcPct val="107000"/>
                        </a:lnSpc>
                        <a:spcAft>
                          <a:spcPts val="0"/>
                        </a:spcAft>
                      </a:pPr>
                      <a:r>
                        <a:rPr lang="tr-TR" sz="1500" b="1" dirty="0" smtClean="0">
                          <a:effectLst/>
                          <a:latin typeface="Calibri" panose="020F0502020204030204" pitchFamily="34" charset="0"/>
                          <a:ea typeface="Calibri" panose="020F0502020204030204" pitchFamily="34" charset="0"/>
                          <a:cs typeface="Times New Roman" panose="02020603050405020304" pitchFamily="18" charset="0"/>
                        </a:rPr>
                        <a:t>Vize</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500" dirty="0"/>
                    </a:p>
                  </a:txBody>
                  <a:tcPr marL="75597" marR="75597" marT="37798" marB="37798"/>
                </a:tc>
                <a:extLst>
                  <a:ext uri="{0D108BD9-81ED-4DB2-BD59-A6C34878D82A}">
                    <a16:rowId xmlns:a16="http://schemas.microsoft.com/office/drawing/2014/main" val="4248586520"/>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a:t>9</a:t>
                      </a:r>
                    </a:p>
                  </a:txBody>
                  <a:tcPr marL="75597" marR="75597" marT="37798" marB="37798"/>
                </a:tc>
                <a:tc>
                  <a:txBody>
                    <a:bodyPr/>
                    <a:lstStyle/>
                    <a:p>
                      <a:pPr algn="l">
                        <a:lnSpc>
                          <a:spcPct val="107000"/>
                        </a:lnSpc>
                        <a:spcAft>
                          <a:spcPts val="0"/>
                        </a:spcAft>
                      </a:pPr>
                      <a:r>
                        <a:rPr lang="tr-TR" sz="1500" dirty="0" smtClean="0">
                          <a:effectLst/>
                          <a:latin typeface="Calibri" panose="020F0502020204030204" pitchFamily="34" charset="0"/>
                          <a:ea typeface="Calibri" panose="020F0502020204030204" pitchFamily="34" charset="0"/>
                          <a:cs typeface="Times New Roman" panose="02020603050405020304" pitchFamily="18" charset="0"/>
                        </a:rPr>
                        <a:t>1. Grup Katyonlar</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14</a:t>
                      </a:r>
                      <a:r>
                        <a:rPr lang="tr-TR" sz="1500" baseline="30000" dirty="0" smtClean="0"/>
                        <a:t>th</a:t>
                      </a:r>
                      <a:r>
                        <a:rPr lang="tr-TR" sz="1500" dirty="0" smtClean="0"/>
                        <a:t> Kasım</a:t>
                      </a:r>
                    </a:p>
                  </a:txBody>
                  <a:tcPr marL="75597" marR="75597" marT="37798" marB="37798"/>
                </a:tc>
                <a:extLst>
                  <a:ext uri="{0D108BD9-81ED-4DB2-BD59-A6C34878D82A}">
                    <a16:rowId xmlns:a16="http://schemas.microsoft.com/office/drawing/2014/main" val="1176970731"/>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a:t>10</a:t>
                      </a:r>
                    </a:p>
                  </a:txBody>
                  <a:tcPr marL="75597" marR="75597" marT="37798" marB="37798"/>
                </a:tc>
                <a:tc>
                  <a:txBody>
                    <a:bodyPr/>
                    <a:lstStyle/>
                    <a:p>
                      <a:pPr algn="l">
                        <a:lnSpc>
                          <a:spcPct val="107000"/>
                        </a:lnSpc>
                        <a:spcAft>
                          <a:spcPts val="0"/>
                        </a:spcAft>
                      </a:pPr>
                      <a:r>
                        <a:rPr lang="tr-TR" sz="1500" dirty="0" smtClean="0">
                          <a:effectLst/>
                          <a:latin typeface="Calibri" panose="020F0502020204030204" pitchFamily="34" charset="0"/>
                          <a:ea typeface="Calibri" panose="020F0502020204030204" pitchFamily="34" charset="0"/>
                          <a:cs typeface="Times New Roman" panose="02020603050405020304" pitchFamily="18" charset="0"/>
                        </a:rPr>
                        <a:t>Kantitatif Analiz Giriş</a:t>
                      </a:r>
                      <a:r>
                        <a:rPr lang="tr-TR" sz="15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5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500" dirty="0" err="1" smtClean="0">
                          <a:effectLst/>
                          <a:latin typeface="Calibri" panose="020F0502020204030204" pitchFamily="34" charset="0"/>
                          <a:ea typeface="Calibri" panose="020F0502020204030204" pitchFamily="34" charset="0"/>
                          <a:cs typeface="Times New Roman" panose="02020603050405020304" pitchFamily="18" charset="0"/>
                        </a:rPr>
                        <a:t>NaOH-HCl</a:t>
                      </a: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500" dirty="0" smtClean="0">
                          <a:effectLst/>
                          <a:latin typeface="Calibri" panose="020F0502020204030204" pitchFamily="34" charset="0"/>
                          <a:ea typeface="Calibri" panose="020F0502020204030204" pitchFamily="34" charset="0"/>
                          <a:cs typeface="Times New Roman" panose="02020603050405020304" pitchFamily="18" charset="0"/>
                        </a:rPr>
                        <a:t>Hazırlanması</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21</a:t>
                      </a:r>
                      <a:r>
                        <a:rPr lang="tr-TR" sz="1500" baseline="30000" dirty="0" smtClean="0"/>
                        <a:t>th</a:t>
                      </a:r>
                      <a:r>
                        <a:rPr lang="tr-TR" sz="1500" dirty="0" smtClean="0"/>
                        <a:t> Kasım</a:t>
                      </a:r>
                      <a:endParaRPr lang="tr-TR" sz="1500" dirty="0"/>
                    </a:p>
                  </a:txBody>
                  <a:tcPr marL="75597" marR="75597" marT="37798" marB="37798"/>
                </a:tc>
                <a:extLst>
                  <a:ext uri="{0D108BD9-81ED-4DB2-BD59-A6C34878D82A}">
                    <a16:rowId xmlns:a16="http://schemas.microsoft.com/office/drawing/2014/main" val="150538586"/>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smtClean="0"/>
                        <a:t>11</a:t>
                      </a:r>
                      <a:endParaRPr lang="tr-TR" sz="1500" dirty="0"/>
                    </a:p>
                  </a:txBody>
                  <a:tcPr marL="75597" marR="75597" marT="37798" marB="37798"/>
                </a:tc>
                <a:tc>
                  <a:txBody>
                    <a:bodyPr/>
                    <a:lstStyle/>
                    <a:p>
                      <a:pPr algn="l">
                        <a:lnSpc>
                          <a:spcPct val="107000"/>
                        </a:lnSpc>
                        <a:spcAft>
                          <a:spcPts val="0"/>
                        </a:spcAft>
                      </a:pPr>
                      <a:r>
                        <a:rPr lang="en-US" sz="1500" dirty="0" err="1" smtClean="0">
                          <a:effectLst/>
                          <a:latin typeface="Calibri" panose="020F0502020204030204" pitchFamily="34" charset="0"/>
                          <a:ea typeface="Calibri" panose="020F0502020204030204" pitchFamily="34" charset="0"/>
                          <a:cs typeface="Times New Roman" panose="02020603050405020304" pitchFamily="18" charset="0"/>
                        </a:rPr>
                        <a:t>NaOH-HCl</a:t>
                      </a:r>
                      <a:r>
                        <a:rPr lang="tr-TR" sz="1500" dirty="0" smtClean="0">
                          <a:effectLst/>
                          <a:latin typeface="Calibri" panose="020F0502020204030204" pitchFamily="34" charset="0"/>
                          <a:ea typeface="Calibri" panose="020F0502020204030204" pitchFamily="34" charset="0"/>
                          <a:cs typeface="Times New Roman" panose="02020603050405020304" pitchFamily="18" charset="0"/>
                        </a:rPr>
                        <a:t> ‘ün Hazırlanması,</a:t>
                      </a:r>
                      <a:r>
                        <a:rPr lang="tr-TR" sz="15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500" dirty="0" smtClean="0">
                          <a:effectLst/>
                          <a:latin typeface="Calibri" panose="020F0502020204030204" pitchFamily="34" charset="0"/>
                          <a:ea typeface="Calibri" panose="020F0502020204030204" pitchFamily="34" charset="0"/>
                          <a:cs typeface="Times New Roman" panose="02020603050405020304" pitchFamily="18" charset="0"/>
                        </a:rPr>
                        <a:t>Aspirin</a:t>
                      </a:r>
                      <a:r>
                        <a:rPr lang="tr-TR" sz="1500" baseline="0" dirty="0" smtClean="0">
                          <a:effectLst/>
                          <a:latin typeface="Calibri" panose="020F0502020204030204" pitchFamily="34" charset="0"/>
                          <a:ea typeface="Calibri" panose="020F0502020204030204" pitchFamily="34" charset="0"/>
                          <a:cs typeface="Times New Roman" panose="02020603050405020304" pitchFamily="18" charset="0"/>
                        </a:rPr>
                        <a:t> Saflık Tayini</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28</a:t>
                      </a:r>
                      <a:r>
                        <a:rPr lang="tr-TR" sz="1500" baseline="30000" dirty="0" smtClean="0"/>
                        <a:t>th</a:t>
                      </a:r>
                      <a:r>
                        <a:rPr lang="tr-TR" sz="1500" dirty="0" smtClean="0"/>
                        <a:t> Kasım</a:t>
                      </a:r>
                    </a:p>
                  </a:txBody>
                  <a:tcPr marL="75597" marR="75597" marT="37798" marB="37798"/>
                </a:tc>
                <a:extLst>
                  <a:ext uri="{0D108BD9-81ED-4DB2-BD59-A6C34878D82A}">
                    <a16:rowId xmlns:a16="http://schemas.microsoft.com/office/drawing/2014/main" val="3434041642"/>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smtClean="0"/>
                        <a:t>12</a:t>
                      </a:r>
                      <a:endParaRPr lang="tr-TR" sz="1500" dirty="0"/>
                    </a:p>
                  </a:txBody>
                  <a:tcPr marL="75597" marR="75597" marT="37798" marB="37798"/>
                </a:tc>
                <a:tc>
                  <a:txBody>
                    <a:bodyPr/>
                    <a:lstStyle/>
                    <a:p>
                      <a:pPr algn="l">
                        <a:lnSpc>
                          <a:spcPct val="107000"/>
                        </a:lnSpc>
                        <a:spcAft>
                          <a:spcPts val="0"/>
                        </a:spcAft>
                      </a:pPr>
                      <a:r>
                        <a:rPr lang="tr-TR" sz="1500" dirty="0" smtClean="0">
                          <a:effectLst/>
                          <a:latin typeface="Calibri" panose="020F0502020204030204" pitchFamily="34" charset="0"/>
                          <a:ea typeface="Calibri" panose="020F0502020204030204" pitchFamily="34" charset="0"/>
                          <a:cs typeface="Times New Roman" panose="02020603050405020304" pitchFamily="18" charset="0"/>
                        </a:rPr>
                        <a:t>Kalsiyum Karbonat</a:t>
                      </a:r>
                      <a:r>
                        <a:rPr lang="tr-TR" sz="1500" baseline="0" dirty="0" smtClean="0">
                          <a:effectLst/>
                          <a:latin typeface="Calibri" panose="020F0502020204030204" pitchFamily="34" charset="0"/>
                          <a:ea typeface="Calibri" panose="020F0502020204030204" pitchFamily="34" charset="0"/>
                          <a:cs typeface="Times New Roman" panose="02020603050405020304" pitchFamily="18" charset="0"/>
                        </a:rPr>
                        <a:t> Tayini</a:t>
                      </a: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500" dirty="0" smtClean="0">
                          <a:effectLst/>
                          <a:latin typeface="Calibri" panose="020F0502020204030204" pitchFamily="34" charset="0"/>
                          <a:ea typeface="Calibri" panose="020F0502020204030204" pitchFamily="34" charset="0"/>
                          <a:cs typeface="Times New Roman" panose="02020603050405020304" pitchFamily="18" charset="0"/>
                        </a:rPr>
                        <a:t>Antiseptik Çözeltide</a:t>
                      </a:r>
                      <a:r>
                        <a:rPr lang="tr-TR" sz="1500" baseline="0" dirty="0" smtClean="0">
                          <a:effectLst/>
                          <a:latin typeface="Calibri" panose="020F0502020204030204" pitchFamily="34" charset="0"/>
                          <a:ea typeface="Calibri" panose="020F0502020204030204" pitchFamily="34" charset="0"/>
                          <a:cs typeface="Times New Roman" panose="02020603050405020304" pitchFamily="18" charset="0"/>
                        </a:rPr>
                        <a:t> Borik Asit Tayini</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5</a:t>
                      </a:r>
                      <a:r>
                        <a:rPr lang="tr-TR" sz="1500" baseline="30000" dirty="0" smtClean="0"/>
                        <a:t>th</a:t>
                      </a:r>
                      <a:r>
                        <a:rPr lang="tr-TR" sz="1500" dirty="0" smtClean="0"/>
                        <a:t> Aralık</a:t>
                      </a:r>
                    </a:p>
                  </a:txBody>
                  <a:tcPr marL="75597" marR="75597" marT="37798" marB="37798"/>
                </a:tc>
                <a:extLst>
                  <a:ext uri="{0D108BD9-81ED-4DB2-BD59-A6C34878D82A}">
                    <a16:rowId xmlns:a16="http://schemas.microsoft.com/office/drawing/2014/main" val="2347097095"/>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smtClean="0"/>
                        <a:t>13</a:t>
                      </a:r>
                      <a:endParaRPr lang="tr-TR" sz="1500" dirty="0"/>
                    </a:p>
                  </a:txBody>
                  <a:tcPr marL="75597" marR="75597" marT="37798" marB="37798"/>
                </a:tc>
                <a:tc>
                  <a:txBody>
                    <a:bodyPr/>
                    <a:lstStyle/>
                    <a:p>
                      <a:pPr algn="l">
                        <a:lnSpc>
                          <a:spcPct val="107000"/>
                        </a:lnSpc>
                        <a:spcAft>
                          <a:spcPts val="0"/>
                        </a:spcAft>
                      </a:pPr>
                      <a:r>
                        <a:rPr lang="tr-TR" sz="1500" dirty="0" smtClean="0">
                          <a:effectLst/>
                          <a:latin typeface="Calibri" panose="020F0502020204030204" pitchFamily="34" charset="0"/>
                          <a:ea typeface="Calibri" panose="020F0502020204030204" pitchFamily="34" charset="0"/>
                          <a:cs typeface="Times New Roman" panose="02020603050405020304" pitchFamily="18" charset="0"/>
                        </a:rPr>
                        <a:t>Fosforik Asit </a:t>
                      </a:r>
                      <a:r>
                        <a:rPr lang="tr-TR" sz="1500" baseline="0" dirty="0" smtClean="0">
                          <a:effectLst/>
                          <a:latin typeface="Calibri" panose="020F0502020204030204" pitchFamily="34" charset="0"/>
                          <a:ea typeface="Calibri" panose="020F0502020204030204" pitchFamily="34" charset="0"/>
                          <a:cs typeface="Times New Roman" panose="02020603050405020304" pitchFamily="18" charset="0"/>
                        </a:rPr>
                        <a:t>Tayini</a:t>
                      </a: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a:t>
                      </a:r>
                      <a:r>
                        <a:rPr lang="tr-TR" sz="1500" baseline="0" dirty="0" smtClean="0">
                          <a:effectLst/>
                          <a:latin typeface="Calibri" panose="020F0502020204030204" pitchFamily="34" charset="0"/>
                          <a:ea typeface="Calibri" panose="020F0502020204030204" pitchFamily="34" charset="0"/>
                          <a:cs typeface="Times New Roman" panose="02020603050405020304" pitchFamily="18" charset="0"/>
                        </a:rPr>
                        <a:t> Potasyum Permanganat Hazırlanması</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12</a:t>
                      </a:r>
                      <a:r>
                        <a:rPr lang="tr-TR" sz="1500" baseline="30000" dirty="0" smtClean="0"/>
                        <a:t>th</a:t>
                      </a:r>
                      <a:r>
                        <a:rPr lang="tr-TR" sz="1500" dirty="0" smtClean="0"/>
                        <a:t> Aralık</a:t>
                      </a:r>
                    </a:p>
                  </a:txBody>
                  <a:tcPr marL="75597" marR="75597" marT="37798" marB="37798"/>
                </a:tc>
                <a:extLst>
                  <a:ext uri="{0D108BD9-81ED-4DB2-BD59-A6C34878D82A}">
                    <a16:rowId xmlns:a16="http://schemas.microsoft.com/office/drawing/2014/main" val="3605917689"/>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smtClean="0"/>
                        <a:t>14</a:t>
                      </a:r>
                      <a:endParaRPr lang="tr-TR" sz="1500" dirty="0"/>
                    </a:p>
                  </a:txBody>
                  <a:tcPr marL="75597" marR="75597" marT="37798" marB="37798"/>
                </a:tc>
                <a:tc>
                  <a:txBody>
                    <a:bodyPr/>
                    <a:lstStyle/>
                    <a:p>
                      <a:pPr algn="l">
                        <a:lnSpc>
                          <a:spcPct val="107000"/>
                        </a:lnSpc>
                        <a:spcAft>
                          <a:spcPts val="0"/>
                        </a:spcAft>
                      </a:pPr>
                      <a:r>
                        <a:rPr lang="tr-TR" sz="1500" baseline="0" dirty="0" smtClean="0">
                          <a:effectLst/>
                          <a:latin typeface="Calibri" panose="020F0502020204030204" pitchFamily="34" charset="0"/>
                          <a:ea typeface="Calibri" panose="020F0502020204030204" pitchFamily="34" charset="0"/>
                          <a:cs typeface="Times New Roman" panose="02020603050405020304" pitchFamily="18" charset="0"/>
                        </a:rPr>
                        <a:t>Potasyum </a:t>
                      </a:r>
                      <a:r>
                        <a:rPr lang="tr-TR" sz="1500" baseline="0" dirty="0" err="1" smtClean="0">
                          <a:effectLst/>
                          <a:latin typeface="Calibri" panose="020F0502020204030204" pitchFamily="34" charset="0"/>
                          <a:ea typeface="Calibri" panose="020F0502020204030204" pitchFamily="34" charset="0"/>
                          <a:cs typeface="Times New Roman" panose="02020603050405020304" pitchFamily="18" charset="0"/>
                        </a:rPr>
                        <a:t>Permanganat’ın</a:t>
                      </a:r>
                      <a:r>
                        <a:rPr lang="tr-TR" sz="1500" baseline="0" dirty="0" smtClean="0">
                          <a:effectLst/>
                          <a:latin typeface="Calibri" panose="020F0502020204030204" pitchFamily="34" charset="0"/>
                          <a:ea typeface="Calibri" panose="020F0502020204030204" pitchFamily="34" charset="0"/>
                          <a:cs typeface="Times New Roman" panose="02020603050405020304" pitchFamily="18" charset="0"/>
                        </a:rPr>
                        <a:t> Ayarlanması, Demir Analizi</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smtClean="0"/>
                        <a:t>19</a:t>
                      </a:r>
                      <a:r>
                        <a:rPr lang="tr-TR" sz="1500" baseline="30000" dirty="0" smtClean="0"/>
                        <a:t>th</a:t>
                      </a:r>
                      <a:r>
                        <a:rPr lang="tr-TR" sz="1500" dirty="0" smtClean="0"/>
                        <a:t> Aralık</a:t>
                      </a:r>
                    </a:p>
                  </a:txBody>
                  <a:tcPr marL="75597" marR="75597" marT="37798" marB="37798"/>
                </a:tc>
                <a:extLst>
                  <a:ext uri="{0D108BD9-81ED-4DB2-BD59-A6C34878D82A}">
                    <a16:rowId xmlns:a16="http://schemas.microsoft.com/office/drawing/2014/main" val="1623901654"/>
                  </a:ext>
                </a:extLst>
              </a:tr>
              <a:tr h="31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dirty="0" smtClean="0"/>
                        <a:t>14</a:t>
                      </a:r>
                      <a:endParaRPr lang="tr-TR" sz="1500" dirty="0"/>
                    </a:p>
                  </a:txBody>
                  <a:tcPr marL="75597" marR="75597" marT="37798" marB="37798"/>
                </a:tc>
                <a:tc>
                  <a:txBody>
                    <a:bodyPr/>
                    <a:lstStyle/>
                    <a:p>
                      <a:pPr algn="l">
                        <a:lnSpc>
                          <a:spcPct val="107000"/>
                        </a:lnSpc>
                        <a:spcAft>
                          <a:spcPts val="0"/>
                        </a:spcAft>
                      </a:pPr>
                      <a:r>
                        <a:rPr lang="tr-TR" sz="1500" b="1" dirty="0" smtClean="0">
                          <a:effectLst/>
                          <a:latin typeface="Calibri" panose="020F0502020204030204" pitchFamily="34" charset="0"/>
                          <a:ea typeface="Calibri" panose="020F0502020204030204" pitchFamily="34" charset="0"/>
                          <a:cs typeface="Times New Roman" panose="02020603050405020304" pitchFamily="18" charset="0"/>
                        </a:rPr>
                        <a:t>Final</a:t>
                      </a:r>
                      <a:endParaRPr lang="tr-TR"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500" dirty="0" smtClean="0"/>
                    </a:p>
                  </a:txBody>
                  <a:tcPr marL="75597" marR="75597" marT="37798" marB="37798"/>
                </a:tc>
                <a:extLst>
                  <a:ext uri="{0D108BD9-81ED-4DB2-BD59-A6C34878D82A}">
                    <a16:rowId xmlns:a16="http://schemas.microsoft.com/office/drawing/2014/main" val="1127369320"/>
                  </a:ext>
                </a:extLst>
              </a:tr>
            </a:tbl>
          </a:graphicData>
        </a:graphic>
      </p:graphicFrame>
    </p:spTree>
    <p:extLst>
      <p:ext uri="{BB962C8B-B14F-4D97-AF65-F5344CB8AC3E}">
        <p14:creationId xmlns:p14="http://schemas.microsoft.com/office/powerpoint/2010/main" val="4134098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24411" y="1186349"/>
            <a:ext cx="10079567"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algn="ctr" eaLnBrk="1" hangingPunct="1">
              <a:spcBef>
                <a:spcPct val="50000"/>
              </a:spcBef>
              <a:spcAft>
                <a:spcPct val="0"/>
              </a:spcAft>
              <a:buClrTx/>
              <a:buFontTx/>
              <a:buNone/>
            </a:pPr>
            <a:r>
              <a:rPr lang="tr-TR" altLang="tr-TR" sz="1600" dirty="0" smtClean="0">
                <a:latin typeface="+mn-lt"/>
              </a:rPr>
              <a:t>Prof</a:t>
            </a:r>
            <a:r>
              <a:rPr lang="tr-TR" altLang="tr-TR" sz="1600" dirty="0">
                <a:latin typeface="+mn-lt"/>
              </a:rPr>
              <a:t>. Dr. Nevin ERK</a:t>
            </a:r>
          </a:p>
          <a:p>
            <a:pPr algn="ctr" eaLnBrk="1" hangingPunct="1">
              <a:spcBef>
                <a:spcPct val="50000"/>
              </a:spcBef>
              <a:spcAft>
                <a:spcPct val="0"/>
              </a:spcAft>
              <a:buClrTx/>
              <a:buFontTx/>
              <a:buNone/>
            </a:pPr>
            <a:r>
              <a:rPr lang="tr-TR" altLang="tr-TR" sz="1600" dirty="0">
                <a:latin typeface="+mn-lt"/>
              </a:rPr>
              <a:t>Prof. Dr. Sibel A. ÖZKAN</a:t>
            </a:r>
          </a:p>
          <a:p>
            <a:pPr algn="ctr" eaLnBrk="1" hangingPunct="1">
              <a:spcBef>
                <a:spcPct val="50000"/>
              </a:spcBef>
              <a:spcAft>
                <a:spcPct val="0"/>
              </a:spcAft>
              <a:buClrTx/>
              <a:buFontTx/>
              <a:buNone/>
            </a:pPr>
            <a:r>
              <a:rPr lang="tr-TR" altLang="tr-TR" sz="1600" dirty="0">
                <a:latin typeface="+mn-lt"/>
              </a:rPr>
              <a:t>Prof. Dr. Bengi </a:t>
            </a:r>
            <a:r>
              <a:rPr lang="tr-TR" altLang="tr-TR" sz="1600" dirty="0" smtClean="0">
                <a:latin typeface="+mn-lt"/>
              </a:rPr>
              <a:t>USLU (Anabilim Dalı Başkanı)</a:t>
            </a:r>
            <a:endParaRPr lang="tr-TR" altLang="tr-TR" sz="1600" dirty="0">
              <a:latin typeface="+mn-lt"/>
            </a:endParaRPr>
          </a:p>
          <a:p>
            <a:pPr algn="ctr" eaLnBrk="1" hangingPunct="1">
              <a:spcBef>
                <a:spcPct val="50000"/>
              </a:spcBef>
              <a:spcAft>
                <a:spcPct val="0"/>
              </a:spcAft>
              <a:buClrTx/>
              <a:buFontTx/>
              <a:buNone/>
            </a:pPr>
            <a:r>
              <a:rPr lang="tr-TR" altLang="tr-TR" sz="1600" dirty="0">
                <a:latin typeface="+mn-lt"/>
              </a:rPr>
              <a:t>Prof. Dr. Erdal DİNÇ</a:t>
            </a:r>
          </a:p>
          <a:p>
            <a:pPr algn="ctr" eaLnBrk="1" hangingPunct="1">
              <a:spcBef>
                <a:spcPct val="50000"/>
              </a:spcBef>
              <a:spcAft>
                <a:spcPct val="0"/>
              </a:spcAft>
              <a:buClrTx/>
              <a:buNone/>
            </a:pPr>
            <a:r>
              <a:rPr lang="tr-TR" altLang="tr-TR" sz="1600" dirty="0">
                <a:latin typeface="+mn-lt"/>
              </a:rPr>
              <a:t>Doç. Dr. İsmail Murat PALABIYIK</a:t>
            </a:r>
          </a:p>
          <a:p>
            <a:pPr algn="ctr" eaLnBrk="1" hangingPunct="1">
              <a:spcBef>
                <a:spcPct val="50000"/>
              </a:spcBef>
              <a:spcAft>
                <a:spcPct val="0"/>
              </a:spcAft>
              <a:buClrTx/>
              <a:buNone/>
            </a:pPr>
            <a:r>
              <a:rPr lang="tr-TR" altLang="tr-TR" sz="1600" dirty="0">
                <a:latin typeface="+mn-lt"/>
              </a:rPr>
              <a:t>Doç. Dr. Burcu </a:t>
            </a:r>
            <a:r>
              <a:rPr lang="tr-TR" altLang="tr-TR" sz="1600" dirty="0" smtClean="0">
                <a:latin typeface="+mn-lt"/>
              </a:rPr>
              <a:t>DOĞAN-TOPAL</a:t>
            </a:r>
          </a:p>
          <a:p>
            <a:pPr algn="ctr">
              <a:spcBef>
                <a:spcPct val="50000"/>
              </a:spcBef>
              <a:spcAft>
                <a:spcPct val="0"/>
              </a:spcAft>
              <a:buClrTx/>
              <a:buNone/>
            </a:pPr>
            <a:r>
              <a:rPr lang="tr-TR" altLang="tr-TR" sz="1600" dirty="0">
                <a:latin typeface="+mn-lt"/>
              </a:rPr>
              <a:t>Doç. Dr. Özgür </a:t>
            </a:r>
            <a:r>
              <a:rPr lang="tr-TR" altLang="tr-TR" sz="1600" dirty="0" smtClean="0">
                <a:latin typeface="+mn-lt"/>
              </a:rPr>
              <a:t>ÜSTÜNDAĞ</a:t>
            </a:r>
            <a:endParaRPr lang="tr-TR" altLang="tr-TR" sz="1600" dirty="0">
              <a:latin typeface="+mn-lt"/>
            </a:endParaRPr>
          </a:p>
          <a:p>
            <a:pPr algn="ctr" eaLnBrk="1" hangingPunct="1">
              <a:spcBef>
                <a:spcPct val="50000"/>
              </a:spcBef>
              <a:spcAft>
                <a:spcPct val="0"/>
              </a:spcAft>
              <a:buClrTx/>
              <a:buFontTx/>
              <a:buNone/>
            </a:pPr>
            <a:r>
              <a:rPr lang="tr-TR" altLang="tr-TR" sz="1600" dirty="0" err="1">
                <a:latin typeface="+mn-lt"/>
              </a:rPr>
              <a:t>Yard</a:t>
            </a:r>
            <a:r>
              <a:rPr lang="tr-TR" altLang="tr-TR" sz="1600" dirty="0">
                <a:latin typeface="+mn-lt"/>
              </a:rPr>
              <a:t>. Doç. Dr. Saadet DERMİŞ</a:t>
            </a:r>
          </a:p>
          <a:p>
            <a:pPr algn="ctr" eaLnBrk="1" hangingPunct="1">
              <a:spcBef>
                <a:spcPct val="50000"/>
              </a:spcBef>
              <a:spcAft>
                <a:spcPct val="0"/>
              </a:spcAft>
              <a:buClrTx/>
              <a:buFontTx/>
              <a:buNone/>
            </a:pPr>
            <a:r>
              <a:rPr lang="tr-TR" altLang="tr-TR" sz="1600" dirty="0" err="1" smtClean="0">
                <a:latin typeface="+mn-lt"/>
              </a:rPr>
              <a:t>Araş</a:t>
            </a:r>
            <a:r>
              <a:rPr lang="tr-TR" altLang="tr-TR" sz="1600" dirty="0">
                <a:latin typeface="+mn-lt"/>
              </a:rPr>
              <a:t>. Gör</a:t>
            </a:r>
            <a:r>
              <a:rPr lang="tr-TR" altLang="tr-TR" sz="1600" dirty="0" smtClean="0">
                <a:latin typeface="+mn-lt"/>
              </a:rPr>
              <a:t>. Dr. </a:t>
            </a:r>
            <a:r>
              <a:rPr lang="tr-TR" altLang="tr-TR" sz="1600" dirty="0">
                <a:latin typeface="+mn-lt"/>
              </a:rPr>
              <a:t>Mehmet Gökhan ÇAĞLAYAN</a:t>
            </a:r>
          </a:p>
          <a:p>
            <a:pPr algn="ctr" eaLnBrk="1" hangingPunct="1">
              <a:spcBef>
                <a:spcPct val="50000"/>
              </a:spcBef>
              <a:spcAft>
                <a:spcPct val="0"/>
              </a:spcAft>
              <a:buClrTx/>
              <a:buFontTx/>
              <a:buNone/>
            </a:pPr>
            <a:r>
              <a:rPr lang="tr-TR" altLang="tr-TR" sz="1600" dirty="0" err="1">
                <a:latin typeface="+mn-lt"/>
              </a:rPr>
              <a:t>Araş</a:t>
            </a:r>
            <a:r>
              <a:rPr lang="tr-TR" altLang="tr-TR" sz="1600" dirty="0">
                <a:latin typeface="+mn-lt"/>
              </a:rPr>
              <a:t>. Gör. </a:t>
            </a:r>
            <a:r>
              <a:rPr lang="tr-TR" altLang="tr-TR" sz="1600" dirty="0" smtClean="0">
                <a:latin typeface="+mn-lt"/>
              </a:rPr>
              <a:t>Dr. Burçin </a:t>
            </a:r>
            <a:r>
              <a:rPr lang="tr-TR" altLang="tr-TR" sz="1600" dirty="0">
                <a:latin typeface="+mn-lt"/>
              </a:rPr>
              <a:t>BOZAL-PALABIYIK</a:t>
            </a:r>
          </a:p>
          <a:p>
            <a:pPr algn="ctr" eaLnBrk="1" hangingPunct="1">
              <a:spcBef>
                <a:spcPct val="50000"/>
              </a:spcBef>
              <a:spcAft>
                <a:spcPct val="0"/>
              </a:spcAft>
              <a:buClrTx/>
              <a:buFontTx/>
              <a:buNone/>
            </a:pPr>
            <a:r>
              <a:rPr lang="tr-TR" altLang="tr-TR" sz="1600" dirty="0" err="1">
                <a:latin typeface="+mn-lt"/>
              </a:rPr>
              <a:t>Araş</a:t>
            </a:r>
            <a:r>
              <a:rPr lang="tr-TR" altLang="tr-TR" sz="1600" dirty="0">
                <a:latin typeface="+mn-lt"/>
              </a:rPr>
              <a:t>. Gör</a:t>
            </a:r>
            <a:r>
              <a:rPr lang="tr-TR" altLang="tr-TR" sz="1600" dirty="0" smtClean="0">
                <a:latin typeface="+mn-lt"/>
              </a:rPr>
              <a:t>. Dr. </a:t>
            </a:r>
            <a:r>
              <a:rPr lang="tr-TR" altLang="tr-TR" sz="1600" dirty="0">
                <a:latin typeface="+mn-lt"/>
              </a:rPr>
              <a:t>Mehmet GÜMÜŞTAŞ</a:t>
            </a:r>
          </a:p>
          <a:p>
            <a:pPr algn="ctr" eaLnBrk="1" hangingPunct="1">
              <a:spcBef>
                <a:spcPct val="50000"/>
              </a:spcBef>
              <a:spcAft>
                <a:spcPct val="0"/>
              </a:spcAft>
              <a:buClrTx/>
              <a:buFontTx/>
              <a:buNone/>
            </a:pPr>
            <a:r>
              <a:rPr lang="tr-TR" altLang="tr-TR" sz="1600" dirty="0" err="1" smtClean="0">
                <a:latin typeface="+mn-lt"/>
              </a:rPr>
              <a:t>Araş</a:t>
            </a:r>
            <a:r>
              <a:rPr lang="tr-TR" altLang="tr-TR" sz="1600" dirty="0">
                <a:latin typeface="+mn-lt"/>
              </a:rPr>
              <a:t>. Gör. </a:t>
            </a:r>
            <a:r>
              <a:rPr lang="tr-TR" altLang="tr-TR" sz="1600" dirty="0" smtClean="0">
                <a:latin typeface="+mn-lt"/>
              </a:rPr>
              <a:t>Dr. Sevinç </a:t>
            </a:r>
            <a:r>
              <a:rPr lang="tr-TR" altLang="tr-TR" sz="1600" dirty="0">
                <a:latin typeface="+mn-lt"/>
              </a:rPr>
              <a:t>KURBANOĞLU</a:t>
            </a:r>
          </a:p>
          <a:p>
            <a:pPr algn="ctr" eaLnBrk="1" hangingPunct="1">
              <a:spcBef>
                <a:spcPct val="50000"/>
              </a:spcBef>
              <a:spcAft>
                <a:spcPct val="0"/>
              </a:spcAft>
              <a:buClrTx/>
              <a:buFontTx/>
              <a:buNone/>
            </a:pPr>
            <a:r>
              <a:rPr lang="tr-TR" altLang="tr-TR" sz="1600" dirty="0" err="1">
                <a:latin typeface="+mn-lt"/>
              </a:rPr>
              <a:t>Araş</a:t>
            </a:r>
            <a:r>
              <a:rPr lang="tr-TR" altLang="tr-TR" sz="1600" dirty="0">
                <a:latin typeface="+mn-lt"/>
              </a:rPr>
              <a:t>. Gör. Z. Ceren ERTEKİN-ÖZKAN</a:t>
            </a:r>
          </a:p>
          <a:p>
            <a:pPr algn="ctr" eaLnBrk="1" hangingPunct="1">
              <a:spcBef>
                <a:spcPct val="50000"/>
              </a:spcBef>
              <a:spcAft>
                <a:spcPct val="0"/>
              </a:spcAft>
              <a:buClrTx/>
              <a:buFontTx/>
              <a:buNone/>
            </a:pPr>
            <a:r>
              <a:rPr lang="tr-TR" altLang="tr-TR" sz="1600" dirty="0" err="1">
                <a:latin typeface="+mn-lt"/>
              </a:rPr>
              <a:t>Araş</a:t>
            </a:r>
            <a:r>
              <a:rPr lang="tr-TR" altLang="tr-TR" sz="1600" dirty="0">
                <a:latin typeface="+mn-lt"/>
              </a:rPr>
              <a:t>. Gör. Engin ER</a:t>
            </a:r>
          </a:p>
          <a:p>
            <a:pPr algn="ctr" eaLnBrk="1" hangingPunct="1">
              <a:spcBef>
                <a:spcPct val="50000"/>
              </a:spcBef>
              <a:spcAft>
                <a:spcPct val="0"/>
              </a:spcAft>
              <a:buClrTx/>
              <a:buFontTx/>
              <a:buNone/>
            </a:pPr>
            <a:r>
              <a:rPr lang="tr-TR" altLang="tr-TR" sz="1600" dirty="0" err="1">
                <a:latin typeface="+mn-lt"/>
              </a:rPr>
              <a:t>Araş</a:t>
            </a:r>
            <a:r>
              <a:rPr lang="tr-TR" altLang="tr-TR" sz="1600" dirty="0">
                <a:latin typeface="+mn-lt"/>
              </a:rPr>
              <a:t>. Gör. Leyla KARADURMUŞ</a:t>
            </a:r>
          </a:p>
          <a:p>
            <a:pPr algn="ctr" eaLnBrk="1" hangingPunct="1">
              <a:spcBef>
                <a:spcPct val="50000"/>
              </a:spcBef>
              <a:spcAft>
                <a:spcPct val="0"/>
              </a:spcAft>
              <a:buClrTx/>
              <a:buFontTx/>
              <a:buNone/>
            </a:pPr>
            <a:r>
              <a:rPr lang="tr-TR" altLang="tr-TR" sz="1600" dirty="0" err="1">
                <a:latin typeface="+mn-lt"/>
              </a:rPr>
              <a:t>Araş</a:t>
            </a:r>
            <a:r>
              <a:rPr lang="tr-TR" altLang="tr-TR" sz="1600" dirty="0">
                <a:latin typeface="+mn-lt"/>
              </a:rPr>
              <a:t>. Gör. Ali Kemal ATEŞ</a:t>
            </a:r>
          </a:p>
        </p:txBody>
      </p:sp>
    </p:spTree>
    <p:extLst>
      <p:ext uri="{BB962C8B-B14F-4D97-AF65-F5344CB8AC3E}">
        <p14:creationId xmlns:p14="http://schemas.microsoft.com/office/powerpoint/2010/main" val="300374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00652" y="1503139"/>
            <a:ext cx="9920815" cy="6556218"/>
          </a:xfrm>
          <a:prstGeom prst="rect">
            <a:avLst/>
          </a:prstGeom>
          <a:noFill/>
          <a:ln w="9525">
            <a:noFill/>
            <a:miter lim="800000"/>
            <a:headEnd/>
            <a:tailEnd/>
          </a:ln>
          <a:effectLst/>
        </p:spPr>
        <p:txBody>
          <a:bodyPr wrap="square">
            <a:spAutoFit/>
          </a:bodyPr>
          <a:lstStyle/>
          <a:p>
            <a:pPr marL="377979" indent="-377979" algn="ctr">
              <a:spcBef>
                <a:spcPct val="50000"/>
              </a:spcBef>
              <a:defRPr/>
            </a:pPr>
            <a:r>
              <a:rPr lang="tr-TR" sz="2200" dirty="0"/>
              <a:t>ANALİTİK KİMYA</a:t>
            </a:r>
          </a:p>
          <a:p>
            <a:pPr marL="377979" indent="-377979" algn="just">
              <a:spcBef>
                <a:spcPct val="50000"/>
              </a:spcBef>
              <a:defRPr/>
            </a:pPr>
            <a:r>
              <a:rPr lang="tr-TR" sz="2200" dirty="0"/>
              <a:t>	Analitik Kimya maddenin bileşimini aydınlatmak amacıyla uygulanan işlemlerin teorik ve pratik yönlerini inceleyen bilimdir. Maddelerin bileşimlerini saptamak için uygulanan işleme analiz denir. Analiz sonucu maddeleri oluşturan bileşenlerin neler olduğu ve miktarları belirlenir.</a:t>
            </a:r>
          </a:p>
          <a:p>
            <a:pPr marL="377979" indent="-377979" algn="just">
              <a:spcBef>
                <a:spcPct val="50000"/>
              </a:spcBef>
              <a:defRPr/>
            </a:pPr>
            <a:endParaRPr lang="tr-TR" sz="2200" dirty="0"/>
          </a:p>
          <a:p>
            <a:pPr marL="377979" indent="-377979" algn="just">
              <a:spcBef>
                <a:spcPct val="50000"/>
              </a:spcBef>
              <a:buFontTx/>
              <a:buAutoNum type="arabicParenR"/>
              <a:defRPr/>
            </a:pPr>
            <a:r>
              <a:rPr lang="tr-TR" sz="2200" dirty="0"/>
              <a:t>KALİTATİF ANALİTİK KİMYA: Maddeyi oluşturan bileşenlerin niteliklerinin (kimliklerinin) saptanmasıdır. (Nitel analiz)</a:t>
            </a:r>
          </a:p>
          <a:p>
            <a:pPr marL="377979" indent="-377979" algn="just">
              <a:spcBef>
                <a:spcPct val="50000"/>
              </a:spcBef>
              <a:buFontTx/>
              <a:buAutoNum type="arabicParenR"/>
              <a:defRPr/>
            </a:pPr>
            <a:r>
              <a:rPr lang="tr-TR" sz="2200" dirty="0"/>
              <a:t>KANTİTATİF ANALİTİK KİMYA: Maddeyi oluşturan bileşenlerin niceliklerinin (miktarlarının) saptanmasıdır. (Nicel analiz)</a:t>
            </a:r>
          </a:p>
          <a:p>
            <a:pPr marL="377979" indent="-377979" algn="just">
              <a:spcBef>
                <a:spcPct val="50000"/>
              </a:spcBef>
              <a:buFontTx/>
              <a:buAutoNum type="arabicParenR"/>
              <a:defRPr/>
            </a:pPr>
            <a:endParaRPr lang="tr-TR" sz="2205" dirty="0">
              <a:solidFill>
                <a:srgbClr val="FFFF00"/>
              </a:solidFill>
              <a:effectLst>
                <a:outerShdw blurRad="38100" dist="38100" dir="2700000" algn="tl">
                  <a:srgbClr val="000000"/>
                </a:outerShdw>
              </a:effectLst>
              <a:latin typeface="Bookman Old Style" pitchFamily="18" charset="0"/>
            </a:endParaRPr>
          </a:p>
          <a:p>
            <a:pPr marL="377979" indent="-377979" algn="ctr">
              <a:spcBef>
                <a:spcPct val="50000"/>
              </a:spcBef>
              <a:defRPr/>
            </a:pPr>
            <a:endParaRPr lang="tr-TR" sz="2205" dirty="0">
              <a:solidFill>
                <a:srgbClr val="FFFF00"/>
              </a:solidFill>
              <a:effectLst>
                <a:outerShdw blurRad="38100" dist="38100" dir="2700000" algn="tl">
                  <a:srgbClr val="000000"/>
                </a:outerShdw>
              </a:effectLst>
              <a:latin typeface="Bookman Old Style" pitchFamily="18" charset="0"/>
            </a:endParaRPr>
          </a:p>
          <a:p>
            <a:pPr marL="377979" indent="-377979" algn="ctr">
              <a:spcBef>
                <a:spcPct val="50000"/>
              </a:spcBef>
              <a:defRPr/>
            </a:pPr>
            <a:endParaRPr lang="tr-TR" sz="1984" dirty="0">
              <a:latin typeface="Garamond" pitchFamily="18" charset="0"/>
            </a:endParaRPr>
          </a:p>
          <a:p>
            <a:pPr marL="377979" indent="-377979">
              <a:spcBef>
                <a:spcPct val="50000"/>
              </a:spcBef>
              <a:defRPr/>
            </a:pPr>
            <a:endParaRPr lang="tr-TR" sz="1984" dirty="0">
              <a:latin typeface="Garamond" pitchFamily="18" charset="0"/>
            </a:endParaRPr>
          </a:p>
          <a:p>
            <a:pPr marL="377979" indent="-377979">
              <a:spcBef>
                <a:spcPct val="50000"/>
              </a:spcBef>
              <a:defRPr/>
            </a:pPr>
            <a:endParaRPr lang="tr-TR" sz="1984" dirty="0">
              <a:latin typeface="Garamond" pitchFamily="18" charset="0"/>
            </a:endParaRPr>
          </a:p>
        </p:txBody>
      </p:sp>
    </p:spTree>
    <p:extLst>
      <p:ext uri="{BB962C8B-B14F-4D97-AF65-F5344CB8AC3E}">
        <p14:creationId xmlns:p14="http://schemas.microsoft.com/office/powerpoint/2010/main" val="712266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amond(in)">
                                      <p:cBhvr>
                                        <p:cTn id="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53535" y="3433373"/>
            <a:ext cx="10079567" cy="3939540"/>
          </a:xfrm>
          <a:prstGeom prst="rect">
            <a:avLst/>
          </a:prstGeom>
          <a:noFill/>
          <a:ln w="9525">
            <a:noFill/>
            <a:miter lim="800000"/>
            <a:headEnd/>
            <a:tailEnd/>
          </a:ln>
          <a:effectLst/>
        </p:spPr>
        <p:txBody>
          <a:bodyPr wrap="square">
            <a:spAutoFit/>
          </a:bodyPr>
          <a:lstStyle/>
          <a:p>
            <a:pPr marL="377979" indent="-377979" algn="just">
              <a:spcBef>
                <a:spcPct val="50000"/>
              </a:spcBef>
              <a:defRPr/>
            </a:pPr>
            <a:r>
              <a:rPr lang="tr-TR" sz="2000" dirty="0"/>
              <a:t>Bir analitik reaksiyonun sağlaması gereken başlıca koşullar şunlardır:</a:t>
            </a:r>
          </a:p>
          <a:p>
            <a:pPr marL="377979" indent="-377979" algn="just">
              <a:spcBef>
                <a:spcPct val="50000"/>
              </a:spcBef>
              <a:buFontTx/>
              <a:buAutoNum type="arabicParenR"/>
              <a:defRPr/>
            </a:pPr>
            <a:r>
              <a:rPr lang="tr-TR" sz="2000" dirty="0"/>
              <a:t>Reaksiyon gözlenebilir olmalıdır. Reaksiyon sonucunda bir çökelek oluşmalı veya kaybolmalı, bir renk meydana gelmeli veya kaybolmalı veya bir gaz çıkışı veya ısı alışverişi gözlenebilmelidir.</a:t>
            </a:r>
          </a:p>
          <a:p>
            <a:pPr marL="377979" indent="-377979" algn="just">
              <a:spcBef>
                <a:spcPct val="50000"/>
              </a:spcBef>
              <a:defRPr/>
            </a:pPr>
            <a:endParaRPr lang="tr-TR" sz="2000" dirty="0"/>
          </a:p>
          <a:p>
            <a:pPr marL="377979" indent="-377979" algn="just">
              <a:spcBef>
                <a:spcPct val="50000"/>
              </a:spcBef>
              <a:defRPr/>
            </a:pPr>
            <a:r>
              <a:rPr lang="tr-TR" sz="2000" dirty="0"/>
              <a:t>2) Reaksiyon duyarlı olmalıdır. Aranılan maddenin çok az bir miktarı bile kuşkuya yer bırakmaksızın belirlenebilmelidir.</a:t>
            </a:r>
          </a:p>
          <a:p>
            <a:pPr marL="377979" indent="-377979" algn="just">
              <a:spcBef>
                <a:spcPct val="50000"/>
              </a:spcBef>
              <a:defRPr/>
            </a:pPr>
            <a:endParaRPr lang="tr-TR" sz="2000" dirty="0"/>
          </a:p>
          <a:p>
            <a:pPr marL="377979" indent="-377979" algn="just">
              <a:spcBef>
                <a:spcPct val="50000"/>
              </a:spcBef>
              <a:defRPr/>
            </a:pPr>
            <a:r>
              <a:rPr lang="tr-TR" sz="2000" dirty="0"/>
              <a:t>3) Reaksiyon yalnız aranılan maddeye özgü olmalıdır. Ortamda bulunabilecek başka maddeler aynı reaksiyonu vermemelidir.</a:t>
            </a:r>
          </a:p>
        </p:txBody>
      </p:sp>
      <p:sp>
        <p:nvSpPr>
          <p:cNvPr id="3" name="Text Box 7"/>
          <p:cNvSpPr txBox="1">
            <a:spLocks noChangeArrowheads="1"/>
          </p:cNvSpPr>
          <p:nvPr/>
        </p:nvSpPr>
        <p:spPr bwMode="auto">
          <a:xfrm>
            <a:off x="153535" y="2028744"/>
            <a:ext cx="10462649" cy="1169551"/>
          </a:xfrm>
          <a:prstGeom prst="rect">
            <a:avLst/>
          </a:prstGeom>
          <a:noFill/>
          <a:ln w="9525">
            <a:noFill/>
            <a:miter lim="800000"/>
            <a:headEnd/>
            <a:tailEnd/>
          </a:ln>
          <a:effectLst/>
        </p:spPr>
        <p:txBody>
          <a:bodyPr wrap="square">
            <a:spAutoFit/>
          </a:bodyPr>
          <a:lstStyle/>
          <a:p>
            <a:pPr eaLnBrk="1" hangingPunct="1">
              <a:spcBef>
                <a:spcPct val="50000"/>
              </a:spcBef>
              <a:defRPr/>
            </a:pPr>
            <a:r>
              <a:rPr lang="tr-TR" sz="2000" b="1" i="1" u="sng" dirty="0"/>
              <a:t>Analitik Reaksiyon: </a:t>
            </a:r>
            <a:r>
              <a:rPr lang="tr-TR" sz="2000" dirty="0"/>
              <a:t>Bir maddeyi oluşturan bileşenleri saptayabilmemize yarayan reaksiyonlar analitik reaksiyonlardır.</a:t>
            </a:r>
          </a:p>
          <a:p>
            <a:pPr eaLnBrk="1" hangingPunct="1">
              <a:spcBef>
                <a:spcPct val="50000"/>
              </a:spcBef>
              <a:defRPr/>
            </a:pPr>
            <a:r>
              <a:rPr lang="tr-TR" sz="2000" dirty="0"/>
              <a:t>Bir analitik reaksiyonun bileşenleri: </a:t>
            </a:r>
            <a:r>
              <a:rPr lang="tr-TR" sz="2000" dirty="0" err="1"/>
              <a:t>Analit</a:t>
            </a:r>
            <a:r>
              <a:rPr lang="tr-TR" sz="2000" dirty="0"/>
              <a:t> ve Reaktif (Ayıraç)</a:t>
            </a:r>
          </a:p>
        </p:txBody>
      </p:sp>
      <p:sp>
        <p:nvSpPr>
          <p:cNvPr id="7" name="Text Box 5"/>
          <p:cNvSpPr txBox="1">
            <a:spLocks noChangeArrowheads="1"/>
          </p:cNvSpPr>
          <p:nvPr/>
        </p:nvSpPr>
        <p:spPr bwMode="auto">
          <a:xfrm>
            <a:off x="71239" y="1294170"/>
            <a:ext cx="10079567" cy="553998"/>
          </a:xfrm>
          <a:prstGeom prst="rect">
            <a:avLst/>
          </a:prstGeom>
          <a:noFill/>
          <a:ln w="9525">
            <a:noFill/>
            <a:miter lim="800000"/>
            <a:headEnd/>
            <a:tailEnd/>
          </a:ln>
          <a:effectLst/>
        </p:spPr>
        <p:txBody>
          <a:bodyPr>
            <a:spAutoFit/>
          </a:bodyPr>
          <a:lstStyle/>
          <a:p>
            <a:pPr algn="ctr" eaLnBrk="1" hangingPunct="1">
              <a:spcBef>
                <a:spcPct val="50000"/>
              </a:spcBef>
              <a:defRPr/>
            </a:pPr>
            <a:r>
              <a:rPr lang="tr-TR" sz="3000" dirty="0"/>
              <a:t>TERİMLER</a:t>
            </a:r>
          </a:p>
        </p:txBody>
      </p:sp>
    </p:spTree>
    <p:extLst>
      <p:ext uri="{BB962C8B-B14F-4D97-AF65-F5344CB8AC3E}">
        <p14:creationId xmlns:p14="http://schemas.microsoft.com/office/powerpoint/2010/main" val="30000257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diamond(in)">
                                      <p:cBhvr>
                                        <p:cTn id="7" dur="2000"/>
                                        <p:tgtEl>
                                          <p:spTgt spid="92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9220">
                                            <p:txEl>
                                              <p:pRg st="1" end="1"/>
                                            </p:txEl>
                                          </p:spTgt>
                                        </p:tgtEl>
                                        <p:attrNameLst>
                                          <p:attrName>style.visibility</p:attrName>
                                        </p:attrNameLst>
                                      </p:cBhvr>
                                      <p:to>
                                        <p:strVal val="visible"/>
                                      </p:to>
                                    </p:set>
                                    <p:animEffect transition="in" filter="diamond(in)">
                                      <p:cBhvr>
                                        <p:cTn id="12" dur="2000"/>
                                        <p:tgtEl>
                                          <p:spTgt spid="92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9220">
                                            <p:txEl>
                                              <p:pRg st="3" end="3"/>
                                            </p:txEl>
                                          </p:spTgt>
                                        </p:tgtEl>
                                        <p:attrNameLst>
                                          <p:attrName>style.visibility</p:attrName>
                                        </p:attrNameLst>
                                      </p:cBhvr>
                                      <p:to>
                                        <p:strVal val="visible"/>
                                      </p:to>
                                    </p:set>
                                    <p:animEffect transition="in" filter="diamond(in)">
                                      <p:cBhvr>
                                        <p:cTn id="17" dur="2000"/>
                                        <p:tgtEl>
                                          <p:spTgt spid="922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9220">
                                            <p:txEl>
                                              <p:pRg st="5" end="5"/>
                                            </p:txEl>
                                          </p:spTgt>
                                        </p:tgtEl>
                                        <p:attrNameLst>
                                          <p:attrName>style.visibility</p:attrName>
                                        </p:attrNameLst>
                                      </p:cBhvr>
                                      <p:to>
                                        <p:strVal val="visible"/>
                                      </p:to>
                                    </p:set>
                                    <p:animEffect transition="in" filter="diamond(in)">
                                      <p:cBhvr>
                                        <p:cTn id="22" dur="2000"/>
                                        <p:tgtEl>
                                          <p:spTgt spid="922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amond(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582611" y="367484"/>
            <a:ext cx="9526590" cy="29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a:solidFill>
                  <a:schemeClr val="tx1"/>
                </a:solidFill>
                <a:latin typeface="Verdana" panose="020B0604030504040204" pitchFamily="34" charset="0"/>
              </a:defRPr>
            </a:lvl1pPr>
            <a:lvl2pPr marL="742950" indent="-285750">
              <a:spcBef>
                <a:spcPct val="20000"/>
              </a:spcBef>
              <a:spcAft>
                <a:spcPts val="600"/>
              </a:spcAft>
              <a:buClr>
                <a:schemeClr val="tx2"/>
              </a:buClr>
              <a:buFont typeface="Wingdings 2" panose="05020102010507070707" pitchFamily="18" charset="2"/>
              <a:buChar char=""/>
              <a:defRPr sz="1600">
                <a:solidFill>
                  <a:schemeClr val="tx1"/>
                </a:solidFill>
                <a:latin typeface="Verdana" panose="020B0604030504040204" pitchFamily="34" charset="0"/>
              </a:defRPr>
            </a:lvl2pPr>
            <a:lvl3pPr marL="1143000" indent="-228600">
              <a:spcBef>
                <a:spcPct val="20000"/>
              </a:spcBef>
              <a:spcAft>
                <a:spcPts val="600"/>
              </a:spcAft>
              <a:buClr>
                <a:schemeClr val="tx2"/>
              </a:buClr>
              <a:buFont typeface="Wingdings 2" panose="05020102010507070707" pitchFamily="18" charset="2"/>
              <a:buChar char=""/>
              <a:defRPr sz="1400">
                <a:solidFill>
                  <a:schemeClr val="tx1"/>
                </a:solidFill>
                <a:latin typeface="Verdana" panose="020B0604030504040204" pitchFamily="34" charset="0"/>
              </a:defRPr>
            </a:lvl3pPr>
            <a:lvl4pPr marL="16002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4pPr>
            <a:lvl5pPr marL="2057400" indent="-22860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5pPr>
            <a:lvl6pPr marL="25146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6pPr>
            <a:lvl7pPr marL="29718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7pPr>
            <a:lvl8pPr marL="34290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8pPr>
            <a:lvl9pPr marL="3886200" indent="-228600" eaLnBrk="0" fontAlgn="base" hangingPunct="0">
              <a:spcBef>
                <a:spcPct val="20000"/>
              </a:spcBef>
              <a:spcAft>
                <a:spcPts val="600"/>
              </a:spcAft>
              <a:buClr>
                <a:schemeClr val="tx2"/>
              </a:buClr>
              <a:buFont typeface="Wingdings 2" panose="05020102010507070707" pitchFamily="18" charset="2"/>
              <a:buChar char=""/>
              <a:defRPr sz="1200">
                <a:solidFill>
                  <a:schemeClr val="tx1"/>
                </a:solidFill>
                <a:latin typeface="Verdana" panose="020B0604030504040204" pitchFamily="34" charset="0"/>
              </a:defRPr>
            </a:lvl9pPr>
          </a:lstStyle>
          <a:p>
            <a:pPr eaLnBrk="1" hangingPunct="1">
              <a:spcBef>
                <a:spcPct val="50000"/>
              </a:spcBef>
              <a:spcAft>
                <a:spcPct val="0"/>
              </a:spcAft>
              <a:buClrTx/>
              <a:buFontTx/>
              <a:buNone/>
            </a:pPr>
            <a:endParaRPr lang="tr-TR" altLang="tr-TR" sz="1323">
              <a:latin typeface="Bookman Old Style" panose="02050604050505020204" pitchFamily="18" charset="0"/>
            </a:endParaRPr>
          </a:p>
        </p:txBody>
      </p:sp>
      <p:sp>
        <p:nvSpPr>
          <p:cNvPr id="8197" name="Text Box 5"/>
          <p:cNvSpPr txBox="1">
            <a:spLocks noChangeArrowheads="1"/>
          </p:cNvSpPr>
          <p:nvPr/>
        </p:nvSpPr>
        <p:spPr bwMode="auto">
          <a:xfrm>
            <a:off x="123243" y="2121420"/>
            <a:ext cx="10483797" cy="1015663"/>
          </a:xfrm>
          <a:prstGeom prst="rect">
            <a:avLst/>
          </a:prstGeom>
          <a:noFill/>
          <a:ln w="9525">
            <a:noFill/>
            <a:miter lim="800000"/>
            <a:headEnd/>
            <a:tailEnd/>
          </a:ln>
          <a:effectLst/>
        </p:spPr>
        <p:txBody>
          <a:bodyPr wrap="square">
            <a:spAutoFit/>
          </a:bodyPr>
          <a:lstStyle/>
          <a:p>
            <a:pPr algn="just" eaLnBrk="1" hangingPunct="1">
              <a:spcBef>
                <a:spcPct val="50000"/>
              </a:spcBef>
              <a:defRPr/>
            </a:pPr>
            <a:r>
              <a:rPr lang="tr-TR" sz="2000" b="1" i="1" u="sng" dirty="0"/>
              <a:t>Çözelti: </a:t>
            </a:r>
            <a:r>
              <a:rPr lang="tr-TR" sz="2000" dirty="0"/>
              <a:t>Bileşiminde birden çok tür içeren homojen karışımlardır. Bir çözeltide miktarca fazla olan bileşene çözücü, miktarca daha az olan bileşene ise çözünmüş madde denir. Analitik işlemlerde çözelti denildiğinde çoğu kez sulu çözeltiler belirtilmiş olur.</a:t>
            </a:r>
          </a:p>
        </p:txBody>
      </p:sp>
      <p:sp>
        <p:nvSpPr>
          <p:cNvPr id="8198" name="Text Box 6"/>
          <p:cNvSpPr txBox="1">
            <a:spLocks noChangeArrowheads="1"/>
          </p:cNvSpPr>
          <p:nvPr/>
        </p:nvSpPr>
        <p:spPr bwMode="auto">
          <a:xfrm>
            <a:off x="123243" y="3205073"/>
            <a:ext cx="10483797" cy="707886"/>
          </a:xfrm>
          <a:prstGeom prst="rect">
            <a:avLst/>
          </a:prstGeom>
          <a:noFill/>
          <a:ln w="9525">
            <a:noFill/>
            <a:miter lim="800000"/>
            <a:headEnd/>
            <a:tailEnd/>
          </a:ln>
          <a:effectLst/>
        </p:spPr>
        <p:txBody>
          <a:bodyPr wrap="square">
            <a:spAutoFit/>
          </a:bodyPr>
          <a:lstStyle/>
          <a:p>
            <a:pPr algn="just" eaLnBrk="1" hangingPunct="1">
              <a:spcBef>
                <a:spcPct val="50000"/>
              </a:spcBef>
              <a:defRPr/>
            </a:pPr>
            <a:r>
              <a:rPr lang="tr-TR" sz="2000" b="1" i="1" u="sng" dirty="0"/>
              <a:t>Çökelti (Çökelek):</a:t>
            </a:r>
            <a:r>
              <a:rPr lang="tr-TR" sz="2000" dirty="0"/>
              <a:t> Sıvı fazdan ayrılabilen bir katı faz oluşması olayına çökelek oluşumu ve oluşan katı faza çökelti veya çökelek denir.</a:t>
            </a:r>
          </a:p>
        </p:txBody>
      </p:sp>
      <p:sp>
        <p:nvSpPr>
          <p:cNvPr id="7" name="Text Box 5"/>
          <p:cNvSpPr txBox="1">
            <a:spLocks noChangeArrowheads="1"/>
          </p:cNvSpPr>
          <p:nvPr/>
        </p:nvSpPr>
        <p:spPr bwMode="auto">
          <a:xfrm>
            <a:off x="232971" y="1392410"/>
            <a:ext cx="10079567" cy="507831"/>
          </a:xfrm>
          <a:prstGeom prst="rect">
            <a:avLst/>
          </a:prstGeom>
          <a:noFill/>
          <a:ln w="9525">
            <a:noFill/>
            <a:miter lim="800000"/>
            <a:headEnd/>
            <a:tailEnd/>
          </a:ln>
          <a:effectLst/>
        </p:spPr>
        <p:txBody>
          <a:bodyPr>
            <a:spAutoFit/>
          </a:bodyPr>
          <a:lstStyle/>
          <a:p>
            <a:pPr algn="ctr" eaLnBrk="1" hangingPunct="1">
              <a:spcBef>
                <a:spcPct val="50000"/>
              </a:spcBef>
              <a:defRPr/>
            </a:pPr>
            <a:r>
              <a:rPr lang="tr-TR" sz="2700" dirty="0"/>
              <a:t>TERİMLER</a:t>
            </a:r>
          </a:p>
        </p:txBody>
      </p:sp>
    </p:spTree>
    <p:extLst>
      <p:ext uri="{BB962C8B-B14F-4D97-AF65-F5344CB8AC3E}">
        <p14:creationId xmlns:p14="http://schemas.microsoft.com/office/powerpoint/2010/main" val="31326917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amond(in)">
                                      <p:cBhvr>
                                        <p:cTn id="7" dur="20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diamond(in)">
                                      <p:cBhvr>
                                        <p:cTn id="12" dur="20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86037" y="2135552"/>
            <a:ext cx="10605776" cy="4093428"/>
          </a:xfrm>
          <a:prstGeom prst="rect">
            <a:avLst/>
          </a:prstGeom>
          <a:noFill/>
          <a:ln w="9525">
            <a:noFill/>
            <a:miter lim="800000"/>
            <a:headEnd/>
            <a:tailEnd/>
          </a:ln>
          <a:effectLst/>
        </p:spPr>
        <p:txBody>
          <a:bodyPr wrap="square">
            <a:spAutoFit/>
          </a:bodyPr>
          <a:lstStyle/>
          <a:p>
            <a:pPr marL="377979" indent="-377979" algn="just">
              <a:spcBef>
                <a:spcPct val="50000"/>
              </a:spcBef>
              <a:defRPr/>
            </a:pPr>
            <a:r>
              <a:rPr lang="tr-TR" sz="2000" b="1" i="1" u="sng" dirty="0"/>
              <a:t>Çöktürme: </a:t>
            </a:r>
            <a:r>
              <a:rPr lang="tr-TR" sz="2000" dirty="0"/>
              <a:t>İki çözelti az çözünen bir katı ürün vermek üzere reaksiyona sokulduklarında bu işleme çöktürme denir. İyi bir çökelek elde etmenin koşulları:</a:t>
            </a:r>
          </a:p>
          <a:p>
            <a:pPr marL="377979" indent="-377979" algn="just">
              <a:spcBef>
                <a:spcPct val="50000"/>
              </a:spcBef>
              <a:defRPr/>
            </a:pPr>
            <a:endParaRPr lang="tr-TR" sz="2000" dirty="0"/>
          </a:p>
          <a:p>
            <a:pPr marL="377979" indent="-377979" algn="just">
              <a:spcBef>
                <a:spcPct val="50000"/>
              </a:spcBef>
              <a:buFontTx/>
              <a:buAutoNum type="arabicParenR"/>
              <a:defRPr/>
            </a:pPr>
            <a:r>
              <a:rPr lang="tr-TR" sz="2000" dirty="0"/>
              <a:t>Ayıraçlar yavaş yavaş (damla damla) ilave edilmeli ve çözelti iyice karıştırılmalıdır.</a:t>
            </a:r>
          </a:p>
          <a:p>
            <a:pPr marL="377979" indent="-377979" algn="just">
              <a:spcBef>
                <a:spcPct val="50000"/>
              </a:spcBef>
              <a:defRPr/>
            </a:pPr>
            <a:r>
              <a:rPr lang="tr-TR" sz="2000" dirty="0"/>
              <a:t>2) Sıcakta çökelek oluşumu daha iyidir.</a:t>
            </a:r>
          </a:p>
          <a:p>
            <a:pPr marL="377979" indent="-377979" algn="just">
              <a:spcBef>
                <a:spcPct val="50000"/>
              </a:spcBef>
              <a:defRPr/>
            </a:pPr>
            <a:r>
              <a:rPr lang="tr-TR" sz="2000" dirty="0"/>
              <a:t>3) Ayıracın çok aşırısı ilave edilmemelidir. Böyle bir aşırılık kompleks iyon oluşumu veya tuz etkisi yoluyla çözünürlüğü artırabilir.</a:t>
            </a:r>
          </a:p>
          <a:p>
            <a:pPr marL="377979" indent="-377979" algn="just">
              <a:spcBef>
                <a:spcPct val="50000"/>
              </a:spcBef>
              <a:defRPr/>
            </a:pPr>
            <a:r>
              <a:rPr lang="tr-TR" sz="2000" dirty="0"/>
              <a:t>4) Çökeleğin üstündeki doygun çözeltiye bir damla ayıraç ilavesiyle çöktürmenin tamlığı sınanmalıdır.</a:t>
            </a:r>
          </a:p>
          <a:p>
            <a:pPr marL="377979" indent="-377979" algn="just">
              <a:spcBef>
                <a:spcPct val="50000"/>
              </a:spcBef>
              <a:defRPr/>
            </a:pPr>
            <a:r>
              <a:rPr lang="tr-TR" sz="2000" dirty="0"/>
              <a:t>5) Bazen çöktürülmek istenen bileşik </a:t>
            </a:r>
            <a:r>
              <a:rPr lang="tr-TR" sz="2000" dirty="0" err="1"/>
              <a:t>kolloidal</a:t>
            </a:r>
            <a:r>
              <a:rPr lang="tr-TR" sz="2000" dirty="0"/>
              <a:t> hale geçer ve çökmez. Bu istenmeyen durumu gidermek için ortama bir elektrolit ilavesi veya çözeltinin ısıtılması uygundur.</a:t>
            </a:r>
          </a:p>
        </p:txBody>
      </p:sp>
      <p:sp>
        <p:nvSpPr>
          <p:cNvPr id="6" name="Text Box 5"/>
          <p:cNvSpPr txBox="1">
            <a:spLocks noChangeArrowheads="1"/>
          </p:cNvSpPr>
          <p:nvPr/>
        </p:nvSpPr>
        <p:spPr bwMode="auto">
          <a:xfrm>
            <a:off x="349141" y="1253996"/>
            <a:ext cx="10079567" cy="507831"/>
          </a:xfrm>
          <a:prstGeom prst="rect">
            <a:avLst/>
          </a:prstGeom>
          <a:noFill/>
          <a:ln w="9525">
            <a:noFill/>
            <a:miter lim="800000"/>
            <a:headEnd/>
            <a:tailEnd/>
          </a:ln>
          <a:effectLst/>
        </p:spPr>
        <p:txBody>
          <a:bodyPr>
            <a:spAutoFit/>
          </a:bodyPr>
          <a:lstStyle/>
          <a:p>
            <a:pPr algn="ctr" eaLnBrk="1" hangingPunct="1">
              <a:spcBef>
                <a:spcPct val="50000"/>
              </a:spcBef>
              <a:defRPr/>
            </a:pPr>
            <a:r>
              <a:rPr lang="tr-TR" sz="2700" dirty="0"/>
              <a:t>TERİMLER</a:t>
            </a:r>
          </a:p>
        </p:txBody>
      </p:sp>
    </p:spTree>
    <p:extLst>
      <p:ext uri="{BB962C8B-B14F-4D97-AF65-F5344CB8AC3E}">
        <p14:creationId xmlns:p14="http://schemas.microsoft.com/office/powerpoint/2010/main" val="15854490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244">
                                            <p:txEl>
                                              <p:pRg st="2" end="2"/>
                                            </p:txEl>
                                          </p:spTgt>
                                        </p:tgtEl>
                                        <p:attrNameLst>
                                          <p:attrName>style.visibility</p:attrName>
                                        </p:attrNameLst>
                                      </p:cBhvr>
                                      <p:to>
                                        <p:strVal val="visible"/>
                                      </p:to>
                                    </p:set>
                                    <p:animEffect transition="in" filter="diamond(in)">
                                      <p:cBhvr>
                                        <p:cTn id="7" dur="2000"/>
                                        <p:tgtEl>
                                          <p:spTgt spid="1024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0244">
                                            <p:txEl>
                                              <p:pRg st="2" end="2"/>
                                            </p:txEl>
                                          </p:spTgt>
                                        </p:tgtEl>
                                        <p:attrNameLst>
                                          <p:attrName>style.visibility</p:attrName>
                                        </p:attrNameLst>
                                      </p:cBhvr>
                                      <p:to>
                                        <p:strVal val="visible"/>
                                      </p:to>
                                    </p:set>
                                    <p:animEffect transition="in" filter="diamond(in)">
                                      <p:cBhvr>
                                        <p:cTn id="12" dur="2000"/>
                                        <p:tgtEl>
                                          <p:spTgt spid="10244">
                                            <p:txEl>
                                              <p:pRg st="2" end="2"/>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10244">
                                            <p:txEl>
                                              <p:pRg st="3" end="3"/>
                                            </p:txEl>
                                          </p:spTgt>
                                        </p:tgtEl>
                                        <p:attrNameLst>
                                          <p:attrName>style.visibility</p:attrName>
                                        </p:attrNameLst>
                                      </p:cBhvr>
                                      <p:to>
                                        <p:strVal val="visible"/>
                                      </p:to>
                                    </p:set>
                                    <p:animEffect transition="in" filter="diamond(in)">
                                      <p:cBhvr>
                                        <p:cTn id="15" dur="2000"/>
                                        <p:tgtEl>
                                          <p:spTgt spid="10244">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10244">
                                            <p:txEl>
                                              <p:pRg st="2" end="2"/>
                                            </p:txEl>
                                          </p:spTgt>
                                        </p:tgtEl>
                                        <p:attrNameLst>
                                          <p:attrName>style.visibility</p:attrName>
                                        </p:attrNameLst>
                                      </p:cBhvr>
                                      <p:to>
                                        <p:strVal val="visible"/>
                                      </p:to>
                                    </p:set>
                                    <p:animEffect transition="in" filter="diamond(in)">
                                      <p:cBhvr>
                                        <p:cTn id="20" dur="2000"/>
                                        <p:tgtEl>
                                          <p:spTgt spid="10244">
                                            <p:txEl>
                                              <p:pRg st="2" end="2"/>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10244">
                                            <p:txEl>
                                              <p:pRg st="3" end="3"/>
                                            </p:txEl>
                                          </p:spTgt>
                                        </p:tgtEl>
                                        <p:attrNameLst>
                                          <p:attrName>style.visibility</p:attrName>
                                        </p:attrNameLst>
                                      </p:cBhvr>
                                      <p:to>
                                        <p:strVal val="visible"/>
                                      </p:to>
                                    </p:set>
                                    <p:animEffect transition="in" filter="diamond(in)">
                                      <p:cBhvr>
                                        <p:cTn id="23" dur="2000"/>
                                        <p:tgtEl>
                                          <p:spTgt spid="10244">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10244">
                                            <p:txEl>
                                              <p:pRg st="4" end="4"/>
                                            </p:txEl>
                                          </p:spTgt>
                                        </p:tgtEl>
                                        <p:attrNameLst>
                                          <p:attrName>style.visibility</p:attrName>
                                        </p:attrNameLst>
                                      </p:cBhvr>
                                      <p:to>
                                        <p:strVal val="visible"/>
                                      </p:to>
                                    </p:set>
                                    <p:animEffect transition="in" filter="diamond(in)">
                                      <p:cBhvr>
                                        <p:cTn id="28" dur="2000"/>
                                        <p:tgtEl>
                                          <p:spTgt spid="10244">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10244">
                                            <p:txEl>
                                              <p:pRg st="5" end="5"/>
                                            </p:txEl>
                                          </p:spTgt>
                                        </p:tgtEl>
                                        <p:attrNameLst>
                                          <p:attrName>style.visibility</p:attrName>
                                        </p:attrNameLst>
                                      </p:cBhvr>
                                      <p:to>
                                        <p:strVal val="visible"/>
                                      </p:to>
                                    </p:set>
                                    <p:animEffect transition="in" filter="diamond(in)">
                                      <p:cBhvr>
                                        <p:cTn id="33" dur="2000"/>
                                        <p:tgtEl>
                                          <p:spTgt spid="10244">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nodeType="clickEffect">
                                  <p:stCondLst>
                                    <p:cond delay="0"/>
                                  </p:stCondLst>
                                  <p:childTnLst>
                                    <p:set>
                                      <p:cBhvr>
                                        <p:cTn id="37" dur="1" fill="hold">
                                          <p:stCondLst>
                                            <p:cond delay="0"/>
                                          </p:stCondLst>
                                        </p:cTn>
                                        <p:tgtEl>
                                          <p:spTgt spid="10244">
                                            <p:txEl>
                                              <p:pRg st="6" end="6"/>
                                            </p:txEl>
                                          </p:spTgt>
                                        </p:tgtEl>
                                        <p:attrNameLst>
                                          <p:attrName>style.visibility</p:attrName>
                                        </p:attrNameLst>
                                      </p:cBhvr>
                                      <p:to>
                                        <p:strVal val="visible"/>
                                      </p:to>
                                    </p:set>
                                    <p:animEffect transition="in" filter="diamond(in)">
                                      <p:cBhvr>
                                        <p:cTn id="38" dur="2000"/>
                                        <p:tgtEl>
                                          <p:spTgt spid="10244">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amond(in)">
                                      <p:cBhvr>
                                        <p:cTn id="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153999" y="1795648"/>
            <a:ext cx="10079567" cy="2708434"/>
          </a:xfrm>
          <a:prstGeom prst="rect">
            <a:avLst/>
          </a:prstGeom>
          <a:noFill/>
          <a:ln w="9525">
            <a:noFill/>
            <a:miter lim="800000"/>
            <a:headEnd/>
            <a:tailEnd/>
          </a:ln>
          <a:effectLst/>
        </p:spPr>
        <p:txBody>
          <a:bodyPr>
            <a:spAutoFit/>
          </a:bodyPr>
          <a:lstStyle/>
          <a:p>
            <a:pPr marL="377979" indent="-377979" algn="just">
              <a:spcBef>
                <a:spcPct val="50000"/>
              </a:spcBef>
              <a:defRPr/>
            </a:pPr>
            <a:r>
              <a:rPr lang="tr-TR" sz="2000" b="1" i="1" u="sng" dirty="0"/>
              <a:t>Çökeleğin Ayrılması:</a:t>
            </a:r>
          </a:p>
          <a:p>
            <a:pPr marL="377979" indent="-377979" algn="just">
              <a:spcBef>
                <a:spcPct val="50000"/>
              </a:spcBef>
              <a:buFontTx/>
              <a:buAutoNum type="arabicParenR"/>
              <a:defRPr/>
            </a:pPr>
            <a:r>
              <a:rPr lang="tr-TR" sz="2000" i="1" u="sng" dirty="0"/>
              <a:t>Süzme</a:t>
            </a:r>
            <a:r>
              <a:rPr lang="tr-TR" sz="2000" dirty="0"/>
              <a:t>: Uygun hale getirilen süzgeç kağıdı huniye yerleştirildikten sonra süzülecek maddenin çözücüsüyle ıslatılır ve huninin çeperine iyice yapışması sağlanır</a:t>
            </a:r>
            <a:r>
              <a:rPr lang="tr-TR" sz="2000" dirty="0" smtClean="0"/>
              <a:t>.</a:t>
            </a:r>
            <a:endParaRPr lang="tr-TR" sz="2000" dirty="0"/>
          </a:p>
          <a:p>
            <a:pPr marL="377979" indent="-377979" algn="just">
              <a:spcBef>
                <a:spcPct val="50000"/>
              </a:spcBef>
              <a:defRPr/>
            </a:pPr>
            <a:r>
              <a:rPr lang="tr-TR" sz="2000" dirty="0"/>
              <a:t>2) </a:t>
            </a:r>
            <a:r>
              <a:rPr lang="tr-TR" sz="2000" i="1" u="sng" dirty="0"/>
              <a:t>Aktarma</a:t>
            </a:r>
            <a:r>
              <a:rPr lang="tr-TR" sz="2000" dirty="0"/>
              <a:t>: Ağırca, iri taneli ve kristalli çökelekler çözeltisinden aktarma yöntemiyle ayrılabilir. Ana çözelti kap yan döndürülerek aktarılır.</a:t>
            </a:r>
          </a:p>
          <a:p>
            <a:pPr marL="377979" indent="-377979" algn="just">
              <a:spcBef>
                <a:spcPct val="50000"/>
              </a:spcBef>
              <a:defRPr/>
            </a:pPr>
            <a:r>
              <a:rPr lang="tr-TR" sz="2000" dirty="0"/>
              <a:t>3) </a:t>
            </a:r>
            <a:r>
              <a:rPr lang="tr-TR" sz="2000" i="1" u="sng" dirty="0" err="1"/>
              <a:t>Santrifüjleme</a:t>
            </a:r>
            <a:r>
              <a:rPr lang="tr-TR" sz="2000" dirty="0"/>
              <a:t>: Santrifüj aletinde merkezkaç kuvveti yaratılarak farklı yoğunluktaki çökeleğin tüp dibinde toplanarak ayrılması sağlanır. </a:t>
            </a:r>
          </a:p>
        </p:txBody>
      </p:sp>
      <p:pic>
        <p:nvPicPr>
          <p:cNvPr id="2050" name="Picture 2" descr="süzgeç kağıdı ve hun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25" y="5193270"/>
            <a:ext cx="2034389" cy="162751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santrifüj ile ilgili görsel sonucu"/>
          <p:cNvSpPr>
            <a:spLocks noChangeAspect="1" noChangeArrowheads="1"/>
          </p:cNvSpPr>
          <p:nvPr/>
        </p:nvSpPr>
        <p:spPr bwMode="auto">
          <a:xfrm>
            <a:off x="441039" y="892316"/>
            <a:ext cx="335986" cy="3359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tr-TR" sz="1984"/>
          </a:p>
        </p:txBody>
      </p:sp>
      <p:sp>
        <p:nvSpPr>
          <p:cNvPr id="3" name="AutoShape 8" descr="santrifüj fiyatları ile ilgili görsel sonucu"/>
          <p:cNvSpPr>
            <a:spLocks noChangeAspect="1" noChangeArrowheads="1"/>
          </p:cNvSpPr>
          <p:nvPr/>
        </p:nvSpPr>
        <p:spPr bwMode="auto">
          <a:xfrm>
            <a:off x="609032" y="1060309"/>
            <a:ext cx="335986" cy="3359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tr-TR" sz="1984"/>
          </a:p>
        </p:txBody>
      </p:sp>
      <p:sp>
        <p:nvSpPr>
          <p:cNvPr id="4" name="AutoShape 12" descr="santrifüj makinesi ile ilgili görsel sonucu"/>
          <p:cNvSpPr>
            <a:spLocks noChangeAspect="1" noChangeArrowheads="1"/>
          </p:cNvSpPr>
          <p:nvPr/>
        </p:nvSpPr>
        <p:spPr bwMode="auto">
          <a:xfrm>
            <a:off x="339543" y="901066"/>
            <a:ext cx="335986" cy="3359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796" tIns="50398" rIns="100796" bIns="50398" numCol="1" anchor="t" anchorCtr="0" compatLnSpc="1">
            <a:prstTxWarp prst="textNoShape">
              <a:avLst/>
            </a:prstTxWarp>
          </a:bodyPr>
          <a:lstStyle/>
          <a:p>
            <a:endParaRPr lang="tr-TR" sz="1984"/>
          </a:p>
        </p:txBody>
      </p:sp>
      <p:pic>
        <p:nvPicPr>
          <p:cNvPr id="206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3573" y="5193270"/>
            <a:ext cx="1746261" cy="1639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5"/>
          <p:cNvSpPr txBox="1">
            <a:spLocks noChangeArrowheads="1"/>
          </p:cNvSpPr>
          <p:nvPr/>
        </p:nvSpPr>
        <p:spPr bwMode="auto">
          <a:xfrm>
            <a:off x="339543" y="1206312"/>
            <a:ext cx="10079567" cy="507831"/>
          </a:xfrm>
          <a:prstGeom prst="rect">
            <a:avLst/>
          </a:prstGeom>
          <a:noFill/>
          <a:ln w="9525">
            <a:noFill/>
            <a:miter lim="800000"/>
            <a:headEnd/>
            <a:tailEnd/>
          </a:ln>
          <a:effectLst/>
        </p:spPr>
        <p:txBody>
          <a:bodyPr>
            <a:spAutoFit/>
          </a:bodyPr>
          <a:lstStyle/>
          <a:p>
            <a:pPr algn="ctr" eaLnBrk="1" hangingPunct="1">
              <a:spcBef>
                <a:spcPct val="50000"/>
              </a:spcBef>
              <a:defRPr/>
            </a:pPr>
            <a:r>
              <a:rPr lang="tr-TR" sz="2700" dirty="0"/>
              <a:t>TERİMLER</a:t>
            </a:r>
          </a:p>
        </p:txBody>
      </p:sp>
      <p:pic>
        <p:nvPicPr>
          <p:cNvPr id="11" name="Picture 2" descr="http://wps.pearsoned.com.au/wps/media/objects/3026/3099422/_images_/SO1_fig_48-6.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8800" y="5346496"/>
            <a:ext cx="1958848" cy="1377544"/>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1392506" y="6903720"/>
            <a:ext cx="803425" cy="369332"/>
          </a:xfrm>
          <a:prstGeom prst="rect">
            <a:avLst/>
          </a:prstGeom>
          <a:noFill/>
        </p:spPr>
        <p:txBody>
          <a:bodyPr wrap="none" rtlCol="0">
            <a:spAutoFit/>
          </a:bodyPr>
          <a:lstStyle/>
          <a:p>
            <a:r>
              <a:rPr lang="tr-TR" dirty="0" smtClean="0"/>
              <a:t>Süzme</a:t>
            </a:r>
            <a:endParaRPr lang="tr-TR" dirty="0"/>
          </a:p>
        </p:txBody>
      </p:sp>
      <p:sp>
        <p:nvSpPr>
          <p:cNvPr id="14" name="Metin kutusu 13"/>
          <p:cNvSpPr txBox="1"/>
          <p:nvPr/>
        </p:nvSpPr>
        <p:spPr>
          <a:xfrm>
            <a:off x="4977613" y="6903720"/>
            <a:ext cx="980589" cy="369332"/>
          </a:xfrm>
          <a:prstGeom prst="rect">
            <a:avLst/>
          </a:prstGeom>
          <a:noFill/>
        </p:spPr>
        <p:txBody>
          <a:bodyPr wrap="none" rtlCol="0">
            <a:spAutoFit/>
          </a:bodyPr>
          <a:lstStyle/>
          <a:p>
            <a:r>
              <a:rPr lang="tr-TR" dirty="0" smtClean="0"/>
              <a:t>Aktarma</a:t>
            </a:r>
            <a:endParaRPr lang="tr-TR" dirty="0"/>
          </a:p>
        </p:txBody>
      </p:sp>
      <p:sp>
        <p:nvSpPr>
          <p:cNvPr id="15" name="Metin kutusu 14"/>
          <p:cNvSpPr txBox="1"/>
          <p:nvPr/>
        </p:nvSpPr>
        <p:spPr>
          <a:xfrm>
            <a:off x="8816408" y="6922008"/>
            <a:ext cx="1445717" cy="369332"/>
          </a:xfrm>
          <a:prstGeom prst="rect">
            <a:avLst/>
          </a:prstGeom>
          <a:noFill/>
        </p:spPr>
        <p:txBody>
          <a:bodyPr wrap="none" rtlCol="0">
            <a:spAutoFit/>
          </a:bodyPr>
          <a:lstStyle/>
          <a:p>
            <a:r>
              <a:rPr lang="tr-TR" dirty="0" err="1" smtClean="0"/>
              <a:t>Santrifüjleme</a:t>
            </a:r>
            <a:endParaRPr lang="tr-TR" dirty="0"/>
          </a:p>
        </p:txBody>
      </p:sp>
    </p:spTree>
    <p:extLst>
      <p:ext uri="{BB962C8B-B14F-4D97-AF65-F5344CB8AC3E}">
        <p14:creationId xmlns:p14="http://schemas.microsoft.com/office/powerpoint/2010/main" val="23326381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diamond(in)">
                                      <p:cBhvr>
                                        <p:cTn id="7" dur="2000"/>
                                        <p:tgtEl>
                                          <p:spTgt spid="112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1268">
                                            <p:txEl>
                                              <p:pRg st="1" end="1"/>
                                            </p:txEl>
                                          </p:spTgt>
                                        </p:tgtEl>
                                        <p:attrNameLst>
                                          <p:attrName>style.visibility</p:attrName>
                                        </p:attrNameLst>
                                      </p:cBhvr>
                                      <p:to>
                                        <p:strVal val="visible"/>
                                      </p:to>
                                    </p:set>
                                    <p:animEffect transition="in" filter="diamond(in)">
                                      <p:cBhvr>
                                        <p:cTn id="12" dur="2000"/>
                                        <p:tgtEl>
                                          <p:spTgt spid="1126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1268">
                                            <p:txEl>
                                              <p:pRg st="2" end="2"/>
                                            </p:txEl>
                                          </p:spTgt>
                                        </p:tgtEl>
                                        <p:attrNameLst>
                                          <p:attrName>style.visibility</p:attrName>
                                        </p:attrNameLst>
                                      </p:cBhvr>
                                      <p:to>
                                        <p:strVal val="visible"/>
                                      </p:to>
                                    </p:set>
                                    <p:animEffect transition="in" filter="diamond(in)">
                                      <p:cBhvr>
                                        <p:cTn id="17" dur="2000"/>
                                        <p:tgtEl>
                                          <p:spTgt spid="1126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1268">
                                            <p:txEl>
                                              <p:pRg st="3" end="3"/>
                                            </p:txEl>
                                          </p:spTgt>
                                        </p:tgtEl>
                                        <p:attrNameLst>
                                          <p:attrName>style.visibility</p:attrName>
                                        </p:attrNameLst>
                                      </p:cBhvr>
                                      <p:to>
                                        <p:strVal val="visible"/>
                                      </p:to>
                                    </p:set>
                                    <p:animEffect transition="in" filter="diamond(in)">
                                      <p:cBhvr>
                                        <p:cTn id="22" dur="2000"/>
                                        <p:tgtEl>
                                          <p:spTgt spid="112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amond(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0" y="2135260"/>
            <a:ext cx="10079567" cy="3477875"/>
          </a:xfrm>
          <a:prstGeom prst="rect">
            <a:avLst/>
          </a:prstGeom>
          <a:noFill/>
          <a:ln w="9525">
            <a:noFill/>
            <a:miter lim="800000"/>
            <a:headEnd/>
            <a:tailEnd/>
          </a:ln>
          <a:effectLst/>
        </p:spPr>
        <p:txBody>
          <a:bodyPr>
            <a:spAutoFit/>
          </a:bodyPr>
          <a:lstStyle/>
          <a:p>
            <a:pPr marL="377979" indent="-377979" algn="just">
              <a:spcBef>
                <a:spcPct val="50000"/>
              </a:spcBef>
              <a:defRPr/>
            </a:pPr>
            <a:r>
              <a:rPr lang="tr-TR" sz="2000" b="1" i="1" u="sng" dirty="0"/>
              <a:t>Çökeleğin yıkanması:</a:t>
            </a:r>
          </a:p>
          <a:p>
            <a:pPr marL="377979" indent="-377979" algn="just">
              <a:spcBef>
                <a:spcPct val="50000"/>
              </a:spcBef>
              <a:defRPr/>
            </a:pPr>
            <a:r>
              <a:rPr lang="tr-TR" sz="2000" dirty="0"/>
              <a:t>	Çökeltinin süzüntüden ayrılmasından sonra istenmeyen iyonlar çökeleği kirletilebilir.  Bu kirliliklerin giderilmesi için yıkama işlemi gerçekleştirilir.</a:t>
            </a:r>
          </a:p>
          <a:p>
            <a:pPr marL="377979" indent="-377979" algn="just">
              <a:spcBef>
                <a:spcPct val="50000"/>
              </a:spcBef>
              <a:buFontTx/>
              <a:buAutoNum type="arabicParenR"/>
              <a:defRPr/>
            </a:pPr>
            <a:r>
              <a:rPr lang="tr-TR" sz="2000" dirty="0"/>
              <a:t>Çökelek süzme işlemi ile elde edilmişse süzgeç kağıdındaki çökeleğe porsiyonlar halinde </a:t>
            </a:r>
            <a:r>
              <a:rPr lang="tr-TR" sz="2000" dirty="0" err="1"/>
              <a:t>distile</a:t>
            </a:r>
            <a:r>
              <a:rPr lang="tr-TR" sz="2000" dirty="0"/>
              <a:t> su ilave edilir.</a:t>
            </a:r>
          </a:p>
          <a:p>
            <a:pPr marL="377979" indent="-377979" algn="just">
              <a:spcBef>
                <a:spcPct val="50000"/>
              </a:spcBef>
              <a:defRPr/>
            </a:pPr>
            <a:r>
              <a:rPr lang="tr-TR" sz="2000" dirty="0"/>
              <a:t>2) Aktarma ile ayrılan çökelek üzerine </a:t>
            </a:r>
            <a:r>
              <a:rPr lang="tr-TR" sz="2000" dirty="0" err="1"/>
              <a:t>distile</a:t>
            </a:r>
            <a:r>
              <a:rPr lang="tr-TR" sz="2000" dirty="0"/>
              <a:t> su ilave edilip karıştırılır. Çökeleğin tekrar çökmesinden sonra süzüntü aktarılır.</a:t>
            </a:r>
          </a:p>
          <a:p>
            <a:pPr marL="377979" indent="-377979" algn="just">
              <a:spcBef>
                <a:spcPct val="50000"/>
              </a:spcBef>
              <a:defRPr/>
            </a:pPr>
            <a:r>
              <a:rPr lang="tr-TR" sz="2000" dirty="0"/>
              <a:t>3) </a:t>
            </a:r>
            <a:r>
              <a:rPr lang="tr-TR" sz="2000" dirty="0" err="1"/>
              <a:t>Santrifüjleme</a:t>
            </a:r>
            <a:r>
              <a:rPr lang="tr-TR" sz="2000" dirty="0"/>
              <a:t> ile ayrılmışsa, tüpe </a:t>
            </a:r>
            <a:r>
              <a:rPr lang="tr-TR" sz="2000" dirty="0" err="1"/>
              <a:t>distile</a:t>
            </a:r>
            <a:r>
              <a:rPr lang="tr-TR" sz="2000" dirty="0"/>
              <a:t> su ilave edilmesinden sonra bagetle karıştırılır ve tekrar </a:t>
            </a:r>
            <a:r>
              <a:rPr lang="tr-TR" sz="2000" dirty="0" err="1"/>
              <a:t>santrifüjlenerek</a:t>
            </a:r>
            <a:r>
              <a:rPr lang="tr-TR" sz="2000" dirty="0"/>
              <a:t> süzüntü ayrılır. Bu işlem en az iki defa uygulanır.</a:t>
            </a:r>
          </a:p>
        </p:txBody>
      </p:sp>
      <p:sp>
        <p:nvSpPr>
          <p:cNvPr id="6" name="Text Box 5"/>
          <p:cNvSpPr txBox="1">
            <a:spLocks noChangeArrowheads="1"/>
          </p:cNvSpPr>
          <p:nvPr/>
        </p:nvSpPr>
        <p:spPr bwMode="auto">
          <a:xfrm>
            <a:off x="275663" y="1258543"/>
            <a:ext cx="10079567" cy="507831"/>
          </a:xfrm>
          <a:prstGeom prst="rect">
            <a:avLst/>
          </a:prstGeom>
          <a:noFill/>
          <a:ln w="9525">
            <a:noFill/>
            <a:miter lim="800000"/>
            <a:headEnd/>
            <a:tailEnd/>
          </a:ln>
          <a:effectLst/>
        </p:spPr>
        <p:txBody>
          <a:bodyPr>
            <a:spAutoFit/>
          </a:bodyPr>
          <a:lstStyle/>
          <a:p>
            <a:pPr algn="ctr" eaLnBrk="1" hangingPunct="1">
              <a:spcBef>
                <a:spcPct val="50000"/>
              </a:spcBef>
              <a:defRPr/>
            </a:pPr>
            <a:r>
              <a:rPr lang="tr-TR" sz="2700" dirty="0"/>
              <a:t>TERİMLER</a:t>
            </a:r>
          </a:p>
        </p:txBody>
      </p:sp>
    </p:spTree>
    <p:extLst>
      <p:ext uri="{BB962C8B-B14F-4D97-AF65-F5344CB8AC3E}">
        <p14:creationId xmlns:p14="http://schemas.microsoft.com/office/powerpoint/2010/main" val="1634926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diamond(in)">
                                      <p:cBhvr>
                                        <p:cTn id="7" dur="2000"/>
                                        <p:tgtEl>
                                          <p:spTgt spid="12292">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2292">
                                            <p:txEl>
                                              <p:pRg st="1" end="1"/>
                                            </p:txEl>
                                          </p:spTgt>
                                        </p:tgtEl>
                                        <p:attrNameLst>
                                          <p:attrName>style.visibility</p:attrName>
                                        </p:attrNameLst>
                                      </p:cBhvr>
                                      <p:to>
                                        <p:strVal val="visible"/>
                                      </p:to>
                                    </p:set>
                                    <p:animEffect transition="in" filter="diamond(in)">
                                      <p:cBhvr>
                                        <p:cTn id="10" dur="2000"/>
                                        <p:tgtEl>
                                          <p:spTgt spid="1229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animEffect transition="in" filter="diamond(in)">
                                      <p:cBhvr>
                                        <p:cTn id="15" dur="2000"/>
                                        <p:tgtEl>
                                          <p:spTgt spid="1229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12292">
                                            <p:txEl>
                                              <p:pRg st="2" end="2"/>
                                            </p:txEl>
                                          </p:spTgt>
                                        </p:tgtEl>
                                        <p:attrNameLst>
                                          <p:attrName>style.visibility</p:attrName>
                                        </p:attrNameLst>
                                      </p:cBhvr>
                                      <p:to>
                                        <p:strVal val="visible"/>
                                      </p:to>
                                    </p:set>
                                    <p:animEffect transition="in" filter="diamond(in)">
                                      <p:cBhvr>
                                        <p:cTn id="20" dur="2000"/>
                                        <p:tgtEl>
                                          <p:spTgt spid="12292">
                                            <p:txEl>
                                              <p:pRg st="2" end="2"/>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12292">
                                            <p:txEl>
                                              <p:pRg st="3" end="3"/>
                                            </p:txEl>
                                          </p:spTgt>
                                        </p:tgtEl>
                                        <p:attrNameLst>
                                          <p:attrName>style.visibility</p:attrName>
                                        </p:attrNameLst>
                                      </p:cBhvr>
                                      <p:to>
                                        <p:strVal val="visible"/>
                                      </p:to>
                                    </p:set>
                                    <p:animEffect transition="in" filter="diamond(in)">
                                      <p:cBhvr>
                                        <p:cTn id="23" dur="2000"/>
                                        <p:tgtEl>
                                          <p:spTgt spid="12292">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12292">
                                            <p:txEl>
                                              <p:pRg st="4" end="4"/>
                                            </p:txEl>
                                          </p:spTgt>
                                        </p:tgtEl>
                                        <p:attrNameLst>
                                          <p:attrName>style.visibility</p:attrName>
                                        </p:attrNameLst>
                                      </p:cBhvr>
                                      <p:to>
                                        <p:strVal val="visible"/>
                                      </p:to>
                                    </p:set>
                                    <p:animEffect transition="in" filter="diamond(in)">
                                      <p:cBhvr>
                                        <p:cTn id="28" dur="2000"/>
                                        <p:tgtEl>
                                          <p:spTgt spid="1229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amond(in)">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nu4" id="{64DBD848-1D7F-4F91-9E18-118574148C75}" vid="{B6435B35-8D22-4FFA-8ABF-A25BBC5C72A5}"/>
    </a:ext>
  </a:extLst>
</a:theme>
</file>

<file path=docProps/app.xml><?xml version="1.0" encoding="utf-8"?>
<Properties xmlns="http://schemas.openxmlformats.org/officeDocument/2006/extended-properties" xmlns:vt="http://schemas.openxmlformats.org/officeDocument/2006/docPropsVTypes">
  <Template>analitik kimya sunum şablonu</Template>
  <TotalTime>21</TotalTime>
  <Words>1033</Words>
  <Application>Microsoft Office PowerPoint</Application>
  <PresentationFormat>Özel</PresentationFormat>
  <Paragraphs>158</Paragraphs>
  <Slides>17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17</vt:i4>
      </vt:variant>
    </vt:vector>
  </HeadingPairs>
  <TitlesOfParts>
    <vt:vector size="25" baseType="lpstr">
      <vt:lpstr>Arial</vt:lpstr>
      <vt:lpstr>Bookman Old Style</vt:lpstr>
      <vt:lpstr>Calibri</vt:lpstr>
      <vt:lpstr>Calibri Light</vt:lpstr>
      <vt:lpstr>Garamond</vt:lpstr>
      <vt:lpstr>Times New Roman</vt:lpstr>
      <vt:lpstr>Wingdings 2</vt:lpstr>
      <vt:lpstr>Office Teması</vt:lpstr>
      <vt:lpstr>Analitik Kimya Uygulama 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Analitik Kimya Uygulama I</dc:title>
  <dc:creator>Engin</dc:creator>
  <cp:lastModifiedBy>Engin</cp:lastModifiedBy>
  <cp:revision>4</cp:revision>
  <dcterms:created xsi:type="dcterms:W3CDTF">2017-09-19T06:48:52Z</dcterms:created>
  <dcterms:modified xsi:type="dcterms:W3CDTF">2017-09-19T07:11:11Z</dcterms:modified>
</cp:coreProperties>
</file>