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3"/>
  </p:notesMasterIdLst>
  <p:sldIdLst>
    <p:sldId id="574" r:id="rId2"/>
    <p:sldId id="575" r:id="rId3"/>
    <p:sldId id="576" r:id="rId4"/>
    <p:sldId id="577" r:id="rId5"/>
    <p:sldId id="578" r:id="rId6"/>
    <p:sldId id="579" r:id="rId7"/>
    <p:sldId id="580" r:id="rId8"/>
    <p:sldId id="581" r:id="rId9"/>
    <p:sldId id="582" r:id="rId10"/>
    <p:sldId id="584" r:id="rId11"/>
    <p:sldId id="58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kan Akdogan" initials="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tr-TR" sz="3700" b="1" cap="all" dirty="0" smtClean="0">
                <a:solidFill>
                  <a:schemeClr val="bg1"/>
                </a:solidFill>
                <a:latin typeface="+mj-lt"/>
              </a:rPr>
              <a:t>ULUSLARARASI HUKUKUN ŞEKLİ KAYNAKLARI</a:t>
            </a:r>
            <a:endParaRPr lang="tr-TR" sz="3700" dirty="0">
              <a:solidFill>
                <a:schemeClr val="bg1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644404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kaynak </a:t>
            </a:r>
            <a:r>
              <a:rPr lang="tr-TR" dirty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http://www.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unicankara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org.tr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/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doc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_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pdf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/adalet_divani.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pdf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11560" y="119675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UAD Statüsü, m. 38</a:t>
            </a:r>
            <a:endParaRPr lang="tr-T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714348" y="2071678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1.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Kendisine sunulan uyuşmazlıkları uluslararası hukuka uygun olarak çözmekle görevli olan Divan :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712800" y="2643182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a.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	uyuşmazlık durumundaki devletlerce açık seçik kabul edilmiş kurallar koyan, gerek genel gerekse özel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b="1" dirty="0" smtClean="0">
                <a:solidFill>
                  <a:schemeClr val="bg1"/>
                </a:solidFill>
              </a:rPr>
              <a:t>uluslararası antlaşmalar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ı;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714348" y="3282735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b.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	hukuk olarak kabul edilmiş genel bir uygulamanın kanıtı olarak </a:t>
            </a:r>
            <a:r>
              <a:rPr lang="tr-TR" b="1" dirty="0" smtClean="0">
                <a:solidFill>
                  <a:schemeClr val="bg1"/>
                </a:solidFill>
              </a:rPr>
              <a:t>uluslararası </a:t>
            </a:r>
            <a:r>
              <a:rPr lang="tr-TR" b="1" dirty="0" err="1" smtClean="0">
                <a:solidFill>
                  <a:schemeClr val="bg1"/>
                </a:solidFill>
              </a:rPr>
              <a:t>yapılageliş</a:t>
            </a:r>
            <a:r>
              <a:rPr lang="tr-TR" b="1" dirty="0" smtClean="0">
                <a:solidFill>
                  <a:schemeClr val="bg1"/>
                </a:solidFill>
              </a:rPr>
              <a:t> kuralları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nı;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714348" y="3845486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c.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	uygar uluslarca kabul edilen </a:t>
            </a:r>
            <a:r>
              <a:rPr lang="tr-TR" b="1" dirty="0" smtClean="0">
                <a:solidFill>
                  <a:schemeClr val="bg1"/>
                </a:solidFill>
              </a:rPr>
              <a:t>genel hukuk ilkeleri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ni;</a:t>
            </a:r>
          </a:p>
        </p:txBody>
      </p:sp>
      <p:sp>
        <p:nvSpPr>
          <p:cNvPr id="11" name="10 Metin kutusu"/>
          <p:cNvSpPr txBox="1"/>
          <p:nvPr/>
        </p:nvSpPr>
        <p:spPr>
          <a:xfrm>
            <a:off x="714348" y="4214818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d.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	59. madde hükmü saklı kalmak üzere, hukuk kurallarının belirlenmesinde yardımcı araç olarak </a:t>
            </a:r>
            <a:r>
              <a:rPr lang="tr-TR" b="1" dirty="0" smtClean="0">
                <a:solidFill>
                  <a:schemeClr val="bg1"/>
                </a:solidFill>
              </a:rPr>
              <a:t>adli kararlar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ı ve çeşitli ulusların en yetkin yazarlarının </a:t>
            </a:r>
            <a:r>
              <a:rPr lang="tr-TR" b="1" dirty="0" smtClean="0">
                <a:solidFill>
                  <a:schemeClr val="bg1"/>
                </a:solidFill>
              </a:rPr>
              <a:t>öğreti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lerini uygular.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714348" y="521156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2.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Bu hüküm, tarafların görüş birliğine varmaları </a:t>
            </a:r>
            <a:r>
              <a:rPr lang="nn-NO" dirty="0" smtClean="0">
                <a:solidFill>
                  <a:schemeClr val="tx2">
                    <a:lumMod val="50000"/>
                  </a:schemeClr>
                </a:solidFill>
              </a:rPr>
              <a:t>halinde, </a:t>
            </a:r>
            <a:r>
              <a:rPr lang="nn-NO" dirty="0" smtClean="0">
                <a:solidFill>
                  <a:schemeClr val="bg1"/>
                </a:solidFill>
              </a:rPr>
              <a:t>Divan’</a:t>
            </a:r>
            <a:r>
              <a:rPr lang="tr-TR" dirty="0" smtClean="0">
                <a:solidFill>
                  <a:schemeClr val="bg1"/>
                </a:solidFill>
              </a:rPr>
              <a:t>ı</a:t>
            </a:r>
            <a:r>
              <a:rPr lang="nn-NO" dirty="0" smtClean="0">
                <a:solidFill>
                  <a:schemeClr val="bg1"/>
                </a:solidFill>
              </a:rPr>
              <a:t>n hakça ve e</a:t>
            </a:r>
            <a:r>
              <a:rPr lang="tr-TR" dirty="0" smtClean="0">
                <a:solidFill>
                  <a:schemeClr val="bg1"/>
                </a:solidFill>
              </a:rPr>
              <a:t>ş</a:t>
            </a:r>
            <a:r>
              <a:rPr lang="nn-NO" dirty="0" smtClean="0">
                <a:solidFill>
                  <a:schemeClr val="bg1"/>
                </a:solidFill>
              </a:rPr>
              <a:t>it</a:t>
            </a:r>
            <a:r>
              <a:rPr lang="tr-TR" dirty="0" smtClean="0">
                <a:solidFill>
                  <a:schemeClr val="bg1"/>
                </a:solidFill>
              </a:rPr>
              <a:t>ç</a:t>
            </a:r>
            <a:r>
              <a:rPr lang="nn-NO" dirty="0" smtClean="0">
                <a:solidFill>
                  <a:schemeClr val="bg1"/>
                </a:solidFill>
              </a:rPr>
              <a:t>e karar verme yetkisi</a:t>
            </a:r>
            <a:r>
              <a:rPr lang="nn-NO" dirty="0" smtClean="0">
                <a:solidFill>
                  <a:schemeClr val="tx2">
                    <a:lumMod val="50000"/>
                  </a:schemeClr>
                </a:solidFill>
              </a:rPr>
              <a:t>ni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zedelemez.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80062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5" grpId="0"/>
      <p:bldP spid="6" grpId="0"/>
      <p:bldP spid="7" grpId="0"/>
      <p:bldP spid="8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ÇOK TARAFLI ANTLAŞMALARIN YÜRÜRLÜĞE GİRMESİ</a:t>
            </a:r>
            <a:endParaRPr lang="tr-TR" sz="3000" b="1" dirty="0">
              <a:solidFill>
                <a:schemeClr val="bg1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11560" y="148763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bg1"/>
                </a:solidFill>
              </a:rPr>
              <a:t>1982 BMDHS, m. 308</a:t>
            </a:r>
            <a:endParaRPr lang="tr-TR" sz="2400" b="1" dirty="0">
              <a:solidFill>
                <a:schemeClr val="bg1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611560" y="2681583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bg1">
                    <a:lumMod val="85000"/>
                  </a:schemeClr>
                </a:solidFill>
              </a:rPr>
              <a:t>1969 </a:t>
            </a:r>
            <a:r>
              <a:rPr lang="tr-TR" sz="2400" b="1" dirty="0">
                <a:solidFill>
                  <a:schemeClr val="bg1">
                    <a:lumMod val="85000"/>
                  </a:schemeClr>
                </a:solidFill>
              </a:rPr>
              <a:t>Viyana Sözleşmesi, m. </a:t>
            </a:r>
            <a:r>
              <a:rPr lang="tr-TR" sz="2400" b="1" dirty="0" smtClean="0">
                <a:solidFill>
                  <a:schemeClr val="bg1">
                    <a:lumMod val="85000"/>
                  </a:schemeClr>
                </a:solidFill>
              </a:rPr>
              <a:t>84</a:t>
            </a:r>
            <a:endParaRPr lang="tr-TR" sz="2400" b="1" dirty="0">
              <a:solidFill>
                <a:schemeClr val="bg1"/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11560" y="3896029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bg1">
                    <a:lumMod val="75000"/>
                  </a:schemeClr>
                </a:solidFill>
              </a:rPr>
              <a:t>Avrupa </a:t>
            </a:r>
            <a:r>
              <a:rPr lang="tr-TR" sz="2400" b="1" dirty="0">
                <a:solidFill>
                  <a:schemeClr val="bg1">
                    <a:lumMod val="75000"/>
                  </a:schemeClr>
                </a:solidFill>
              </a:rPr>
              <a:t>Konseyi Statüsü, m. </a:t>
            </a:r>
            <a:r>
              <a:rPr lang="tr-TR" sz="2400" b="1" dirty="0" smtClean="0">
                <a:solidFill>
                  <a:schemeClr val="bg1">
                    <a:lumMod val="75000"/>
                  </a:schemeClr>
                </a:solidFill>
              </a:rPr>
              <a:t>42</a:t>
            </a:r>
            <a:endParaRPr lang="tr-TR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Metin kutusu 3"/>
          <p:cNvSpPr txBox="1"/>
          <p:nvPr/>
        </p:nvSpPr>
        <p:spPr>
          <a:xfrm>
            <a:off x="612000" y="185736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tr-TR" sz="2400" b="1" dirty="0" smtClean="0"/>
              <a:t>	60. onay/katılma belgesi + 12 ay</a:t>
            </a:r>
            <a:endParaRPr lang="tr-TR" sz="2400" b="1" dirty="0"/>
          </a:p>
        </p:txBody>
      </p:sp>
      <p:sp>
        <p:nvSpPr>
          <p:cNvPr id="9" name="Metin kutusu 3"/>
          <p:cNvSpPr txBox="1"/>
          <p:nvPr/>
        </p:nvSpPr>
        <p:spPr>
          <a:xfrm>
            <a:off x="612000" y="307181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tr-TR" sz="2400" b="1" dirty="0" smtClean="0"/>
              <a:t>	35. onay/katılma belgesi + 30 gün</a:t>
            </a:r>
            <a:endParaRPr lang="tr-TR" sz="2400" b="1" dirty="0"/>
          </a:p>
        </p:txBody>
      </p:sp>
      <p:sp>
        <p:nvSpPr>
          <p:cNvPr id="10" name="Metin kutusu 3"/>
          <p:cNvSpPr txBox="1"/>
          <p:nvPr/>
        </p:nvSpPr>
        <p:spPr>
          <a:xfrm>
            <a:off x="612000" y="4253219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tr-TR" sz="2400" b="1" dirty="0" smtClean="0"/>
              <a:t>	7 onay belgesi</a:t>
            </a:r>
            <a:endParaRPr lang="tr-TR" sz="2400" b="1" dirty="0"/>
          </a:p>
        </p:txBody>
      </p:sp>
      <p:sp>
        <p:nvSpPr>
          <p:cNvPr id="11" name="Metin kutusu 7"/>
          <p:cNvSpPr txBox="1"/>
          <p:nvPr/>
        </p:nvSpPr>
        <p:spPr>
          <a:xfrm>
            <a:off x="612000" y="5000636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buFont typeface="Arial" pitchFamily="34" charset="0"/>
              <a:buChar char="•"/>
            </a:pPr>
            <a:r>
              <a:rPr lang="tr-TR" sz="2400" b="1" spc="-100" dirty="0" smtClean="0">
                <a:solidFill>
                  <a:schemeClr val="bg1">
                    <a:lumMod val="65000"/>
                  </a:schemeClr>
                </a:solidFill>
              </a:rPr>
              <a:t>1961 Diplomatik İlişkiler Hakkında Viyana Sözleşmesi, </a:t>
            </a:r>
            <a:r>
              <a:rPr lang="tr-TR" sz="2400" b="1" spc="-100" dirty="0">
                <a:solidFill>
                  <a:schemeClr val="bg1">
                    <a:lumMod val="65000"/>
                  </a:schemeClr>
                </a:solidFill>
              </a:rPr>
              <a:t>m. </a:t>
            </a:r>
            <a:r>
              <a:rPr lang="tr-TR" sz="2400" b="1" spc="-100" dirty="0" smtClean="0">
                <a:solidFill>
                  <a:schemeClr val="bg1">
                    <a:lumMod val="65000"/>
                  </a:schemeClr>
                </a:solidFill>
              </a:rPr>
              <a:t>51</a:t>
            </a:r>
            <a:endParaRPr lang="tr-TR" sz="2400" b="1" spc="-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Metin kutusu 3"/>
          <p:cNvSpPr txBox="1"/>
          <p:nvPr/>
        </p:nvSpPr>
        <p:spPr>
          <a:xfrm>
            <a:off x="612000" y="5357826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tr-TR" sz="2400" b="1" dirty="0" smtClean="0"/>
              <a:t>	22 onay/katılma belgesi + 30 gün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xmlns="" val="27313561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6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İKİ TARAFLI ANTLAŞMALARIN KESİNLEŞMESİ/BAĞLAYICILIĞI/YÜRÜRLÜĞE GİRİŞİ</a:t>
            </a:r>
            <a:endParaRPr lang="tr-TR" sz="3000" b="1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251520" y="1918097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paraf</a:t>
            </a:r>
            <a:endParaRPr lang="tr-TR" sz="2400" b="1" kern="1200" dirty="0"/>
          </a:p>
        </p:txBody>
      </p:sp>
      <p:sp>
        <p:nvSpPr>
          <p:cNvPr id="6" name="Serbest Form 5"/>
          <p:cNvSpPr/>
          <p:nvPr/>
        </p:nvSpPr>
        <p:spPr>
          <a:xfrm>
            <a:off x="2843805" y="1916832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imza</a:t>
            </a:r>
            <a:endParaRPr lang="tr-TR" sz="2400" b="1" kern="1200" dirty="0"/>
          </a:p>
        </p:txBody>
      </p:sp>
      <p:sp>
        <p:nvSpPr>
          <p:cNvPr id="8" name="Serbest Form 7"/>
          <p:cNvSpPr/>
          <p:nvPr/>
        </p:nvSpPr>
        <p:spPr>
          <a:xfrm rot="1031">
            <a:off x="5197589" y="2238992"/>
            <a:ext cx="1269260" cy="453076"/>
          </a:xfrm>
          <a:custGeom>
            <a:avLst/>
            <a:gdLst>
              <a:gd name="connsiteX0" fmla="*/ 0 w 1269260"/>
              <a:gd name="connsiteY0" fmla="*/ 90615 h 453076"/>
              <a:gd name="connsiteX1" fmla="*/ 1042722 w 1269260"/>
              <a:gd name="connsiteY1" fmla="*/ 90615 h 453076"/>
              <a:gd name="connsiteX2" fmla="*/ 1042722 w 1269260"/>
              <a:gd name="connsiteY2" fmla="*/ 0 h 453076"/>
              <a:gd name="connsiteX3" fmla="*/ 1269260 w 1269260"/>
              <a:gd name="connsiteY3" fmla="*/ 226538 h 453076"/>
              <a:gd name="connsiteX4" fmla="*/ 1042722 w 1269260"/>
              <a:gd name="connsiteY4" fmla="*/ 453076 h 453076"/>
              <a:gd name="connsiteX5" fmla="*/ 1042722 w 1269260"/>
              <a:gd name="connsiteY5" fmla="*/ 362461 h 453076"/>
              <a:gd name="connsiteX6" fmla="*/ 0 w 1269260"/>
              <a:gd name="connsiteY6" fmla="*/ 362461 h 453076"/>
              <a:gd name="connsiteX7" fmla="*/ 0 w 1269260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9260" h="453076">
                <a:moveTo>
                  <a:pt x="0" y="90615"/>
                </a:moveTo>
                <a:lnTo>
                  <a:pt x="1042722" y="90615"/>
                </a:lnTo>
                <a:lnTo>
                  <a:pt x="1042722" y="0"/>
                </a:lnTo>
                <a:lnTo>
                  <a:pt x="1269260" y="226538"/>
                </a:lnTo>
                <a:lnTo>
                  <a:pt x="1042722" y="453076"/>
                </a:lnTo>
                <a:lnTo>
                  <a:pt x="1042722" y="362461"/>
                </a:lnTo>
                <a:lnTo>
                  <a:pt x="0" y="362461"/>
                </a:lnTo>
                <a:lnTo>
                  <a:pt x="0" y="90615"/>
                </a:lnTo>
                <a:close/>
              </a:path>
            </a:pathLst>
          </a:custGeom>
          <a:solidFill>
            <a:schemeClr val="accent1"/>
          </a:solidFill>
          <a:ln w="25400" cap="rnd" cmpd="sng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0615" rIns="135923" bIns="90614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9" name="Serbest Form 8"/>
          <p:cNvSpPr/>
          <p:nvPr/>
        </p:nvSpPr>
        <p:spPr>
          <a:xfrm>
            <a:off x="7065558" y="1918097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onay</a:t>
            </a:r>
            <a:endParaRPr lang="tr-TR" sz="2400" b="1" kern="1200" dirty="0"/>
          </a:p>
        </p:txBody>
      </p:sp>
      <p:sp>
        <p:nvSpPr>
          <p:cNvPr id="10" name="Serbest Form 9"/>
          <p:cNvSpPr/>
          <p:nvPr/>
        </p:nvSpPr>
        <p:spPr>
          <a:xfrm rot="1425865">
            <a:off x="7349438" y="3145846"/>
            <a:ext cx="453077" cy="406984"/>
          </a:xfrm>
          <a:custGeom>
            <a:avLst/>
            <a:gdLst>
              <a:gd name="connsiteX0" fmla="*/ 0 w 406983"/>
              <a:gd name="connsiteY0" fmla="*/ 90615 h 453076"/>
              <a:gd name="connsiteX1" fmla="*/ 203492 w 406983"/>
              <a:gd name="connsiteY1" fmla="*/ 90615 h 453076"/>
              <a:gd name="connsiteX2" fmla="*/ 203492 w 406983"/>
              <a:gd name="connsiteY2" fmla="*/ 0 h 453076"/>
              <a:gd name="connsiteX3" fmla="*/ 406983 w 406983"/>
              <a:gd name="connsiteY3" fmla="*/ 226538 h 453076"/>
              <a:gd name="connsiteX4" fmla="*/ 203492 w 406983"/>
              <a:gd name="connsiteY4" fmla="*/ 453076 h 453076"/>
              <a:gd name="connsiteX5" fmla="*/ 203492 w 406983"/>
              <a:gd name="connsiteY5" fmla="*/ 362461 h 453076"/>
              <a:gd name="connsiteX6" fmla="*/ 0 w 406983"/>
              <a:gd name="connsiteY6" fmla="*/ 362461 h 453076"/>
              <a:gd name="connsiteX7" fmla="*/ 0 w 406983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6983" h="453076">
                <a:moveTo>
                  <a:pt x="325586" y="1"/>
                </a:moveTo>
                <a:lnTo>
                  <a:pt x="325586" y="226539"/>
                </a:lnTo>
                <a:lnTo>
                  <a:pt x="406983" y="226539"/>
                </a:lnTo>
                <a:lnTo>
                  <a:pt x="203492" y="453075"/>
                </a:lnTo>
                <a:lnTo>
                  <a:pt x="0" y="226539"/>
                </a:lnTo>
                <a:lnTo>
                  <a:pt x="81397" y="226539"/>
                </a:lnTo>
                <a:lnTo>
                  <a:pt x="81397" y="1"/>
                </a:lnTo>
                <a:lnTo>
                  <a:pt x="325586" y="1"/>
                </a:lnTo>
                <a:close/>
              </a:path>
            </a:pathLst>
          </a:custGeom>
          <a:solidFill>
            <a:schemeClr val="accent1"/>
          </a:solidFill>
          <a:ln w="25400" cap="rnd" cmpd="sng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0615" tIns="0" rIns="90615" bIns="122095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000" kern="1200"/>
          </a:p>
        </p:txBody>
      </p:sp>
      <p:sp>
        <p:nvSpPr>
          <p:cNvPr id="11" name="Serbest Form 10"/>
          <p:cNvSpPr/>
          <p:nvPr/>
        </p:nvSpPr>
        <p:spPr>
          <a:xfrm>
            <a:off x="6273467" y="3717034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ilan</a:t>
            </a:r>
            <a:br>
              <a:rPr lang="tr-TR" sz="2400" b="1" kern="1200" dirty="0" smtClean="0"/>
            </a:br>
            <a:r>
              <a:rPr lang="tr-TR" sz="2400" b="1" kern="1200" dirty="0" smtClean="0"/>
              <a:t>-</a:t>
            </a:r>
            <a:br>
              <a:rPr lang="tr-TR" sz="2400" b="1" kern="1200" dirty="0" smtClean="0"/>
            </a:br>
            <a:r>
              <a:rPr lang="tr-TR" sz="2400" b="1" kern="1200" spc="-80" dirty="0" smtClean="0"/>
              <a:t>resmi duyuru</a:t>
            </a:r>
            <a:endParaRPr lang="tr-TR" sz="2400" b="1" kern="1200" spc="-80" dirty="0"/>
          </a:p>
        </p:txBody>
      </p:sp>
      <p:sp>
        <p:nvSpPr>
          <p:cNvPr id="12" name="Serbest Form 11"/>
          <p:cNvSpPr/>
          <p:nvPr/>
        </p:nvSpPr>
        <p:spPr>
          <a:xfrm rot="21540137">
            <a:off x="5693502" y="4061010"/>
            <a:ext cx="409881" cy="453077"/>
          </a:xfrm>
          <a:custGeom>
            <a:avLst/>
            <a:gdLst>
              <a:gd name="connsiteX0" fmla="*/ 0 w 409881"/>
              <a:gd name="connsiteY0" fmla="*/ 90615 h 453076"/>
              <a:gd name="connsiteX1" fmla="*/ 204941 w 409881"/>
              <a:gd name="connsiteY1" fmla="*/ 90615 h 453076"/>
              <a:gd name="connsiteX2" fmla="*/ 204941 w 409881"/>
              <a:gd name="connsiteY2" fmla="*/ 0 h 453076"/>
              <a:gd name="connsiteX3" fmla="*/ 409881 w 409881"/>
              <a:gd name="connsiteY3" fmla="*/ 226538 h 453076"/>
              <a:gd name="connsiteX4" fmla="*/ 204941 w 409881"/>
              <a:gd name="connsiteY4" fmla="*/ 453076 h 453076"/>
              <a:gd name="connsiteX5" fmla="*/ 204941 w 409881"/>
              <a:gd name="connsiteY5" fmla="*/ 362461 h 453076"/>
              <a:gd name="connsiteX6" fmla="*/ 0 w 409881"/>
              <a:gd name="connsiteY6" fmla="*/ 362461 h 453076"/>
              <a:gd name="connsiteX7" fmla="*/ 0 w 409881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9881" h="453076">
                <a:moveTo>
                  <a:pt x="409881" y="362461"/>
                </a:moveTo>
                <a:lnTo>
                  <a:pt x="204940" y="362461"/>
                </a:lnTo>
                <a:lnTo>
                  <a:pt x="204940" y="453076"/>
                </a:lnTo>
                <a:lnTo>
                  <a:pt x="0" y="226538"/>
                </a:lnTo>
                <a:lnTo>
                  <a:pt x="204940" y="0"/>
                </a:lnTo>
                <a:lnTo>
                  <a:pt x="204940" y="90615"/>
                </a:lnTo>
                <a:lnTo>
                  <a:pt x="409881" y="90615"/>
                </a:lnTo>
                <a:lnTo>
                  <a:pt x="409881" y="362461"/>
                </a:lnTo>
                <a:close/>
              </a:path>
            </a:pathLst>
          </a:custGeom>
          <a:solidFill>
            <a:schemeClr val="accent1"/>
          </a:solidFill>
          <a:ln w="25400" cap="rnd" cmpd="sng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2964" tIns="90615" rIns="-1" bIns="90615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13" name="Serbest Form 12"/>
          <p:cNvSpPr/>
          <p:nvPr/>
        </p:nvSpPr>
        <p:spPr>
          <a:xfrm>
            <a:off x="3673300" y="3762316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teati</a:t>
            </a:r>
            <a:endParaRPr lang="tr-TR" sz="2400" b="1" kern="1200" dirty="0"/>
          </a:p>
        </p:txBody>
      </p:sp>
      <p:sp>
        <p:nvSpPr>
          <p:cNvPr id="14" name="Serbest Form 13"/>
          <p:cNvSpPr/>
          <p:nvPr/>
        </p:nvSpPr>
        <p:spPr>
          <a:xfrm rot="95363">
            <a:off x="3097097" y="4048170"/>
            <a:ext cx="407285" cy="453077"/>
          </a:xfrm>
          <a:custGeom>
            <a:avLst/>
            <a:gdLst>
              <a:gd name="connsiteX0" fmla="*/ 0 w 407284"/>
              <a:gd name="connsiteY0" fmla="*/ 90615 h 453076"/>
              <a:gd name="connsiteX1" fmla="*/ 203642 w 407284"/>
              <a:gd name="connsiteY1" fmla="*/ 90615 h 453076"/>
              <a:gd name="connsiteX2" fmla="*/ 203642 w 407284"/>
              <a:gd name="connsiteY2" fmla="*/ 0 h 453076"/>
              <a:gd name="connsiteX3" fmla="*/ 407284 w 407284"/>
              <a:gd name="connsiteY3" fmla="*/ 226538 h 453076"/>
              <a:gd name="connsiteX4" fmla="*/ 203642 w 407284"/>
              <a:gd name="connsiteY4" fmla="*/ 453076 h 453076"/>
              <a:gd name="connsiteX5" fmla="*/ 203642 w 407284"/>
              <a:gd name="connsiteY5" fmla="*/ 362461 h 453076"/>
              <a:gd name="connsiteX6" fmla="*/ 0 w 407284"/>
              <a:gd name="connsiteY6" fmla="*/ 362461 h 453076"/>
              <a:gd name="connsiteX7" fmla="*/ 0 w 407284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284" h="453076">
                <a:moveTo>
                  <a:pt x="407284" y="362461"/>
                </a:moveTo>
                <a:lnTo>
                  <a:pt x="203642" y="362461"/>
                </a:lnTo>
                <a:lnTo>
                  <a:pt x="203642" y="453076"/>
                </a:lnTo>
                <a:lnTo>
                  <a:pt x="0" y="226538"/>
                </a:lnTo>
                <a:lnTo>
                  <a:pt x="203642" y="0"/>
                </a:lnTo>
                <a:lnTo>
                  <a:pt x="203642" y="90615"/>
                </a:lnTo>
                <a:lnTo>
                  <a:pt x="407284" y="90615"/>
                </a:lnTo>
                <a:lnTo>
                  <a:pt x="407284" y="362461"/>
                </a:lnTo>
                <a:close/>
              </a:path>
            </a:pathLst>
          </a:custGeom>
          <a:ln w="25400" cap="rnd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2184" tIns="90615" rIns="1" bIns="90615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15" name="Serbest Form 14"/>
          <p:cNvSpPr/>
          <p:nvPr/>
        </p:nvSpPr>
        <p:spPr>
          <a:xfrm>
            <a:off x="3673773" y="5618995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yürürlüğe giriş</a:t>
            </a:r>
            <a:endParaRPr lang="tr-TR" sz="2400" b="1" kern="1200" dirty="0"/>
          </a:p>
        </p:txBody>
      </p:sp>
      <p:sp>
        <p:nvSpPr>
          <p:cNvPr id="16" name="Serbest Form 15"/>
          <p:cNvSpPr/>
          <p:nvPr/>
        </p:nvSpPr>
        <p:spPr>
          <a:xfrm rot="63168">
            <a:off x="4400882" y="5004764"/>
            <a:ext cx="453076" cy="417044"/>
          </a:xfrm>
          <a:custGeom>
            <a:avLst/>
            <a:gdLst>
              <a:gd name="connsiteX0" fmla="*/ 64079 w 417044"/>
              <a:gd name="connsiteY0" fmla="*/ 142033 h 453076"/>
              <a:gd name="connsiteX1" fmla="*/ 136248 w 417044"/>
              <a:gd name="connsiteY1" fmla="*/ 75602 h 453076"/>
              <a:gd name="connsiteX2" fmla="*/ 208522 w 417044"/>
              <a:gd name="connsiteY2" fmla="*/ 154121 h 453076"/>
              <a:gd name="connsiteX3" fmla="*/ 280796 w 417044"/>
              <a:gd name="connsiteY3" fmla="*/ 75602 h 453076"/>
              <a:gd name="connsiteX4" fmla="*/ 352965 w 417044"/>
              <a:gd name="connsiteY4" fmla="*/ 142033 h 453076"/>
              <a:gd name="connsiteX5" fmla="*/ 275180 w 417044"/>
              <a:gd name="connsiteY5" fmla="*/ 226538 h 453076"/>
              <a:gd name="connsiteX6" fmla="*/ 352965 w 417044"/>
              <a:gd name="connsiteY6" fmla="*/ 311043 h 453076"/>
              <a:gd name="connsiteX7" fmla="*/ 280796 w 417044"/>
              <a:gd name="connsiteY7" fmla="*/ 377474 h 453076"/>
              <a:gd name="connsiteX8" fmla="*/ 208522 w 417044"/>
              <a:gd name="connsiteY8" fmla="*/ 298955 h 453076"/>
              <a:gd name="connsiteX9" fmla="*/ 136248 w 417044"/>
              <a:gd name="connsiteY9" fmla="*/ 377474 h 453076"/>
              <a:gd name="connsiteX10" fmla="*/ 64079 w 417044"/>
              <a:gd name="connsiteY10" fmla="*/ 311043 h 453076"/>
              <a:gd name="connsiteX11" fmla="*/ 141864 w 417044"/>
              <a:gd name="connsiteY11" fmla="*/ 226538 h 453076"/>
              <a:gd name="connsiteX12" fmla="*/ 64079 w 417044"/>
              <a:gd name="connsiteY12" fmla="*/ 142033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7044" h="453076">
                <a:moveTo>
                  <a:pt x="286307" y="69615"/>
                </a:moveTo>
                <a:lnTo>
                  <a:pt x="347454" y="148020"/>
                </a:lnTo>
                <a:lnTo>
                  <a:pt x="275180" y="226538"/>
                </a:lnTo>
                <a:lnTo>
                  <a:pt x="347454" y="305056"/>
                </a:lnTo>
                <a:lnTo>
                  <a:pt x="286307" y="383461"/>
                </a:lnTo>
                <a:lnTo>
                  <a:pt x="208522" y="298955"/>
                </a:lnTo>
                <a:lnTo>
                  <a:pt x="130737" y="383461"/>
                </a:lnTo>
                <a:lnTo>
                  <a:pt x="69590" y="305056"/>
                </a:lnTo>
                <a:lnTo>
                  <a:pt x="141864" y="226538"/>
                </a:lnTo>
                <a:lnTo>
                  <a:pt x="69590" y="148020"/>
                </a:lnTo>
                <a:lnTo>
                  <a:pt x="130737" y="69615"/>
                </a:lnTo>
                <a:lnTo>
                  <a:pt x="208522" y="154121"/>
                </a:lnTo>
                <a:lnTo>
                  <a:pt x="286307" y="69615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0614" tIns="0" rIns="90615" bIns="125112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000" kern="1200"/>
          </a:p>
        </p:txBody>
      </p:sp>
      <p:sp>
        <p:nvSpPr>
          <p:cNvPr id="18" name="Serbest Form 19"/>
          <p:cNvSpPr/>
          <p:nvPr/>
        </p:nvSpPr>
        <p:spPr>
          <a:xfrm>
            <a:off x="2214546" y="2214554"/>
            <a:ext cx="405636" cy="453076"/>
          </a:xfrm>
          <a:custGeom>
            <a:avLst/>
            <a:gdLst>
              <a:gd name="connsiteX0" fmla="*/ 61883 w 405636"/>
              <a:gd name="connsiteY0" fmla="*/ 140636 h 453076"/>
              <a:gd name="connsiteX1" fmla="*/ 132964 w 405636"/>
              <a:gd name="connsiteY1" fmla="*/ 76999 h 453076"/>
              <a:gd name="connsiteX2" fmla="*/ 202818 w 405636"/>
              <a:gd name="connsiteY2" fmla="*/ 155022 h 453076"/>
              <a:gd name="connsiteX3" fmla="*/ 272672 w 405636"/>
              <a:gd name="connsiteY3" fmla="*/ 76999 h 453076"/>
              <a:gd name="connsiteX4" fmla="*/ 343753 w 405636"/>
              <a:gd name="connsiteY4" fmla="*/ 140636 h 453076"/>
              <a:gd name="connsiteX5" fmla="*/ 266846 w 405636"/>
              <a:gd name="connsiteY5" fmla="*/ 226538 h 453076"/>
              <a:gd name="connsiteX6" fmla="*/ 343753 w 405636"/>
              <a:gd name="connsiteY6" fmla="*/ 312440 h 453076"/>
              <a:gd name="connsiteX7" fmla="*/ 272672 w 405636"/>
              <a:gd name="connsiteY7" fmla="*/ 376077 h 453076"/>
              <a:gd name="connsiteX8" fmla="*/ 202818 w 405636"/>
              <a:gd name="connsiteY8" fmla="*/ 298054 h 453076"/>
              <a:gd name="connsiteX9" fmla="*/ 132964 w 405636"/>
              <a:gd name="connsiteY9" fmla="*/ 376077 h 453076"/>
              <a:gd name="connsiteX10" fmla="*/ 61883 w 405636"/>
              <a:gd name="connsiteY10" fmla="*/ 312440 h 453076"/>
              <a:gd name="connsiteX11" fmla="*/ 138790 w 405636"/>
              <a:gd name="connsiteY11" fmla="*/ 226538 h 453076"/>
              <a:gd name="connsiteX12" fmla="*/ 61883 w 405636"/>
              <a:gd name="connsiteY12" fmla="*/ 140636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5636" h="453076">
                <a:moveTo>
                  <a:pt x="61883" y="140636"/>
                </a:moveTo>
                <a:lnTo>
                  <a:pt x="132964" y="76999"/>
                </a:lnTo>
                <a:lnTo>
                  <a:pt x="202818" y="155022"/>
                </a:lnTo>
                <a:lnTo>
                  <a:pt x="272672" y="76999"/>
                </a:lnTo>
                <a:lnTo>
                  <a:pt x="343753" y="140636"/>
                </a:lnTo>
                <a:lnTo>
                  <a:pt x="266846" y="226538"/>
                </a:lnTo>
                <a:lnTo>
                  <a:pt x="343753" y="312440"/>
                </a:lnTo>
                <a:lnTo>
                  <a:pt x="272672" y="376077"/>
                </a:lnTo>
                <a:lnTo>
                  <a:pt x="202818" y="298054"/>
                </a:lnTo>
                <a:lnTo>
                  <a:pt x="132964" y="376077"/>
                </a:lnTo>
                <a:lnTo>
                  <a:pt x="61883" y="312440"/>
                </a:lnTo>
                <a:lnTo>
                  <a:pt x="138790" y="226538"/>
                </a:lnTo>
                <a:lnTo>
                  <a:pt x="61883" y="140636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0615" rIns="121691" bIns="90615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19" name="Serbest Form 16"/>
          <p:cNvSpPr/>
          <p:nvPr/>
        </p:nvSpPr>
        <p:spPr>
          <a:xfrm>
            <a:off x="1115610" y="3761607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tescil</a:t>
            </a:r>
            <a:endParaRPr lang="tr-TR" sz="2400" b="1" kern="1200" dirty="0"/>
          </a:p>
        </p:txBody>
      </p:sp>
    </p:spTree>
    <p:extLst>
      <p:ext uri="{BB962C8B-B14F-4D97-AF65-F5344CB8AC3E}">
        <p14:creationId xmlns:p14="http://schemas.microsoft.com/office/powerpoint/2010/main" xmlns="" val="14231258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1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cap="all" dirty="0">
                <a:solidFill>
                  <a:schemeClr val="bg1"/>
                </a:solidFill>
              </a:rPr>
              <a:t>ULUSLARARASI </a:t>
            </a:r>
            <a:r>
              <a:rPr lang="tr-TR" b="1" cap="all" dirty="0" smtClean="0">
                <a:solidFill>
                  <a:schemeClr val="bg1"/>
                </a:solidFill>
              </a:rPr>
              <a:t>ANTLAŞMALAR</a:t>
            </a:r>
            <a:br>
              <a:rPr lang="tr-TR" b="1" cap="all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(UAD Statüsü, m. 38/1/a)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648072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1969 Viyana Antlaşmalar Hukuku Sözleşmesi</a:t>
            </a:r>
            <a:endParaRPr lang="tr-TR" dirty="0" smtClean="0"/>
          </a:p>
          <a:p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95536" y="4005064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bg1">
                    <a:lumMod val="85000"/>
                  </a:schemeClr>
                </a:solidFill>
              </a:rPr>
              <a:t>1986 Devletler ve Uluslararası Örgütler veya Uluslararası Örgütler Arasındaki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Antlaşmalar </a:t>
            </a:r>
            <a:r>
              <a:rPr lang="tr-TR" b="1" dirty="0">
                <a:solidFill>
                  <a:schemeClr val="bg1">
                    <a:lumMod val="85000"/>
                  </a:schemeClr>
                </a:solidFill>
              </a:rPr>
              <a:t>Hukuku Hakkında Viyana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Sözleşmesi</a:t>
            </a:r>
            <a:endParaRPr lang="tr-TR" dirty="0" smtClean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395536" y="2852936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1978 Viyana Devletlerin Antlaşmalar Bakımından </a:t>
            </a:r>
            <a:r>
              <a:rPr lang="tr-TR" b="1" dirty="0" err="1" smtClean="0">
                <a:solidFill>
                  <a:schemeClr val="bg1">
                    <a:lumMod val="95000"/>
                  </a:schemeClr>
                </a:solidFill>
              </a:rPr>
              <a:t>Halefiyeti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 Sözleşmesi</a:t>
            </a:r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1250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700" b="1" cap="all" dirty="0" err="1" smtClean="0">
                <a:solidFill>
                  <a:schemeClr val="bg1"/>
                </a:solidFill>
              </a:rPr>
              <a:t>UluslararasI</a:t>
            </a:r>
            <a:r>
              <a:rPr lang="tr-TR" sz="3700" b="1" cap="all" dirty="0" smtClean="0">
                <a:solidFill>
                  <a:schemeClr val="bg1"/>
                </a:solidFill>
              </a:rPr>
              <a:t> </a:t>
            </a:r>
            <a:r>
              <a:rPr lang="tr-TR" sz="3700" b="1" cap="all" dirty="0" err="1" smtClean="0">
                <a:solidFill>
                  <a:schemeClr val="bg1"/>
                </a:solidFill>
              </a:rPr>
              <a:t>AntlaşmalarIn</a:t>
            </a:r>
            <a:r>
              <a:rPr lang="tr-TR" sz="3700" b="1" cap="all" dirty="0" smtClean="0">
                <a:solidFill>
                  <a:schemeClr val="bg1"/>
                </a:solidFill>
              </a:rPr>
              <a:t> </a:t>
            </a:r>
            <a:r>
              <a:rPr lang="tr-TR" sz="3700" b="1" cap="all" dirty="0" err="1" smtClean="0">
                <a:solidFill>
                  <a:schemeClr val="bg1"/>
                </a:solidFill>
              </a:rPr>
              <a:t>unsurlarI</a:t>
            </a:r>
            <a:endParaRPr lang="tr-TR" sz="3700" cap="all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968352"/>
            <a:ext cx="8229600" cy="1540768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tr-TR" dirty="0" smtClean="0">
                <a:solidFill>
                  <a:schemeClr val="bg1"/>
                </a:solidFill>
              </a:rPr>
              <a:t>*Adı önemli değil</a:t>
            </a:r>
          </a:p>
          <a:p>
            <a:pPr lvl="1">
              <a:buNone/>
            </a:pPr>
            <a:r>
              <a:rPr lang="tr-TR" i="1" dirty="0" smtClean="0">
                <a:solidFill>
                  <a:schemeClr val="bg1">
                    <a:lumMod val="85000"/>
                  </a:schemeClr>
                </a:solidFill>
              </a:rPr>
              <a:t>pakt</a:t>
            </a:r>
            <a:r>
              <a:rPr lang="tr-TR" i="1" dirty="0">
                <a:solidFill>
                  <a:schemeClr val="bg1">
                    <a:lumMod val="85000"/>
                  </a:schemeClr>
                </a:solidFill>
              </a:rPr>
              <a:t>, şart, anlaşma</a:t>
            </a:r>
            <a:r>
              <a:rPr lang="tr-TR" i="1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tr-TR" i="1" dirty="0" err="1" smtClean="0">
                <a:solidFill>
                  <a:schemeClr val="bg1">
                    <a:lumMod val="85000"/>
                  </a:schemeClr>
                </a:solidFill>
              </a:rPr>
              <a:t>andlaşma</a:t>
            </a:r>
            <a:r>
              <a:rPr lang="tr-TR" i="1" dirty="0" smtClean="0">
                <a:solidFill>
                  <a:schemeClr val="bg1">
                    <a:lumMod val="85000"/>
                  </a:schemeClr>
                </a:solidFill>
              </a:rPr>
              <a:t>, konvansiyon,</a:t>
            </a:r>
          </a:p>
          <a:p>
            <a:pPr lvl="1">
              <a:buNone/>
            </a:pPr>
            <a:r>
              <a:rPr lang="tr-TR" i="1" dirty="0" smtClean="0">
                <a:solidFill>
                  <a:schemeClr val="bg1">
                    <a:lumMod val="85000"/>
                  </a:schemeClr>
                </a:solidFill>
              </a:rPr>
              <a:t>sözleşme</a:t>
            </a:r>
            <a:r>
              <a:rPr lang="tr-TR" i="1" dirty="0">
                <a:solidFill>
                  <a:schemeClr val="bg1">
                    <a:lumMod val="85000"/>
                  </a:schemeClr>
                </a:solidFill>
              </a:rPr>
              <a:t>, mutabakat muhtırası, nota </a:t>
            </a:r>
            <a:r>
              <a:rPr lang="tr-TR" i="1" dirty="0" smtClean="0">
                <a:solidFill>
                  <a:schemeClr val="bg1">
                    <a:lumMod val="85000"/>
                  </a:schemeClr>
                </a:solidFill>
              </a:rPr>
              <a:t>teatisi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vb.</a:t>
            </a:r>
            <a:endParaRPr lang="tr-TR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457200" y="4437112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itchFamily="34" charset="0"/>
              <a:buNone/>
            </a:pPr>
            <a:r>
              <a:rPr lang="tr-TR" dirty="0" smtClean="0">
                <a:solidFill>
                  <a:schemeClr val="bg1"/>
                </a:solidFill>
              </a:rPr>
              <a:t>*Devletler ve/veya uluslararası örgütler taraf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494116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r>
              <a:rPr lang="tr-TR" dirty="0" smtClean="0">
                <a:solidFill>
                  <a:schemeClr val="bg1"/>
                </a:solidFill>
              </a:rPr>
              <a:t>*Yazılı şekil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8" name="2 İçerik Yer Tutucusu"/>
          <p:cNvSpPr txBox="1">
            <a:spLocks/>
          </p:cNvSpPr>
          <p:nvPr/>
        </p:nvSpPr>
        <p:spPr>
          <a:xfrm>
            <a:off x="457200" y="5445224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r>
              <a:rPr lang="tr-TR" dirty="0" smtClean="0">
                <a:solidFill>
                  <a:schemeClr val="bg1"/>
                </a:solidFill>
              </a:rPr>
              <a:t>*Tek </a:t>
            </a:r>
            <a:r>
              <a:rPr lang="tr-TR" dirty="0">
                <a:solidFill>
                  <a:schemeClr val="bg1"/>
                </a:solidFill>
              </a:rPr>
              <a:t>bir belge veya </a:t>
            </a:r>
            <a:r>
              <a:rPr lang="tr-TR" dirty="0" smtClean="0">
                <a:solidFill>
                  <a:schemeClr val="bg1"/>
                </a:solidFill>
              </a:rPr>
              <a:t>belgeler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19675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1969 Viyana Sözleşmesi, m. 2/1/a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1986 Viyana Sözleşmesi, m. 2/1/a</a:t>
            </a:r>
            <a:endParaRPr lang="tr-T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08287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b="1" cap="all" dirty="0" err="1" smtClean="0">
                <a:solidFill>
                  <a:schemeClr val="bg1"/>
                </a:solidFill>
              </a:rPr>
              <a:t>uluslararasI</a:t>
            </a:r>
            <a:r>
              <a:rPr lang="tr-TR" b="1" cap="all" dirty="0" smtClean="0">
                <a:solidFill>
                  <a:schemeClr val="bg1"/>
                </a:solidFill>
              </a:rPr>
              <a:t> </a:t>
            </a:r>
            <a:r>
              <a:rPr lang="tr-TR" b="1" cap="all" dirty="0" err="1" smtClean="0">
                <a:solidFill>
                  <a:schemeClr val="bg1"/>
                </a:solidFill>
              </a:rPr>
              <a:t>antlaşmalarIN</a:t>
            </a:r>
            <a:r>
              <a:rPr lang="tr-TR" b="1" cap="all" dirty="0" smtClean="0">
                <a:solidFill>
                  <a:schemeClr val="bg1"/>
                </a:solidFill>
              </a:rPr>
              <a:t> </a:t>
            </a:r>
            <a:r>
              <a:rPr lang="tr-TR" b="1" cap="all" dirty="0" err="1" smtClean="0">
                <a:solidFill>
                  <a:schemeClr val="bg1"/>
                </a:solidFill>
              </a:rPr>
              <a:t>Türlerİ</a:t>
            </a:r>
            <a:endParaRPr lang="tr-TR" b="1" cap="all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613781" y="3284982"/>
            <a:ext cx="3276355" cy="1552627"/>
          </a:xfrm>
          <a:custGeom>
            <a:avLst/>
            <a:gdLst>
              <a:gd name="connsiteX0" fmla="*/ 0 w 3276355"/>
              <a:gd name="connsiteY0" fmla="*/ 155263 h 1552627"/>
              <a:gd name="connsiteX1" fmla="*/ 155263 w 3276355"/>
              <a:gd name="connsiteY1" fmla="*/ 0 h 1552627"/>
              <a:gd name="connsiteX2" fmla="*/ 3121092 w 3276355"/>
              <a:gd name="connsiteY2" fmla="*/ 0 h 1552627"/>
              <a:gd name="connsiteX3" fmla="*/ 3276355 w 3276355"/>
              <a:gd name="connsiteY3" fmla="*/ 155263 h 1552627"/>
              <a:gd name="connsiteX4" fmla="*/ 3276355 w 3276355"/>
              <a:gd name="connsiteY4" fmla="*/ 1397364 h 1552627"/>
              <a:gd name="connsiteX5" fmla="*/ 3121092 w 3276355"/>
              <a:gd name="connsiteY5" fmla="*/ 1552627 h 1552627"/>
              <a:gd name="connsiteX6" fmla="*/ 155263 w 3276355"/>
              <a:gd name="connsiteY6" fmla="*/ 1552627 h 1552627"/>
              <a:gd name="connsiteX7" fmla="*/ 0 w 3276355"/>
              <a:gd name="connsiteY7" fmla="*/ 1397364 h 1552627"/>
              <a:gd name="connsiteX8" fmla="*/ 0 w 3276355"/>
              <a:gd name="connsiteY8" fmla="*/ 155263 h 1552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76355" h="1552627">
                <a:moveTo>
                  <a:pt x="0" y="155263"/>
                </a:moveTo>
                <a:cubicBezTo>
                  <a:pt x="0" y="69514"/>
                  <a:pt x="69514" y="0"/>
                  <a:pt x="155263" y="0"/>
                </a:cubicBezTo>
                <a:lnTo>
                  <a:pt x="3121092" y="0"/>
                </a:lnTo>
                <a:cubicBezTo>
                  <a:pt x="3206841" y="0"/>
                  <a:pt x="3276355" y="69514"/>
                  <a:pt x="3276355" y="155263"/>
                </a:cubicBezTo>
                <a:lnTo>
                  <a:pt x="3276355" y="1397364"/>
                </a:lnTo>
                <a:cubicBezTo>
                  <a:pt x="3276355" y="1483113"/>
                  <a:pt x="3206841" y="1552627"/>
                  <a:pt x="3121092" y="1552627"/>
                </a:cubicBezTo>
                <a:lnTo>
                  <a:pt x="155263" y="1552627"/>
                </a:lnTo>
                <a:cubicBezTo>
                  <a:pt x="69514" y="1552627"/>
                  <a:pt x="0" y="1483113"/>
                  <a:pt x="0" y="1397364"/>
                </a:cubicBezTo>
                <a:lnTo>
                  <a:pt x="0" y="15526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525" tIns="64525" rIns="64525" bIns="64525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000" b="1" kern="1200" dirty="0" smtClean="0"/>
              <a:t>Taraf</a:t>
            </a:r>
            <a:r>
              <a:rPr lang="tr-TR" sz="3000" kern="1200" dirty="0" smtClean="0"/>
              <a:t>ları yönünden</a:t>
            </a:r>
            <a:endParaRPr lang="tr-TR" sz="3000" kern="1200" dirty="0"/>
          </a:p>
        </p:txBody>
      </p:sp>
      <p:sp>
        <p:nvSpPr>
          <p:cNvPr id="6" name="Serbest Form 5"/>
          <p:cNvSpPr/>
          <p:nvPr/>
        </p:nvSpPr>
        <p:spPr>
          <a:xfrm rot="19768026">
            <a:off x="3772450" y="3589639"/>
            <a:ext cx="1697461" cy="80947"/>
          </a:xfrm>
          <a:custGeom>
            <a:avLst/>
            <a:gdLst>
              <a:gd name="connsiteX0" fmla="*/ 0 w 1697461"/>
              <a:gd name="connsiteY0" fmla="*/ 40473 h 80947"/>
              <a:gd name="connsiteX1" fmla="*/ 1697461 w 1697461"/>
              <a:gd name="connsiteY1" fmla="*/ 40473 h 80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97461" h="80947">
                <a:moveTo>
                  <a:pt x="0" y="40473"/>
                </a:moveTo>
                <a:lnTo>
                  <a:pt x="1697461" y="40473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18993" tIns="-1963" rIns="818994" bIns="-1964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7" name="Serbest Form 6"/>
          <p:cNvSpPr/>
          <p:nvPr/>
        </p:nvSpPr>
        <p:spPr>
          <a:xfrm>
            <a:off x="5352224" y="2473633"/>
            <a:ext cx="3177993" cy="1450591"/>
          </a:xfrm>
          <a:custGeom>
            <a:avLst/>
            <a:gdLst>
              <a:gd name="connsiteX0" fmla="*/ 0 w 3177993"/>
              <a:gd name="connsiteY0" fmla="*/ 145059 h 1450591"/>
              <a:gd name="connsiteX1" fmla="*/ 145059 w 3177993"/>
              <a:gd name="connsiteY1" fmla="*/ 0 h 1450591"/>
              <a:gd name="connsiteX2" fmla="*/ 3032934 w 3177993"/>
              <a:gd name="connsiteY2" fmla="*/ 0 h 1450591"/>
              <a:gd name="connsiteX3" fmla="*/ 3177993 w 3177993"/>
              <a:gd name="connsiteY3" fmla="*/ 145059 h 1450591"/>
              <a:gd name="connsiteX4" fmla="*/ 3177993 w 3177993"/>
              <a:gd name="connsiteY4" fmla="*/ 1305532 h 1450591"/>
              <a:gd name="connsiteX5" fmla="*/ 3032934 w 3177993"/>
              <a:gd name="connsiteY5" fmla="*/ 1450591 h 1450591"/>
              <a:gd name="connsiteX6" fmla="*/ 145059 w 3177993"/>
              <a:gd name="connsiteY6" fmla="*/ 1450591 h 1450591"/>
              <a:gd name="connsiteX7" fmla="*/ 0 w 3177993"/>
              <a:gd name="connsiteY7" fmla="*/ 1305532 h 1450591"/>
              <a:gd name="connsiteX8" fmla="*/ 0 w 3177993"/>
              <a:gd name="connsiteY8" fmla="*/ 145059 h 145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7993" h="1450591">
                <a:moveTo>
                  <a:pt x="0" y="145059"/>
                </a:moveTo>
                <a:cubicBezTo>
                  <a:pt x="0" y="64945"/>
                  <a:pt x="64945" y="0"/>
                  <a:pt x="145059" y="0"/>
                </a:cubicBezTo>
                <a:lnTo>
                  <a:pt x="3032934" y="0"/>
                </a:lnTo>
                <a:cubicBezTo>
                  <a:pt x="3113048" y="0"/>
                  <a:pt x="3177993" y="64945"/>
                  <a:pt x="3177993" y="145059"/>
                </a:cubicBezTo>
                <a:lnTo>
                  <a:pt x="3177993" y="1305532"/>
                </a:lnTo>
                <a:cubicBezTo>
                  <a:pt x="3177993" y="1385646"/>
                  <a:pt x="3113048" y="1450591"/>
                  <a:pt x="3032934" y="1450591"/>
                </a:cubicBezTo>
                <a:lnTo>
                  <a:pt x="145059" y="1450591"/>
                </a:lnTo>
                <a:cubicBezTo>
                  <a:pt x="64945" y="1450591"/>
                  <a:pt x="0" y="1385646"/>
                  <a:pt x="0" y="1305532"/>
                </a:cubicBezTo>
                <a:lnTo>
                  <a:pt x="0" y="14505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36" tIns="61536" rIns="61536" bIns="61536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000" b="1" kern="1200" dirty="0" smtClean="0"/>
              <a:t>İki taraflı</a:t>
            </a:r>
            <a:endParaRPr lang="tr-TR" sz="3000" b="1" kern="1200" dirty="0"/>
          </a:p>
        </p:txBody>
      </p:sp>
      <p:sp>
        <p:nvSpPr>
          <p:cNvPr id="8" name="Serbest Form 7"/>
          <p:cNvSpPr/>
          <p:nvPr/>
        </p:nvSpPr>
        <p:spPr>
          <a:xfrm rot="1831974">
            <a:off x="3772450" y="4452005"/>
            <a:ext cx="1697461" cy="80947"/>
          </a:xfrm>
          <a:custGeom>
            <a:avLst/>
            <a:gdLst>
              <a:gd name="connsiteX0" fmla="*/ 0 w 1697461"/>
              <a:gd name="connsiteY0" fmla="*/ 40473 h 80947"/>
              <a:gd name="connsiteX1" fmla="*/ 1697461 w 1697461"/>
              <a:gd name="connsiteY1" fmla="*/ 40473 h 80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97461" h="80947">
                <a:moveTo>
                  <a:pt x="0" y="40473"/>
                </a:moveTo>
                <a:lnTo>
                  <a:pt x="1697461" y="40473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18994" tIns="-1964" rIns="818993" bIns="-1963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9" name="Serbest Form 8"/>
          <p:cNvSpPr/>
          <p:nvPr/>
        </p:nvSpPr>
        <p:spPr>
          <a:xfrm>
            <a:off x="5352224" y="4198366"/>
            <a:ext cx="3177993" cy="1450591"/>
          </a:xfrm>
          <a:custGeom>
            <a:avLst/>
            <a:gdLst>
              <a:gd name="connsiteX0" fmla="*/ 0 w 3177993"/>
              <a:gd name="connsiteY0" fmla="*/ 145059 h 1450591"/>
              <a:gd name="connsiteX1" fmla="*/ 145059 w 3177993"/>
              <a:gd name="connsiteY1" fmla="*/ 0 h 1450591"/>
              <a:gd name="connsiteX2" fmla="*/ 3032934 w 3177993"/>
              <a:gd name="connsiteY2" fmla="*/ 0 h 1450591"/>
              <a:gd name="connsiteX3" fmla="*/ 3177993 w 3177993"/>
              <a:gd name="connsiteY3" fmla="*/ 145059 h 1450591"/>
              <a:gd name="connsiteX4" fmla="*/ 3177993 w 3177993"/>
              <a:gd name="connsiteY4" fmla="*/ 1305532 h 1450591"/>
              <a:gd name="connsiteX5" fmla="*/ 3032934 w 3177993"/>
              <a:gd name="connsiteY5" fmla="*/ 1450591 h 1450591"/>
              <a:gd name="connsiteX6" fmla="*/ 145059 w 3177993"/>
              <a:gd name="connsiteY6" fmla="*/ 1450591 h 1450591"/>
              <a:gd name="connsiteX7" fmla="*/ 0 w 3177993"/>
              <a:gd name="connsiteY7" fmla="*/ 1305532 h 1450591"/>
              <a:gd name="connsiteX8" fmla="*/ 0 w 3177993"/>
              <a:gd name="connsiteY8" fmla="*/ 145059 h 145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7993" h="1450591">
                <a:moveTo>
                  <a:pt x="0" y="145059"/>
                </a:moveTo>
                <a:cubicBezTo>
                  <a:pt x="0" y="64945"/>
                  <a:pt x="64945" y="0"/>
                  <a:pt x="145059" y="0"/>
                </a:cubicBezTo>
                <a:lnTo>
                  <a:pt x="3032934" y="0"/>
                </a:lnTo>
                <a:cubicBezTo>
                  <a:pt x="3113048" y="0"/>
                  <a:pt x="3177993" y="64945"/>
                  <a:pt x="3177993" y="145059"/>
                </a:cubicBezTo>
                <a:lnTo>
                  <a:pt x="3177993" y="1305532"/>
                </a:lnTo>
                <a:cubicBezTo>
                  <a:pt x="3177993" y="1385646"/>
                  <a:pt x="3113048" y="1450591"/>
                  <a:pt x="3032934" y="1450591"/>
                </a:cubicBezTo>
                <a:lnTo>
                  <a:pt x="145059" y="1450591"/>
                </a:lnTo>
                <a:cubicBezTo>
                  <a:pt x="64945" y="1450591"/>
                  <a:pt x="0" y="1385646"/>
                  <a:pt x="0" y="1305532"/>
                </a:cubicBezTo>
                <a:lnTo>
                  <a:pt x="0" y="14505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36" tIns="61536" rIns="61536" bIns="61536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000" b="1" kern="1200" dirty="0" smtClean="0"/>
              <a:t>Çok taraflı</a:t>
            </a:r>
            <a:endParaRPr lang="tr-TR" sz="3000" b="1" kern="1200" dirty="0"/>
          </a:p>
        </p:txBody>
      </p:sp>
    </p:spTree>
    <p:extLst>
      <p:ext uri="{BB962C8B-B14F-4D97-AF65-F5344CB8AC3E}">
        <p14:creationId xmlns:p14="http://schemas.microsoft.com/office/powerpoint/2010/main" xmlns="" val="15271947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b="1" cap="all" dirty="0" err="1" smtClean="0">
                <a:solidFill>
                  <a:schemeClr val="bg1"/>
                </a:solidFill>
              </a:rPr>
              <a:t>uluslararasI</a:t>
            </a:r>
            <a:r>
              <a:rPr lang="tr-TR" b="1" cap="all" dirty="0" smtClean="0">
                <a:solidFill>
                  <a:schemeClr val="bg1"/>
                </a:solidFill>
              </a:rPr>
              <a:t> </a:t>
            </a:r>
            <a:r>
              <a:rPr lang="tr-TR" b="1" cap="all" dirty="0" err="1" smtClean="0">
                <a:solidFill>
                  <a:schemeClr val="bg1"/>
                </a:solidFill>
              </a:rPr>
              <a:t>antlaşmalarIN</a:t>
            </a:r>
            <a:r>
              <a:rPr lang="tr-TR" b="1" cap="all" dirty="0" smtClean="0">
                <a:solidFill>
                  <a:schemeClr val="bg1"/>
                </a:solidFill>
              </a:rPr>
              <a:t> </a:t>
            </a:r>
            <a:r>
              <a:rPr lang="tr-TR" b="1" cap="all" dirty="0" err="1" smtClean="0">
                <a:solidFill>
                  <a:schemeClr val="bg1"/>
                </a:solidFill>
              </a:rPr>
              <a:t>Türlerİ</a:t>
            </a:r>
            <a:endParaRPr lang="tr-TR" b="1" cap="all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613781" y="3284982"/>
            <a:ext cx="3276355" cy="1552627"/>
          </a:xfrm>
          <a:custGeom>
            <a:avLst/>
            <a:gdLst>
              <a:gd name="connsiteX0" fmla="*/ 0 w 3276355"/>
              <a:gd name="connsiteY0" fmla="*/ 155263 h 1552627"/>
              <a:gd name="connsiteX1" fmla="*/ 155263 w 3276355"/>
              <a:gd name="connsiteY1" fmla="*/ 0 h 1552627"/>
              <a:gd name="connsiteX2" fmla="*/ 3121092 w 3276355"/>
              <a:gd name="connsiteY2" fmla="*/ 0 h 1552627"/>
              <a:gd name="connsiteX3" fmla="*/ 3276355 w 3276355"/>
              <a:gd name="connsiteY3" fmla="*/ 155263 h 1552627"/>
              <a:gd name="connsiteX4" fmla="*/ 3276355 w 3276355"/>
              <a:gd name="connsiteY4" fmla="*/ 1397364 h 1552627"/>
              <a:gd name="connsiteX5" fmla="*/ 3121092 w 3276355"/>
              <a:gd name="connsiteY5" fmla="*/ 1552627 h 1552627"/>
              <a:gd name="connsiteX6" fmla="*/ 155263 w 3276355"/>
              <a:gd name="connsiteY6" fmla="*/ 1552627 h 1552627"/>
              <a:gd name="connsiteX7" fmla="*/ 0 w 3276355"/>
              <a:gd name="connsiteY7" fmla="*/ 1397364 h 1552627"/>
              <a:gd name="connsiteX8" fmla="*/ 0 w 3276355"/>
              <a:gd name="connsiteY8" fmla="*/ 155263 h 1552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76355" h="1552627">
                <a:moveTo>
                  <a:pt x="0" y="155263"/>
                </a:moveTo>
                <a:cubicBezTo>
                  <a:pt x="0" y="69514"/>
                  <a:pt x="69514" y="0"/>
                  <a:pt x="155263" y="0"/>
                </a:cubicBezTo>
                <a:lnTo>
                  <a:pt x="3121092" y="0"/>
                </a:lnTo>
                <a:cubicBezTo>
                  <a:pt x="3206841" y="0"/>
                  <a:pt x="3276355" y="69514"/>
                  <a:pt x="3276355" y="155263"/>
                </a:cubicBezTo>
                <a:lnTo>
                  <a:pt x="3276355" y="1397364"/>
                </a:lnTo>
                <a:cubicBezTo>
                  <a:pt x="3276355" y="1483113"/>
                  <a:pt x="3206841" y="1552627"/>
                  <a:pt x="3121092" y="1552627"/>
                </a:cubicBezTo>
                <a:lnTo>
                  <a:pt x="155263" y="1552627"/>
                </a:lnTo>
                <a:cubicBezTo>
                  <a:pt x="69514" y="1552627"/>
                  <a:pt x="0" y="1483113"/>
                  <a:pt x="0" y="1397364"/>
                </a:cubicBezTo>
                <a:lnTo>
                  <a:pt x="0" y="15526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525" tIns="64525" rIns="64525" bIns="64525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000" b="1" kern="1200" dirty="0" smtClean="0"/>
              <a:t>Konu</a:t>
            </a:r>
            <a:r>
              <a:rPr lang="tr-TR" sz="3000" b="0" kern="1200" dirty="0" smtClean="0"/>
              <a:t>su yönünden</a:t>
            </a:r>
            <a:endParaRPr lang="tr-TR" sz="3000" b="0" kern="1200" dirty="0"/>
          </a:p>
        </p:txBody>
      </p:sp>
      <p:sp>
        <p:nvSpPr>
          <p:cNvPr id="6" name="Serbest Form 5"/>
          <p:cNvSpPr/>
          <p:nvPr/>
        </p:nvSpPr>
        <p:spPr>
          <a:xfrm rot="19768026">
            <a:off x="3772450" y="3589639"/>
            <a:ext cx="1697461" cy="80947"/>
          </a:xfrm>
          <a:custGeom>
            <a:avLst/>
            <a:gdLst>
              <a:gd name="connsiteX0" fmla="*/ 0 w 1697461"/>
              <a:gd name="connsiteY0" fmla="*/ 40473 h 80947"/>
              <a:gd name="connsiteX1" fmla="*/ 1697461 w 1697461"/>
              <a:gd name="connsiteY1" fmla="*/ 40473 h 80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97461" h="80947">
                <a:moveTo>
                  <a:pt x="0" y="40473"/>
                </a:moveTo>
                <a:lnTo>
                  <a:pt x="1697461" y="40473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18993" tIns="-1963" rIns="818994" bIns="-1964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7" name="Serbest Form 6"/>
          <p:cNvSpPr/>
          <p:nvPr/>
        </p:nvSpPr>
        <p:spPr>
          <a:xfrm>
            <a:off x="5352224" y="2473633"/>
            <a:ext cx="3177993" cy="1450591"/>
          </a:xfrm>
          <a:custGeom>
            <a:avLst/>
            <a:gdLst>
              <a:gd name="connsiteX0" fmla="*/ 0 w 3177993"/>
              <a:gd name="connsiteY0" fmla="*/ 145059 h 1450591"/>
              <a:gd name="connsiteX1" fmla="*/ 145059 w 3177993"/>
              <a:gd name="connsiteY1" fmla="*/ 0 h 1450591"/>
              <a:gd name="connsiteX2" fmla="*/ 3032934 w 3177993"/>
              <a:gd name="connsiteY2" fmla="*/ 0 h 1450591"/>
              <a:gd name="connsiteX3" fmla="*/ 3177993 w 3177993"/>
              <a:gd name="connsiteY3" fmla="*/ 145059 h 1450591"/>
              <a:gd name="connsiteX4" fmla="*/ 3177993 w 3177993"/>
              <a:gd name="connsiteY4" fmla="*/ 1305532 h 1450591"/>
              <a:gd name="connsiteX5" fmla="*/ 3032934 w 3177993"/>
              <a:gd name="connsiteY5" fmla="*/ 1450591 h 1450591"/>
              <a:gd name="connsiteX6" fmla="*/ 145059 w 3177993"/>
              <a:gd name="connsiteY6" fmla="*/ 1450591 h 1450591"/>
              <a:gd name="connsiteX7" fmla="*/ 0 w 3177993"/>
              <a:gd name="connsiteY7" fmla="*/ 1305532 h 1450591"/>
              <a:gd name="connsiteX8" fmla="*/ 0 w 3177993"/>
              <a:gd name="connsiteY8" fmla="*/ 145059 h 145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7993" h="1450591">
                <a:moveTo>
                  <a:pt x="0" y="145059"/>
                </a:moveTo>
                <a:cubicBezTo>
                  <a:pt x="0" y="64945"/>
                  <a:pt x="64945" y="0"/>
                  <a:pt x="145059" y="0"/>
                </a:cubicBezTo>
                <a:lnTo>
                  <a:pt x="3032934" y="0"/>
                </a:lnTo>
                <a:cubicBezTo>
                  <a:pt x="3113048" y="0"/>
                  <a:pt x="3177993" y="64945"/>
                  <a:pt x="3177993" y="145059"/>
                </a:cubicBezTo>
                <a:lnTo>
                  <a:pt x="3177993" y="1305532"/>
                </a:lnTo>
                <a:cubicBezTo>
                  <a:pt x="3177993" y="1385646"/>
                  <a:pt x="3113048" y="1450591"/>
                  <a:pt x="3032934" y="1450591"/>
                </a:cubicBezTo>
                <a:lnTo>
                  <a:pt x="145059" y="1450591"/>
                </a:lnTo>
                <a:cubicBezTo>
                  <a:pt x="64945" y="1450591"/>
                  <a:pt x="0" y="1385646"/>
                  <a:pt x="0" y="1305532"/>
                </a:cubicBezTo>
                <a:lnTo>
                  <a:pt x="0" y="14505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36" tIns="61536" rIns="61536" bIns="61536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000" b="1" kern="1200" dirty="0" smtClean="0"/>
              <a:t>Kanun</a:t>
            </a:r>
            <a:r>
              <a:rPr lang="tr-TR" sz="3000" kern="1200" dirty="0" smtClean="0"/>
              <a:t> antlaşmalar</a:t>
            </a:r>
            <a:endParaRPr lang="tr-TR" sz="3000" kern="1200" dirty="0"/>
          </a:p>
        </p:txBody>
      </p:sp>
      <p:sp>
        <p:nvSpPr>
          <p:cNvPr id="8" name="Serbest Form 7"/>
          <p:cNvSpPr/>
          <p:nvPr/>
        </p:nvSpPr>
        <p:spPr>
          <a:xfrm rot="1831974">
            <a:off x="3772450" y="4452005"/>
            <a:ext cx="1697461" cy="80947"/>
          </a:xfrm>
          <a:custGeom>
            <a:avLst/>
            <a:gdLst>
              <a:gd name="connsiteX0" fmla="*/ 0 w 1697461"/>
              <a:gd name="connsiteY0" fmla="*/ 40473 h 80947"/>
              <a:gd name="connsiteX1" fmla="*/ 1697461 w 1697461"/>
              <a:gd name="connsiteY1" fmla="*/ 40473 h 80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97461" h="80947">
                <a:moveTo>
                  <a:pt x="0" y="40473"/>
                </a:moveTo>
                <a:lnTo>
                  <a:pt x="1697461" y="40473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18994" tIns="-1964" rIns="818993" bIns="-1963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9" name="Serbest Form 8"/>
          <p:cNvSpPr/>
          <p:nvPr/>
        </p:nvSpPr>
        <p:spPr>
          <a:xfrm>
            <a:off x="5352224" y="4198366"/>
            <a:ext cx="3177993" cy="1450591"/>
          </a:xfrm>
          <a:custGeom>
            <a:avLst/>
            <a:gdLst>
              <a:gd name="connsiteX0" fmla="*/ 0 w 3177993"/>
              <a:gd name="connsiteY0" fmla="*/ 145059 h 1450591"/>
              <a:gd name="connsiteX1" fmla="*/ 145059 w 3177993"/>
              <a:gd name="connsiteY1" fmla="*/ 0 h 1450591"/>
              <a:gd name="connsiteX2" fmla="*/ 3032934 w 3177993"/>
              <a:gd name="connsiteY2" fmla="*/ 0 h 1450591"/>
              <a:gd name="connsiteX3" fmla="*/ 3177993 w 3177993"/>
              <a:gd name="connsiteY3" fmla="*/ 145059 h 1450591"/>
              <a:gd name="connsiteX4" fmla="*/ 3177993 w 3177993"/>
              <a:gd name="connsiteY4" fmla="*/ 1305532 h 1450591"/>
              <a:gd name="connsiteX5" fmla="*/ 3032934 w 3177993"/>
              <a:gd name="connsiteY5" fmla="*/ 1450591 h 1450591"/>
              <a:gd name="connsiteX6" fmla="*/ 145059 w 3177993"/>
              <a:gd name="connsiteY6" fmla="*/ 1450591 h 1450591"/>
              <a:gd name="connsiteX7" fmla="*/ 0 w 3177993"/>
              <a:gd name="connsiteY7" fmla="*/ 1305532 h 1450591"/>
              <a:gd name="connsiteX8" fmla="*/ 0 w 3177993"/>
              <a:gd name="connsiteY8" fmla="*/ 145059 h 145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7993" h="1450591">
                <a:moveTo>
                  <a:pt x="0" y="145059"/>
                </a:moveTo>
                <a:cubicBezTo>
                  <a:pt x="0" y="64945"/>
                  <a:pt x="64945" y="0"/>
                  <a:pt x="145059" y="0"/>
                </a:cubicBezTo>
                <a:lnTo>
                  <a:pt x="3032934" y="0"/>
                </a:lnTo>
                <a:cubicBezTo>
                  <a:pt x="3113048" y="0"/>
                  <a:pt x="3177993" y="64945"/>
                  <a:pt x="3177993" y="145059"/>
                </a:cubicBezTo>
                <a:lnTo>
                  <a:pt x="3177993" y="1305532"/>
                </a:lnTo>
                <a:cubicBezTo>
                  <a:pt x="3177993" y="1385646"/>
                  <a:pt x="3113048" y="1450591"/>
                  <a:pt x="3032934" y="1450591"/>
                </a:cubicBezTo>
                <a:lnTo>
                  <a:pt x="145059" y="1450591"/>
                </a:lnTo>
                <a:cubicBezTo>
                  <a:pt x="64945" y="1450591"/>
                  <a:pt x="0" y="1385646"/>
                  <a:pt x="0" y="1305532"/>
                </a:cubicBezTo>
                <a:lnTo>
                  <a:pt x="0" y="14505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36" tIns="61536" rIns="61536" bIns="61536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000" b="1" kern="1200" dirty="0" smtClean="0"/>
              <a:t>Akit</a:t>
            </a:r>
            <a:r>
              <a:rPr lang="tr-TR" sz="3000" kern="1200" dirty="0" smtClean="0"/>
              <a:t> antlaşmalar</a:t>
            </a:r>
            <a:endParaRPr lang="tr-TR" sz="3000" kern="1200" dirty="0"/>
          </a:p>
        </p:txBody>
      </p:sp>
    </p:spTree>
    <p:extLst>
      <p:ext uri="{BB962C8B-B14F-4D97-AF65-F5344CB8AC3E}">
        <p14:creationId xmlns:p14="http://schemas.microsoft.com/office/powerpoint/2010/main" xmlns="" val="20468703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b="1" cap="all" dirty="0" err="1" smtClean="0">
                <a:solidFill>
                  <a:schemeClr val="bg1"/>
                </a:solidFill>
              </a:rPr>
              <a:t>UluslararasI</a:t>
            </a:r>
            <a:r>
              <a:rPr lang="tr-TR" b="1" cap="all" dirty="0" smtClean="0">
                <a:solidFill>
                  <a:schemeClr val="bg1"/>
                </a:solidFill>
              </a:rPr>
              <a:t> </a:t>
            </a:r>
            <a:r>
              <a:rPr lang="tr-TR" b="1" cap="all" dirty="0" err="1" smtClean="0">
                <a:solidFill>
                  <a:schemeClr val="bg1"/>
                </a:solidFill>
              </a:rPr>
              <a:t>antlaşmalarIn</a:t>
            </a:r>
            <a:r>
              <a:rPr lang="tr-TR" b="1" cap="all" dirty="0" smtClean="0">
                <a:solidFill>
                  <a:schemeClr val="bg1"/>
                </a:solidFill>
              </a:rPr>
              <a:t> yapILIŞI</a:t>
            </a:r>
            <a:endParaRPr lang="tr-TR" b="1" cap="all" dirty="0">
              <a:solidFill>
                <a:schemeClr val="bg1"/>
              </a:solidFill>
            </a:endParaRPr>
          </a:p>
        </p:txBody>
      </p:sp>
      <p:sp>
        <p:nvSpPr>
          <p:cNvPr id="5" name="Serbest Form 4"/>
          <p:cNvSpPr/>
          <p:nvPr/>
        </p:nvSpPr>
        <p:spPr>
          <a:xfrm>
            <a:off x="1025671" y="3642800"/>
            <a:ext cx="1872425" cy="617049"/>
          </a:xfrm>
          <a:custGeom>
            <a:avLst/>
            <a:gdLst>
              <a:gd name="connsiteX0" fmla="*/ 0 w 1872425"/>
              <a:gd name="connsiteY0" fmla="*/ 0 h 617049"/>
              <a:gd name="connsiteX1" fmla="*/ 1872425 w 1872425"/>
              <a:gd name="connsiteY1" fmla="*/ 0 h 617049"/>
              <a:gd name="connsiteX2" fmla="*/ 1872425 w 1872425"/>
              <a:gd name="connsiteY2" fmla="*/ 617049 h 617049"/>
              <a:gd name="connsiteX3" fmla="*/ 0 w 1872425"/>
              <a:gd name="connsiteY3" fmla="*/ 617049 h 617049"/>
              <a:gd name="connsiteX4" fmla="*/ 0 w 1872425"/>
              <a:gd name="connsiteY4" fmla="*/ 0 h 61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2425" h="617049">
                <a:moveTo>
                  <a:pt x="0" y="0"/>
                </a:moveTo>
                <a:lnTo>
                  <a:pt x="1872425" y="0"/>
                </a:lnTo>
                <a:lnTo>
                  <a:pt x="1872425" y="617049"/>
                </a:lnTo>
                <a:lnTo>
                  <a:pt x="0" y="6170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Müzakere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023543" y="3455132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Oval 7"/>
          <p:cNvSpPr/>
          <p:nvPr/>
        </p:nvSpPr>
        <p:spPr>
          <a:xfrm>
            <a:off x="1127803" y="3246612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Oval 8"/>
          <p:cNvSpPr/>
          <p:nvPr/>
        </p:nvSpPr>
        <p:spPr>
          <a:xfrm>
            <a:off x="1378028" y="3288316"/>
            <a:ext cx="234053" cy="234053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Oval 9"/>
          <p:cNvSpPr/>
          <p:nvPr/>
        </p:nvSpPr>
        <p:spPr>
          <a:xfrm>
            <a:off x="1586548" y="3058943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Oval 10"/>
          <p:cNvSpPr/>
          <p:nvPr/>
        </p:nvSpPr>
        <p:spPr>
          <a:xfrm>
            <a:off x="1857624" y="2975535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Oval 11"/>
          <p:cNvSpPr/>
          <p:nvPr/>
        </p:nvSpPr>
        <p:spPr>
          <a:xfrm>
            <a:off x="2191256" y="3121499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Oval 12"/>
          <p:cNvSpPr/>
          <p:nvPr/>
        </p:nvSpPr>
        <p:spPr>
          <a:xfrm>
            <a:off x="2399776" y="3225760"/>
            <a:ext cx="234053" cy="234053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Oval 13"/>
          <p:cNvSpPr/>
          <p:nvPr/>
        </p:nvSpPr>
        <p:spPr>
          <a:xfrm>
            <a:off x="2691705" y="3455132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Oval 14"/>
          <p:cNvSpPr/>
          <p:nvPr/>
        </p:nvSpPr>
        <p:spPr>
          <a:xfrm>
            <a:off x="2816817" y="3684504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1732512" y="3246612"/>
            <a:ext cx="382996" cy="382996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Oval 16"/>
          <p:cNvSpPr/>
          <p:nvPr/>
        </p:nvSpPr>
        <p:spPr>
          <a:xfrm>
            <a:off x="919283" y="4038988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Oval 17"/>
          <p:cNvSpPr/>
          <p:nvPr/>
        </p:nvSpPr>
        <p:spPr>
          <a:xfrm>
            <a:off x="1044395" y="4226656"/>
            <a:ext cx="234053" cy="234053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Oval 18"/>
          <p:cNvSpPr/>
          <p:nvPr/>
        </p:nvSpPr>
        <p:spPr>
          <a:xfrm>
            <a:off x="1357176" y="4393472"/>
            <a:ext cx="340441" cy="340441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1795068" y="4664549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1878476" y="4393472"/>
            <a:ext cx="234053" cy="234053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Oval 21"/>
          <p:cNvSpPr/>
          <p:nvPr/>
        </p:nvSpPr>
        <p:spPr>
          <a:xfrm>
            <a:off x="2086996" y="4685401"/>
            <a:ext cx="148942" cy="148942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2274664" y="4351768"/>
            <a:ext cx="340441" cy="340441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2733409" y="4268360"/>
            <a:ext cx="234053" cy="234053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Köşeli Çift Ayraç 24"/>
          <p:cNvSpPr/>
          <p:nvPr/>
        </p:nvSpPr>
        <p:spPr>
          <a:xfrm>
            <a:off x="2967462" y="3287969"/>
            <a:ext cx="687381" cy="1312285"/>
          </a:xfrm>
          <a:prstGeom prst="chevron">
            <a:avLst>
              <a:gd name="adj" fmla="val 6231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Serbest Form 25"/>
          <p:cNvSpPr/>
          <p:nvPr/>
        </p:nvSpPr>
        <p:spPr>
          <a:xfrm>
            <a:off x="3654843" y="3288606"/>
            <a:ext cx="1874675" cy="1312272"/>
          </a:xfrm>
          <a:custGeom>
            <a:avLst/>
            <a:gdLst>
              <a:gd name="connsiteX0" fmla="*/ 0 w 1874675"/>
              <a:gd name="connsiteY0" fmla="*/ 0 h 1312272"/>
              <a:gd name="connsiteX1" fmla="*/ 1874675 w 1874675"/>
              <a:gd name="connsiteY1" fmla="*/ 0 h 1312272"/>
              <a:gd name="connsiteX2" fmla="*/ 1874675 w 1874675"/>
              <a:gd name="connsiteY2" fmla="*/ 1312272 h 1312272"/>
              <a:gd name="connsiteX3" fmla="*/ 0 w 1874675"/>
              <a:gd name="connsiteY3" fmla="*/ 1312272 h 1312272"/>
              <a:gd name="connsiteX4" fmla="*/ 0 w 1874675"/>
              <a:gd name="connsiteY4" fmla="*/ 0 h 1312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4675" h="1312272">
                <a:moveTo>
                  <a:pt x="0" y="0"/>
                </a:moveTo>
                <a:lnTo>
                  <a:pt x="1874675" y="0"/>
                </a:lnTo>
                <a:lnTo>
                  <a:pt x="1874675" y="1312272"/>
                </a:lnTo>
                <a:lnTo>
                  <a:pt x="0" y="131227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Metnin kesinleşmesi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-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Bağlayıcılık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27" name="Köşeli Çift Ayraç 26"/>
          <p:cNvSpPr/>
          <p:nvPr/>
        </p:nvSpPr>
        <p:spPr>
          <a:xfrm>
            <a:off x="5529518" y="3287969"/>
            <a:ext cx="687381" cy="1312285"/>
          </a:xfrm>
          <a:prstGeom prst="chevron">
            <a:avLst>
              <a:gd name="adj" fmla="val 6231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Serbest Form 27"/>
          <p:cNvSpPr/>
          <p:nvPr/>
        </p:nvSpPr>
        <p:spPr>
          <a:xfrm>
            <a:off x="6291887" y="3179519"/>
            <a:ext cx="1593474" cy="1593474"/>
          </a:xfrm>
          <a:custGeom>
            <a:avLst/>
            <a:gdLst>
              <a:gd name="connsiteX0" fmla="*/ 0 w 1593474"/>
              <a:gd name="connsiteY0" fmla="*/ 796737 h 1593474"/>
              <a:gd name="connsiteX1" fmla="*/ 796737 w 1593474"/>
              <a:gd name="connsiteY1" fmla="*/ 0 h 1593474"/>
              <a:gd name="connsiteX2" fmla="*/ 1593474 w 1593474"/>
              <a:gd name="connsiteY2" fmla="*/ 796737 h 1593474"/>
              <a:gd name="connsiteX3" fmla="*/ 796737 w 1593474"/>
              <a:gd name="connsiteY3" fmla="*/ 1593474 h 1593474"/>
              <a:gd name="connsiteX4" fmla="*/ 0 w 1593474"/>
              <a:gd name="connsiteY4" fmla="*/ 796737 h 1593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3474" h="1593474">
                <a:moveTo>
                  <a:pt x="0" y="796737"/>
                </a:moveTo>
                <a:cubicBezTo>
                  <a:pt x="0" y="356711"/>
                  <a:pt x="356711" y="0"/>
                  <a:pt x="796737" y="0"/>
                </a:cubicBezTo>
                <a:cubicBezTo>
                  <a:pt x="1236763" y="0"/>
                  <a:pt x="1593474" y="356711"/>
                  <a:pt x="1593474" y="796737"/>
                </a:cubicBezTo>
                <a:cubicBezTo>
                  <a:pt x="1593474" y="1236763"/>
                  <a:pt x="1236763" y="1593474"/>
                  <a:pt x="796737" y="1593474"/>
                </a:cubicBezTo>
                <a:cubicBezTo>
                  <a:pt x="356711" y="1593474"/>
                  <a:pt x="0" y="1236763"/>
                  <a:pt x="0" y="796737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3359" tIns="233359" rIns="233359" bIns="23335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Yürürlük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11560" y="119675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1969 Viyana Sözleşmesi, m. 6 vd.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1986 Viyana Sözleşmesi, m. 6 vd.</a:t>
            </a:r>
            <a:endParaRPr lang="tr-T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8915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28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bg1"/>
                </a:solidFill>
              </a:rPr>
              <a:t>ULUSLARARASI ANTLAŞMALARIN MÜZAKERESİ</a:t>
            </a:r>
            <a:endParaRPr lang="tr-TR" sz="3600" b="1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255384" y="2694957"/>
            <a:ext cx="2215054" cy="3013094"/>
          </a:xfrm>
          <a:custGeom>
            <a:avLst/>
            <a:gdLst>
              <a:gd name="connsiteX0" fmla="*/ 0 w 2215054"/>
              <a:gd name="connsiteY0" fmla="*/ 221505 h 3013094"/>
              <a:gd name="connsiteX1" fmla="*/ 221505 w 2215054"/>
              <a:gd name="connsiteY1" fmla="*/ 0 h 3013094"/>
              <a:gd name="connsiteX2" fmla="*/ 1993549 w 2215054"/>
              <a:gd name="connsiteY2" fmla="*/ 0 h 3013094"/>
              <a:gd name="connsiteX3" fmla="*/ 2215054 w 2215054"/>
              <a:gd name="connsiteY3" fmla="*/ 221505 h 3013094"/>
              <a:gd name="connsiteX4" fmla="*/ 2215054 w 2215054"/>
              <a:gd name="connsiteY4" fmla="*/ 2791589 h 3013094"/>
              <a:gd name="connsiteX5" fmla="*/ 1993549 w 2215054"/>
              <a:gd name="connsiteY5" fmla="*/ 3013094 h 3013094"/>
              <a:gd name="connsiteX6" fmla="*/ 221505 w 2215054"/>
              <a:gd name="connsiteY6" fmla="*/ 3013094 h 3013094"/>
              <a:gd name="connsiteX7" fmla="*/ 0 w 2215054"/>
              <a:gd name="connsiteY7" fmla="*/ 2791589 h 3013094"/>
              <a:gd name="connsiteX8" fmla="*/ 0 w 2215054"/>
              <a:gd name="connsiteY8" fmla="*/ 221505 h 301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15054" h="3013094">
                <a:moveTo>
                  <a:pt x="0" y="221505"/>
                </a:moveTo>
                <a:cubicBezTo>
                  <a:pt x="0" y="99171"/>
                  <a:pt x="99171" y="0"/>
                  <a:pt x="221505" y="0"/>
                </a:cubicBezTo>
                <a:lnTo>
                  <a:pt x="1993549" y="0"/>
                </a:lnTo>
                <a:cubicBezTo>
                  <a:pt x="2115883" y="0"/>
                  <a:pt x="2215054" y="99171"/>
                  <a:pt x="2215054" y="221505"/>
                </a:cubicBezTo>
                <a:lnTo>
                  <a:pt x="2215054" y="2791589"/>
                </a:lnTo>
                <a:cubicBezTo>
                  <a:pt x="2215054" y="2913923"/>
                  <a:pt x="2115883" y="3013094"/>
                  <a:pt x="1993549" y="3013094"/>
                </a:cubicBezTo>
                <a:lnTo>
                  <a:pt x="221505" y="3013094"/>
                </a:lnTo>
                <a:cubicBezTo>
                  <a:pt x="99171" y="3013094"/>
                  <a:pt x="0" y="2913923"/>
                  <a:pt x="0" y="2791589"/>
                </a:cubicBezTo>
                <a:lnTo>
                  <a:pt x="0" y="22150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2022" tIns="82022" rIns="82022" bIns="82022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700" kern="1200" dirty="0" smtClean="0"/>
              <a:t>Antlaşmaların </a:t>
            </a:r>
            <a:r>
              <a:rPr lang="tr-TR" sz="2700" b="1" kern="1200" dirty="0" smtClean="0"/>
              <a:t>müzakere</a:t>
            </a:r>
            <a:r>
              <a:rPr lang="tr-TR" sz="2700" kern="1200" dirty="0" smtClean="0"/>
              <a:t> edilmesi</a:t>
            </a:r>
            <a:endParaRPr lang="tr-TR" sz="2700" kern="1200" dirty="0"/>
          </a:p>
        </p:txBody>
      </p:sp>
      <p:sp>
        <p:nvSpPr>
          <p:cNvPr id="6" name="Serbest Form 5"/>
          <p:cNvSpPr/>
          <p:nvPr/>
        </p:nvSpPr>
        <p:spPr>
          <a:xfrm rot="18157287">
            <a:off x="2095342" y="3497109"/>
            <a:ext cx="1627620" cy="37924"/>
          </a:xfrm>
          <a:custGeom>
            <a:avLst/>
            <a:gdLst>
              <a:gd name="connsiteX0" fmla="*/ 0 w 1627620"/>
              <a:gd name="connsiteY0" fmla="*/ 18962 h 37924"/>
              <a:gd name="connsiteX1" fmla="*/ 1627620 w 1627620"/>
              <a:gd name="connsiteY1" fmla="*/ 18962 h 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27620" h="37924">
                <a:moveTo>
                  <a:pt x="0" y="18962"/>
                </a:moveTo>
                <a:lnTo>
                  <a:pt x="1627620" y="18962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5819" tIns="-21728" rIns="785819" bIns="-2173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7" name="Serbest Form 6"/>
          <p:cNvSpPr/>
          <p:nvPr/>
        </p:nvSpPr>
        <p:spPr>
          <a:xfrm>
            <a:off x="3347866" y="2276876"/>
            <a:ext cx="2215054" cy="1107527"/>
          </a:xfrm>
          <a:custGeom>
            <a:avLst/>
            <a:gdLst>
              <a:gd name="connsiteX0" fmla="*/ 0 w 2215054"/>
              <a:gd name="connsiteY0" fmla="*/ 110753 h 1107527"/>
              <a:gd name="connsiteX1" fmla="*/ 110753 w 2215054"/>
              <a:gd name="connsiteY1" fmla="*/ 0 h 1107527"/>
              <a:gd name="connsiteX2" fmla="*/ 2104301 w 2215054"/>
              <a:gd name="connsiteY2" fmla="*/ 0 h 1107527"/>
              <a:gd name="connsiteX3" fmla="*/ 2215054 w 2215054"/>
              <a:gd name="connsiteY3" fmla="*/ 110753 h 1107527"/>
              <a:gd name="connsiteX4" fmla="*/ 2215054 w 2215054"/>
              <a:gd name="connsiteY4" fmla="*/ 996774 h 1107527"/>
              <a:gd name="connsiteX5" fmla="*/ 2104301 w 2215054"/>
              <a:gd name="connsiteY5" fmla="*/ 1107527 h 1107527"/>
              <a:gd name="connsiteX6" fmla="*/ 110753 w 2215054"/>
              <a:gd name="connsiteY6" fmla="*/ 1107527 h 1107527"/>
              <a:gd name="connsiteX7" fmla="*/ 0 w 2215054"/>
              <a:gd name="connsiteY7" fmla="*/ 996774 h 1107527"/>
              <a:gd name="connsiteX8" fmla="*/ 0 w 2215054"/>
              <a:gd name="connsiteY8" fmla="*/ 110753 h 110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15054" h="1107527">
                <a:moveTo>
                  <a:pt x="0" y="110753"/>
                </a:moveTo>
                <a:cubicBezTo>
                  <a:pt x="0" y="49586"/>
                  <a:pt x="49586" y="0"/>
                  <a:pt x="110753" y="0"/>
                </a:cubicBezTo>
                <a:lnTo>
                  <a:pt x="2104301" y="0"/>
                </a:lnTo>
                <a:cubicBezTo>
                  <a:pt x="2165468" y="0"/>
                  <a:pt x="2215054" y="49586"/>
                  <a:pt x="2215054" y="110753"/>
                </a:cubicBezTo>
                <a:lnTo>
                  <a:pt x="2215054" y="996774"/>
                </a:lnTo>
                <a:cubicBezTo>
                  <a:pt x="2215054" y="1057941"/>
                  <a:pt x="2165468" y="1107527"/>
                  <a:pt x="2104301" y="1107527"/>
                </a:cubicBezTo>
                <a:lnTo>
                  <a:pt x="110753" y="1107527"/>
                </a:lnTo>
                <a:cubicBezTo>
                  <a:pt x="49586" y="1107527"/>
                  <a:pt x="0" y="1057941"/>
                  <a:pt x="0" y="996774"/>
                </a:cubicBezTo>
                <a:lnTo>
                  <a:pt x="0" y="11075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583" tIns="49583" rIns="49583" bIns="49583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700" b="1" kern="1200" dirty="0" smtClean="0"/>
              <a:t>Çok taraflı </a:t>
            </a:r>
            <a:r>
              <a:rPr lang="tr-TR" sz="2700" kern="1200" dirty="0" smtClean="0"/>
              <a:t>antlaşmalar</a:t>
            </a:r>
            <a:endParaRPr lang="tr-TR" sz="2700" kern="1200" dirty="0"/>
          </a:p>
        </p:txBody>
      </p:sp>
      <p:sp>
        <p:nvSpPr>
          <p:cNvPr id="8" name="Serbest Form 7"/>
          <p:cNvSpPr/>
          <p:nvPr/>
        </p:nvSpPr>
        <p:spPr>
          <a:xfrm rot="19609708">
            <a:off x="5477131" y="2523643"/>
            <a:ext cx="1052859" cy="37924"/>
          </a:xfrm>
          <a:custGeom>
            <a:avLst/>
            <a:gdLst>
              <a:gd name="connsiteX0" fmla="*/ 0 w 1052859"/>
              <a:gd name="connsiteY0" fmla="*/ 18962 h 37924"/>
              <a:gd name="connsiteX1" fmla="*/ 1052859 w 1052859"/>
              <a:gd name="connsiteY1" fmla="*/ 18962 h 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52859" h="37924">
                <a:moveTo>
                  <a:pt x="0" y="18962"/>
                </a:moveTo>
                <a:lnTo>
                  <a:pt x="1052859" y="18962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2808" tIns="-7359" rIns="512808" bIns="-736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9" name="Serbest Form 8"/>
          <p:cNvSpPr/>
          <p:nvPr/>
        </p:nvSpPr>
        <p:spPr>
          <a:xfrm>
            <a:off x="6444202" y="1700807"/>
            <a:ext cx="2215054" cy="1107527"/>
          </a:xfrm>
          <a:custGeom>
            <a:avLst/>
            <a:gdLst>
              <a:gd name="connsiteX0" fmla="*/ 0 w 2215054"/>
              <a:gd name="connsiteY0" fmla="*/ 110753 h 1107527"/>
              <a:gd name="connsiteX1" fmla="*/ 110753 w 2215054"/>
              <a:gd name="connsiteY1" fmla="*/ 0 h 1107527"/>
              <a:gd name="connsiteX2" fmla="*/ 2104301 w 2215054"/>
              <a:gd name="connsiteY2" fmla="*/ 0 h 1107527"/>
              <a:gd name="connsiteX3" fmla="*/ 2215054 w 2215054"/>
              <a:gd name="connsiteY3" fmla="*/ 110753 h 1107527"/>
              <a:gd name="connsiteX4" fmla="*/ 2215054 w 2215054"/>
              <a:gd name="connsiteY4" fmla="*/ 996774 h 1107527"/>
              <a:gd name="connsiteX5" fmla="*/ 2104301 w 2215054"/>
              <a:gd name="connsiteY5" fmla="*/ 1107527 h 1107527"/>
              <a:gd name="connsiteX6" fmla="*/ 110753 w 2215054"/>
              <a:gd name="connsiteY6" fmla="*/ 1107527 h 1107527"/>
              <a:gd name="connsiteX7" fmla="*/ 0 w 2215054"/>
              <a:gd name="connsiteY7" fmla="*/ 996774 h 1107527"/>
              <a:gd name="connsiteX8" fmla="*/ 0 w 2215054"/>
              <a:gd name="connsiteY8" fmla="*/ 110753 h 110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15054" h="1107527">
                <a:moveTo>
                  <a:pt x="0" y="110753"/>
                </a:moveTo>
                <a:cubicBezTo>
                  <a:pt x="0" y="49586"/>
                  <a:pt x="49586" y="0"/>
                  <a:pt x="110753" y="0"/>
                </a:cubicBezTo>
                <a:lnTo>
                  <a:pt x="2104301" y="0"/>
                </a:lnTo>
                <a:cubicBezTo>
                  <a:pt x="2165468" y="0"/>
                  <a:pt x="2215054" y="49586"/>
                  <a:pt x="2215054" y="110753"/>
                </a:cubicBezTo>
                <a:lnTo>
                  <a:pt x="2215054" y="996774"/>
                </a:lnTo>
                <a:cubicBezTo>
                  <a:pt x="2215054" y="1057941"/>
                  <a:pt x="2165468" y="1107527"/>
                  <a:pt x="2104301" y="1107527"/>
                </a:cubicBezTo>
                <a:lnTo>
                  <a:pt x="110753" y="1107527"/>
                </a:lnTo>
                <a:cubicBezTo>
                  <a:pt x="49586" y="1107527"/>
                  <a:pt x="0" y="1057941"/>
                  <a:pt x="0" y="996774"/>
                </a:cubicBezTo>
                <a:lnTo>
                  <a:pt x="0" y="11075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583" tIns="49583" rIns="49583" bIns="49583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700" b="1" kern="1200" dirty="0" smtClean="0"/>
              <a:t>Konferans</a:t>
            </a:r>
            <a:endParaRPr lang="tr-TR" sz="2700" b="1" kern="1200" dirty="0"/>
          </a:p>
        </p:txBody>
      </p:sp>
      <p:sp>
        <p:nvSpPr>
          <p:cNvPr id="10" name="Serbest Form 9"/>
          <p:cNvSpPr/>
          <p:nvPr/>
        </p:nvSpPr>
        <p:spPr>
          <a:xfrm rot="2516921">
            <a:off x="5411098" y="3207718"/>
            <a:ext cx="1184926" cy="37924"/>
          </a:xfrm>
          <a:custGeom>
            <a:avLst/>
            <a:gdLst>
              <a:gd name="connsiteX0" fmla="*/ 0 w 1184926"/>
              <a:gd name="connsiteY0" fmla="*/ 18962 h 37924"/>
              <a:gd name="connsiteX1" fmla="*/ 1184926 w 1184926"/>
              <a:gd name="connsiteY1" fmla="*/ 18962 h 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84926" h="37924">
                <a:moveTo>
                  <a:pt x="0" y="18962"/>
                </a:moveTo>
                <a:lnTo>
                  <a:pt x="1184926" y="18962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5539" tIns="-10662" rIns="575540" bIns="-10661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1" name="Serbest Form 10"/>
          <p:cNvSpPr/>
          <p:nvPr/>
        </p:nvSpPr>
        <p:spPr>
          <a:xfrm>
            <a:off x="6444202" y="3068958"/>
            <a:ext cx="2215054" cy="1107527"/>
          </a:xfrm>
          <a:custGeom>
            <a:avLst/>
            <a:gdLst>
              <a:gd name="connsiteX0" fmla="*/ 0 w 2215054"/>
              <a:gd name="connsiteY0" fmla="*/ 110753 h 1107527"/>
              <a:gd name="connsiteX1" fmla="*/ 110753 w 2215054"/>
              <a:gd name="connsiteY1" fmla="*/ 0 h 1107527"/>
              <a:gd name="connsiteX2" fmla="*/ 2104301 w 2215054"/>
              <a:gd name="connsiteY2" fmla="*/ 0 h 1107527"/>
              <a:gd name="connsiteX3" fmla="*/ 2215054 w 2215054"/>
              <a:gd name="connsiteY3" fmla="*/ 110753 h 1107527"/>
              <a:gd name="connsiteX4" fmla="*/ 2215054 w 2215054"/>
              <a:gd name="connsiteY4" fmla="*/ 996774 h 1107527"/>
              <a:gd name="connsiteX5" fmla="*/ 2104301 w 2215054"/>
              <a:gd name="connsiteY5" fmla="*/ 1107527 h 1107527"/>
              <a:gd name="connsiteX6" fmla="*/ 110753 w 2215054"/>
              <a:gd name="connsiteY6" fmla="*/ 1107527 h 1107527"/>
              <a:gd name="connsiteX7" fmla="*/ 0 w 2215054"/>
              <a:gd name="connsiteY7" fmla="*/ 996774 h 1107527"/>
              <a:gd name="connsiteX8" fmla="*/ 0 w 2215054"/>
              <a:gd name="connsiteY8" fmla="*/ 110753 h 110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15054" h="1107527">
                <a:moveTo>
                  <a:pt x="0" y="110753"/>
                </a:moveTo>
                <a:cubicBezTo>
                  <a:pt x="0" y="49586"/>
                  <a:pt x="49586" y="0"/>
                  <a:pt x="110753" y="0"/>
                </a:cubicBezTo>
                <a:lnTo>
                  <a:pt x="2104301" y="0"/>
                </a:lnTo>
                <a:cubicBezTo>
                  <a:pt x="2165468" y="0"/>
                  <a:pt x="2215054" y="49586"/>
                  <a:pt x="2215054" y="110753"/>
                </a:cubicBezTo>
                <a:lnTo>
                  <a:pt x="2215054" y="996774"/>
                </a:lnTo>
                <a:cubicBezTo>
                  <a:pt x="2215054" y="1057941"/>
                  <a:pt x="2165468" y="1107527"/>
                  <a:pt x="2104301" y="1107527"/>
                </a:cubicBezTo>
                <a:lnTo>
                  <a:pt x="110753" y="1107527"/>
                </a:lnTo>
                <a:cubicBezTo>
                  <a:pt x="49586" y="1107527"/>
                  <a:pt x="0" y="1057941"/>
                  <a:pt x="0" y="996774"/>
                </a:cubicBezTo>
                <a:lnTo>
                  <a:pt x="0" y="11075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583" tIns="49583" rIns="49583" bIns="49583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700" b="1" kern="1200" dirty="0" smtClean="0"/>
              <a:t>Uluslararası Örgüt</a:t>
            </a:r>
            <a:endParaRPr lang="tr-TR" sz="2700" b="1" kern="1200" dirty="0"/>
          </a:p>
        </p:txBody>
      </p:sp>
      <p:sp>
        <p:nvSpPr>
          <p:cNvPr id="12" name="Serbest Form 11"/>
          <p:cNvSpPr/>
          <p:nvPr/>
        </p:nvSpPr>
        <p:spPr>
          <a:xfrm rot="3589860">
            <a:off x="2036181" y="4937266"/>
            <a:ext cx="1745942" cy="37924"/>
          </a:xfrm>
          <a:custGeom>
            <a:avLst/>
            <a:gdLst>
              <a:gd name="connsiteX0" fmla="*/ 0 w 1745942"/>
              <a:gd name="connsiteY0" fmla="*/ 18962 h 37924"/>
              <a:gd name="connsiteX1" fmla="*/ 1745942 w 1745942"/>
              <a:gd name="connsiteY1" fmla="*/ 18962 h 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45942" h="37924">
                <a:moveTo>
                  <a:pt x="0" y="18962"/>
                </a:moveTo>
                <a:lnTo>
                  <a:pt x="1745942" y="18962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42022" tIns="-24686" rIns="842022" bIns="-24688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13" name="Serbest Form 12"/>
          <p:cNvSpPr/>
          <p:nvPr/>
        </p:nvSpPr>
        <p:spPr>
          <a:xfrm>
            <a:off x="3347866" y="5157189"/>
            <a:ext cx="2215054" cy="1107527"/>
          </a:xfrm>
          <a:custGeom>
            <a:avLst/>
            <a:gdLst>
              <a:gd name="connsiteX0" fmla="*/ 0 w 2215054"/>
              <a:gd name="connsiteY0" fmla="*/ 110753 h 1107527"/>
              <a:gd name="connsiteX1" fmla="*/ 110753 w 2215054"/>
              <a:gd name="connsiteY1" fmla="*/ 0 h 1107527"/>
              <a:gd name="connsiteX2" fmla="*/ 2104301 w 2215054"/>
              <a:gd name="connsiteY2" fmla="*/ 0 h 1107527"/>
              <a:gd name="connsiteX3" fmla="*/ 2215054 w 2215054"/>
              <a:gd name="connsiteY3" fmla="*/ 110753 h 1107527"/>
              <a:gd name="connsiteX4" fmla="*/ 2215054 w 2215054"/>
              <a:gd name="connsiteY4" fmla="*/ 996774 h 1107527"/>
              <a:gd name="connsiteX5" fmla="*/ 2104301 w 2215054"/>
              <a:gd name="connsiteY5" fmla="*/ 1107527 h 1107527"/>
              <a:gd name="connsiteX6" fmla="*/ 110753 w 2215054"/>
              <a:gd name="connsiteY6" fmla="*/ 1107527 h 1107527"/>
              <a:gd name="connsiteX7" fmla="*/ 0 w 2215054"/>
              <a:gd name="connsiteY7" fmla="*/ 996774 h 1107527"/>
              <a:gd name="connsiteX8" fmla="*/ 0 w 2215054"/>
              <a:gd name="connsiteY8" fmla="*/ 110753 h 110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15054" h="1107527">
                <a:moveTo>
                  <a:pt x="0" y="110753"/>
                </a:moveTo>
                <a:cubicBezTo>
                  <a:pt x="0" y="49586"/>
                  <a:pt x="49586" y="0"/>
                  <a:pt x="110753" y="0"/>
                </a:cubicBezTo>
                <a:lnTo>
                  <a:pt x="2104301" y="0"/>
                </a:lnTo>
                <a:cubicBezTo>
                  <a:pt x="2165468" y="0"/>
                  <a:pt x="2215054" y="49586"/>
                  <a:pt x="2215054" y="110753"/>
                </a:cubicBezTo>
                <a:lnTo>
                  <a:pt x="2215054" y="996774"/>
                </a:lnTo>
                <a:cubicBezTo>
                  <a:pt x="2215054" y="1057941"/>
                  <a:pt x="2165468" y="1107527"/>
                  <a:pt x="2104301" y="1107527"/>
                </a:cubicBezTo>
                <a:lnTo>
                  <a:pt x="110753" y="1107527"/>
                </a:lnTo>
                <a:cubicBezTo>
                  <a:pt x="49586" y="1107527"/>
                  <a:pt x="0" y="1057941"/>
                  <a:pt x="0" y="996774"/>
                </a:cubicBezTo>
                <a:lnTo>
                  <a:pt x="0" y="11075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583" tIns="49583" rIns="49583" bIns="49583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700" b="1" kern="1200" dirty="0" smtClean="0"/>
              <a:t>İki taraflı </a:t>
            </a:r>
            <a:r>
              <a:rPr lang="tr-TR" sz="2700" kern="1200" dirty="0" smtClean="0"/>
              <a:t>antlaşmalar</a:t>
            </a:r>
            <a:endParaRPr lang="tr-TR" sz="2700" kern="1200" dirty="0"/>
          </a:p>
        </p:txBody>
      </p:sp>
    </p:spTree>
    <p:extLst>
      <p:ext uri="{BB962C8B-B14F-4D97-AF65-F5344CB8AC3E}">
        <p14:creationId xmlns:p14="http://schemas.microsoft.com/office/powerpoint/2010/main" xmlns="" val="27379867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bg1"/>
                </a:solidFill>
              </a:rPr>
              <a:t>ULUSLARARASI ANTLAŞMALARIN MÜZAKERESİ</a:t>
            </a:r>
            <a:endParaRPr lang="tr-TR" sz="3600" b="1" dirty="0">
              <a:solidFill>
                <a:schemeClr val="bg1"/>
              </a:solidFill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251520" y="1508242"/>
            <a:ext cx="1277838" cy="5176295"/>
          </a:xfrm>
          <a:custGeom>
            <a:avLst/>
            <a:gdLst>
              <a:gd name="connsiteX0" fmla="*/ 0 w 1277838"/>
              <a:gd name="connsiteY0" fmla="*/ 127784 h 5176295"/>
              <a:gd name="connsiteX1" fmla="*/ 127784 w 1277838"/>
              <a:gd name="connsiteY1" fmla="*/ 0 h 5176295"/>
              <a:gd name="connsiteX2" fmla="*/ 1150054 w 1277838"/>
              <a:gd name="connsiteY2" fmla="*/ 0 h 5176295"/>
              <a:gd name="connsiteX3" fmla="*/ 1277838 w 1277838"/>
              <a:gd name="connsiteY3" fmla="*/ 127784 h 5176295"/>
              <a:gd name="connsiteX4" fmla="*/ 1277838 w 1277838"/>
              <a:gd name="connsiteY4" fmla="*/ 5048511 h 5176295"/>
              <a:gd name="connsiteX5" fmla="*/ 1150054 w 1277838"/>
              <a:gd name="connsiteY5" fmla="*/ 5176295 h 5176295"/>
              <a:gd name="connsiteX6" fmla="*/ 127784 w 1277838"/>
              <a:gd name="connsiteY6" fmla="*/ 5176295 h 5176295"/>
              <a:gd name="connsiteX7" fmla="*/ 0 w 1277838"/>
              <a:gd name="connsiteY7" fmla="*/ 5048511 h 5176295"/>
              <a:gd name="connsiteX8" fmla="*/ 0 w 1277838"/>
              <a:gd name="connsiteY8" fmla="*/ 127784 h 5176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7838" h="5176295">
                <a:moveTo>
                  <a:pt x="0" y="127784"/>
                </a:moveTo>
                <a:cubicBezTo>
                  <a:pt x="0" y="57211"/>
                  <a:pt x="57211" y="0"/>
                  <a:pt x="127784" y="0"/>
                </a:cubicBezTo>
                <a:lnTo>
                  <a:pt x="1150054" y="0"/>
                </a:lnTo>
                <a:cubicBezTo>
                  <a:pt x="1220627" y="0"/>
                  <a:pt x="1277838" y="57211"/>
                  <a:pt x="1277838" y="127784"/>
                </a:cubicBezTo>
                <a:lnTo>
                  <a:pt x="1277838" y="5048511"/>
                </a:lnTo>
                <a:cubicBezTo>
                  <a:pt x="1277838" y="5119084"/>
                  <a:pt x="1220627" y="5176295"/>
                  <a:pt x="1150054" y="5176295"/>
                </a:cubicBezTo>
                <a:lnTo>
                  <a:pt x="127784" y="5176295"/>
                </a:lnTo>
                <a:cubicBezTo>
                  <a:pt x="57211" y="5176295"/>
                  <a:pt x="0" y="5119084"/>
                  <a:pt x="0" y="5048511"/>
                </a:cubicBezTo>
                <a:lnTo>
                  <a:pt x="0" y="12778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857" tIns="48857" rIns="48857" bIns="48857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800" b="1" kern="1200" dirty="0" smtClean="0"/>
              <a:t>Müzakereye</a:t>
            </a:r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800" b="1" kern="1200" dirty="0" smtClean="0"/>
              <a:t>Yetkili</a:t>
            </a:r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800" b="1" kern="1200" dirty="0" smtClean="0"/>
              <a:t>Kişiler</a:t>
            </a:r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b="1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800" b="1" kern="1200" dirty="0" smtClean="0"/>
              <a:t>(1969 Viyana Sözleşmesi, m. 7)</a:t>
            </a:r>
            <a:endParaRPr lang="tr-TR" sz="1800" b="1" kern="1200" dirty="0"/>
          </a:p>
        </p:txBody>
      </p:sp>
      <p:sp>
        <p:nvSpPr>
          <p:cNvPr id="4" name="Serbest Form 3"/>
          <p:cNvSpPr/>
          <p:nvPr/>
        </p:nvSpPr>
        <p:spPr>
          <a:xfrm rot="17647614">
            <a:off x="1316128" y="3755151"/>
            <a:ext cx="721296" cy="24190"/>
          </a:xfrm>
          <a:custGeom>
            <a:avLst/>
            <a:gdLst>
              <a:gd name="connsiteX0" fmla="*/ 0 w 721296"/>
              <a:gd name="connsiteY0" fmla="*/ 12095 h 24190"/>
              <a:gd name="connsiteX1" fmla="*/ 721296 w 721296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1296" h="24190">
                <a:moveTo>
                  <a:pt x="0" y="12095"/>
                </a:moveTo>
                <a:lnTo>
                  <a:pt x="721296" y="12095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5316" tIns="-5938" rIns="355315" bIns="-5938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7" name="Serbest Form 6"/>
          <p:cNvSpPr/>
          <p:nvPr/>
        </p:nvSpPr>
        <p:spPr>
          <a:xfrm>
            <a:off x="1824194" y="3009945"/>
            <a:ext cx="1589304" cy="856316"/>
          </a:xfrm>
          <a:custGeom>
            <a:avLst/>
            <a:gdLst>
              <a:gd name="connsiteX0" fmla="*/ 0 w 1589304"/>
              <a:gd name="connsiteY0" fmla="*/ 85632 h 856316"/>
              <a:gd name="connsiteX1" fmla="*/ 85632 w 1589304"/>
              <a:gd name="connsiteY1" fmla="*/ 0 h 856316"/>
              <a:gd name="connsiteX2" fmla="*/ 1503672 w 1589304"/>
              <a:gd name="connsiteY2" fmla="*/ 0 h 856316"/>
              <a:gd name="connsiteX3" fmla="*/ 1589304 w 1589304"/>
              <a:gd name="connsiteY3" fmla="*/ 85632 h 856316"/>
              <a:gd name="connsiteX4" fmla="*/ 1589304 w 1589304"/>
              <a:gd name="connsiteY4" fmla="*/ 770684 h 856316"/>
              <a:gd name="connsiteX5" fmla="*/ 1503672 w 1589304"/>
              <a:gd name="connsiteY5" fmla="*/ 856316 h 856316"/>
              <a:gd name="connsiteX6" fmla="*/ 85632 w 1589304"/>
              <a:gd name="connsiteY6" fmla="*/ 856316 h 856316"/>
              <a:gd name="connsiteX7" fmla="*/ 0 w 1589304"/>
              <a:gd name="connsiteY7" fmla="*/ 770684 h 856316"/>
              <a:gd name="connsiteX8" fmla="*/ 0 w 1589304"/>
              <a:gd name="connsiteY8" fmla="*/ 85632 h 85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9304" h="856316">
                <a:moveTo>
                  <a:pt x="0" y="85632"/>
                </a:moveTo>
                <a:cubicBezTo>
                  <a:pt x="0" y="38339"/>
                  <a:pt x="38339" y="0"/>
                  <a:pt x="85632" y="0"/>
                </a:cubicBezTo>
                <a:lnTo>
                  <a:pt x="1503672" y="0"/>
                </a:lnTo>
                <a:cubicBezTo>
                  <a:pt x="1550965" y="0"/>
                  <a:pt x="1589304" y="38339"/>
                  <a:pt x="1589304" y="85632"/>
                </a:cubicBezTo>
                <a:lnTo>
                  <a:pt x="1589304" y="770684"/>
                </a:lnTo>
                <a:cubicBezTo>
                  <a:pt x="1589304" y="817977"/>
                  <a:pt x="1550965" y="856316"/>
                  <a:pt x="1503672" y="856316"/>
                </a:cubicBezTo>
                <a:lnTo>
                  <a:pt x="85632" y="856316"/>
                </a:lnTo>
                <a:cubicBezTo>
                  <a:pt x="38339" y="856316"/>
                  <a:pt x="0" y="817977"/>
                  <a:pt x="0" y="770684"/>
                </a:cubicBezTo>
                <a:lnTo>
                  <a:pt x="0" y="8563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241" tIns="35241" rIns="35241" bIns="35241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kern="1200" dirty="0" smtClean="0"/>
              <a:t>Yetki Belgesine İhtiyaç </a:t>
            </a:r>
            <a:r>
              <a:rPr lang="tr-TR" sz="1600" b="1" kern="1200" dirty="0" smtClean="0"/>
              <a:t>Duymayanlar</a:t>
            </a:r>
            <a:endParaRPr lang="tr-TR" sz="1600" b="1" kern="1200" dirty="0"/>
          </a:p>
        </p:txBody>
      </p:sp>
      <p:sp>
        <p:nvSpPr>
          <p:cNvPr id="8" name="Serbest Form 7"/>
          <p:cNvSpPr/>
          <p:nvPr/>
        </p:nvSpPr>
        <p:spPr>
          <a:xfrm rot="17330134">
            <a:off x="3051337" y="2919814"/>
            <a:ext cx="1069670" cy="24190"/>
          </a:xfrm>
          <a:custGeom>
            <a:avLst/>
            <a:gdLst>
              <a:gd name="connsiteX0" fmla="*/ 0 w 1069670"/>
              <a:gd name="connsiteY0" fmla="*/ 12095 h 24190"/>
              <a:gd name="connsiteX1" fmla="*/ 1069670 w 1069670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69670" h="24190">
                <a:moveTo>
                  <a:pt x="0" y="12095"/>
                </a:moveTo>
                <a:lnTo>
                  <a:pt x="1069670" y="120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20794" tIns="-14647" rIns="520792" bIns="-1464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9" name="Serbest Form 8"/>
          <p:cNvSpPr/>
          <p:nvPr/>
        </p:nvSpPr>
        <p:spPr>
          <a:xfrm>
            <a:off x="3758846" y="1953662"/>
            <a:ext cx="1465254" cy="944105"/>
          </a:xfrm>
          <a:custGeom>
            <a:avLst/>
            <a:gdLst>
              <a:gd name="connsiteX0" fmla="*/ 0 w 1465254"/>
              <a:gd name="connsiteY0" fmla="*/ 94411 h 944105"/>
              <a:gd name="connsiteX1" fmla="*/ 94411 w 1465254"/>
              <a:gd name="connsiteY1" fmla="*/ 0 h 944105"/>
              <a:gd name="connsiteX2" fmla="*/ 1370844 w 1465254"/>
              <a:gd name="connsiteY2" fmla="*/ 0 h 944105"/>
              <a:gd name="connsiteX3" fmla="*/ 1465255 w 1465254"/>
              <a:gd name="connsiteY3" fmla="*/ 94411 h 944105"/>
              <a:gd name="connsiteX4" fmla="*/ 1465254 w 1465254"/>
              <a:gd name="connsiteY4" fmla="*/ 849695 h 944105"/>
              <a:gd name="connsiteX5" fmla="*/ 1370843 w 1465254"/>
              <a:gd name="connsiteY5" fmla="*/ 944106 h 944105"/>
              <a:gd name="connsiteX6" fmla="*/ 94411 w 1465254"/>
              <a:gd name="connsiteY6" fmla="*/ 944105 h 944105"/>
              <a:gd name="connsiteX7" fmla="*/ 0 w 1465254"/>
              <a:gd name="connsiteY7" fmla="*/ 849694 h 944105"/>
              <a:gd name="connsiteX8" fmla="*/ 0 w 1465254"/>
              <a:gd name="connsiteY8" fmla="*/ 94411 h 944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65254" h="944105">
                <a:moveTo>
                  <a:pt x="0" y="94411"/>
                </a:moveTo>
                <a:cubicBezTo>
                  <a:pt x="0" y="42269"/>
                  <a:pt x="42269" y="0"/>
                  <a:pt x="94411" y="0"/>
                </a:cubicBezTo>
                <a:lnTo>
                  <a:pt x="1370844" y="0"/>
                </a:lnTo>
                <a:cubicBezTo>
                  <a:pt x="1422986" y="0"/>
                  <a:pt x="1465255" y="42269"/>
                  <a:pt x="1465255" y="94411"/>
                </a:cubicBezTo>
                <a:cubicBezTo>
                  <a:pt x="1465255" y="346172"/>
                  <a:pt x="1465254" y="597934"/>
                  <a:pt x="1465254" y="849695"/>
                </a:cubicBezTo>
                <a:cubicBezTo>
                  <a:pt x="1465254" y="901837"/>
                  <a:pt x="1422985" y="944106"/>
                  <a:pt x="1370843" y="944106"/>
                </a:cubicBezTo>
                <a:lnTo>
                  <a:pt x="94411" y="944105"/>
                </a:lnTo>
                <a:cubicBezTo>
                  <a:pt x="42269" y="944105"/>
                  <a:pt x="0" y="901836"/>
                  <a:pt x="0" y="849694"/>
                </a:cubicBezTo>
                <a:lnTo>
                  <a:pt x="0" y="9441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447" tIns="38447" rIns="38447" bIns="38447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b="1" kern="1200" dirty="0" smtClean="0"/>
              <a:t>Genel Yetkili Kişiler</a:t>
            </a:r>
            <a:endParaRPr lang="tr-TR" sz="1700" b="1" kern="1200" dirty="0"/>
          </a:p>
        </p:txBody>
      </p:sp>
      <p:sp>
        <p:nvSpPr>
          <p:cNvPr id="10" name="Serbest Form 9"/>
          <p:cNvSpPr/>
          <p:nvPr/>
        </p:nvSpPr>
        <p:spPr>
          <a:xfrm rot="20432916">
            <a:off x="5174000" y="2121308"/>
            <a:ext cx="1755585" cy="24190"/>
          </a:xfrm>
          <a:custGeom>
            <a:avLst/>
            <a:gdLst>
              <a:gd name="connsiteX0" fmla="*/ 0 w 1755585"/>
              <a:gd name="connsiteY0" fmla="*/ 12095 h 24190"/>
              <a:gd name="connsiteX1" fmla="*/ 1755585 w 1755585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55585" h="24190">
                <a:moveTo>
                  <a:pt x="0" y="12095"/>
                </a:moveTo>
                <a:lnTo>
                  <a:pt x="1755585" y="120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46602" tIns="-31794" rIns="846603" bIns="-31796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11" name="Serbest Form 10"/>
          <p:cNvSpPr/>
          <p:nvPr/>
        </p:nvSpPr>
        <p:spPr>
          <a:xfrm>
            <a:off x="6879485" y="1487875"/>
            <a:ext cx="1412865" cy="706432"/>
          </a:xfrm>
          <a:custGeom>
            <a:avLst/>
            <a:gdLst>
              <a:gd name="connsiteX0" fmla="*/ 0 w 1412865"/>
              <a:gd name="connsiteY0" fmla="*/ 70643 h 706432"/>
              <a:gd name="connsiteX1" fmla="*/ 70643 w 1412865"/>
              <a:gd name="connsiteY1" fmla="*/ 0 h 706432"/>
              <a:gd name="connsiteX2" fmla="*/ 1342222 w 1412865"/>
              <a:gd name="connsiteY2" fmla="*/ 0 h 706432"/>
              <a:gd name="connsiteX3" fmla="*/ 1412865 w 1412865"/>
              <a:gd name="connsiteY3" fmla="*/ 70643 h 706432"/>
              <a:gd name="connsiteX4" fmla="*/ 1412865 w 1412865"/>
              <a:gd name="connsiteY4" fmla="*/ 635789 h 706432"/>
              <a:gd name="connsiteX5" fmla="*/ 1342222 w 1412865"/>
              <a:gd name="connsiteY5" fmla="*/ 706432 h 706432"/>
              <a:gd name="connsiteX6" fmla="*/ 70643 w 1412865"/>
              <a:gd name="connsiteY6" fmla="*/ 706432 h 706432"/>
              <a:gd name="connsiteX7" fmla="*/ 0 w 1412865"/>
              <a:gd name="connsiteY7" fmla="*/ 635789 h 706432"/>
              <a:gd name="connsiteX8" fmla="*/ 0 w 1412865"/>
              <a:gd name="connsiteY8" fmla="*/ 70643 h 706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2865" h="706432">
                <a:moveTo>
                  <a:pt x="0" y="70643"/>
                </a:moveTo>
                <a:cubicBezTo>
                  <a:pt x="0" y="31628"/>
                  <a:pt x="31628" y="0"/>
                  <a:pt x="70643" y="0"/>
                </a:cubicBezTo>
                <a:lnTo>
                  <a:pt x="1342222" y="0"/>
                </a:lnTo>
                <a:cubicBezTo>
                  <a:pt x="1381237" y="0"/>
                  <a:pt x="1412865" y="31628"/>
                  <a:pt x="1412865" y="70643"/>
                </a:cubicBezTo>
                <a:lnTo>
                  <a:pt x="1412865" y="635789"/>
                </a:lnTo>
                <a:cubicBezTo>
                  <a:pt x="1412865" y="674804"/>
                  <a:pt x="1381237" y="706432"/>
                  <a:pt x="1342222" y="706432"/>
                </a:cubicBezTo>
                <a:lnTo>
                  <a:pt x="70643" y="706432"/>
                </a:lnTo>
                <a:cubicBezTo>
                  <a:pt x="31628" y="706432"/>
                  <a:pt x="0" y="674804"/>
                  <a:pt x="0" y="635789"/>
                </a:cubicBezTo>
                <a:lnTo>
                  <a:pt x="0" y="706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486" tIns="31486" rIns="31486" bIns="31486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kern="1200" dirty="0" smtClean="0"/>
              <a:t>Devlet Başkanı</a:t>
            </a:r>
            <a:endParaRPr lang="tr-TR" sz="1700" kern="1200" dirty="0"/>
          </a:p>
        </p:txBody>
      </p:sp>
      <p:sp>
        <p:nvSpPr>
          <p:cNvPr id="12" name="Serbest Form 11"/>
          <p:cNvSpPr/>
          <p:nvPr/>
        </p:nvSpPr>
        <p:spPr>
          <a:xfrm rot="470070">
            <a:off x="5216302" y="2527507"/>
            <a:ext cx="1670981" cy="24190"/>
          </a:xfrm>
          <a:custGeom>
            <a:avLst/>
            <a:gdLst>
              <a:gd name="connsiteX0" fmla="*/ 0 w 1670981"/>
              <a:gd name="connsiteY0" fmla="*/ 12095 h 24190"/>
              <a:gd name="connsiteX1" fmla="*/ 1670981 w 1670981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70981" h="24190">
                <a:moveTo>
                  <a:pt x="0" y="12095"/>
                </a:moveTo>
                <a:lnTo>
                  <a:pt x="1670981" y="120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6416" tIns="-29680" rIns="806415" bIns="-2968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3" name="Serbest Form 12"/>
          <p:cNvSpPr/>
          <p:nvPr/>
        </p:nvSpPr>
        <p:spPr>
          <a:xfrm>
            <a:off x="6879485" y="2300273"/>
            <a:ext cx="1412865" cy="706432"/>
          </a:xfrm>
          <a:custGeom>
            <a:avLst/>
            <a:gdLst>
              <a:gd name="connsiteX0" fmla="*/ 0 w 1412865"/>
              <a:gd name="connsiteY0" fmla="*/ 70643 h 706432"/>
              <a:gd name="connsiteX1" fmla="*/ 70643 w 1412865"/>
              <a:gd name="connsiteY1" fmla="*/ 0 h 706432"/>
              <a:gd name="connsiteX2" fmla="*/ 1342222 w 1412865"/>
              <a:gd name="connsiteY2" fmla="*/ 0 h 706432"/>
              <a:gd name="connsiteX3" fmla="*/ 1412865 w 1412865"/>
              <a:gd name="connsiteY3" fmla="*/ 70643 h 706432"/>
              <a:gd name="connsiteX4" fmla="*/ 1412865 w 1412865"/>
              <a:gd name="connsiteY4" fmla="*/ 635789 h 706432"/>
              <a:gd name="connsiteX5" fmla="*/ 1342222 w 1412865"/>
              <a:gd name="connsiteY5" fmla="*/ 706432 h 706432"/>
              <a:gd name="connsiteX6" fmla="*/ 70643 w 1412865"/>
              <a:gd name="connsiteY6" fmla="*/ 706432 h 706432"/>
              <a:gd name="connsiteX7" fmla="*/ 0 w 1412865"/>
              <a:gd name="connsiteY7" fmla="*/ 635789 h 706432"/>
              <a:gd name="connsiteX8" fmla="*/ 0 w 1412865"/>
              <a:gd name="connsiteY8" fmla="*/ 70643 h 706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2865" h="706432">
                <a:moveTo>
                  <a:pt x="0" y="70643"/>
                </a:moveTo>
                <a:cubicBezTo>
                  <a:pt x="0" y="31628"/>
                  <a:pt x="31628" y="0"/>
                  <a:pt x="70643" y="0"/>
                </a:cubicBezTo>
                <a:lnTo>
                  <a:pt x="1342222" y="0"/>
                </a:lnTo>
                <a:cubicBezTo>
                  <a:pt x="1381237" y="0"/>
                  <a:pt x="1412865" y="31628"/>
                  <a:pt x="1412865" y="70643"/>
                </a:cubicBezTo>
                <a:lnTo>
                  <a:pt x="1412865" y="635789"/>
                </a:lnTo>
                <a:cubicBezTo>
                  <a:pt x="1412865" y="674804"/>
                  <a:pt x="1381237" y="706432"/>
                  <a:pt x="1342222" y="706432"/>
                </a:cubicBezTo>
                <a:lnTo>
                  <a:pt x="70643" y="706432"/>
                </a:lnTo>
                <a:cubicBezTo>
                  <a:pt x="31628" y="706432"/>
                  <a:pt x="0" y="674804"/>
                  <a:pt x="0" y="635789"/>
                </a:cubicBezTo>
                <a:lnTo>
                  <a:pt x="0" y="706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486" tIns="31486" rIns="31486" bIns="31486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kern="1200" dirty="0" smtClean="0"/>
              <a:t>Başbakan</a:t>
            </a:r>
            <a:endParaRPr lang="tr-TR" sz="1700" kern="1200" dirty="0"/>
          </a:p>
        </p:txBody>
      </p:sp>
      <p:sp>
        <p:nvSpPr>
          <p:cNvPr id="14" name="Serbest Form 13"/>
          <p:cNvSpPr/>
          <p:nvPr/>
        </p:nvSpPr>
        <p:spPr>
          <a:xfrm rot="1928610">
            <a:off x="5074263" y="2933706"/>
            <a:ext cx="1955059" cy="24190"/>
          </a:xfrm>
          <a:custGeom>
            <a:avLst/>
            <a:gdLst>
              <a:gd name="connsiteX0" fmla="*/ 0 w 1955059"/>
              <a:gd name="connsiteY0" fmla="*/ 12095 h 24190"/>
              <a:gd name="connsiteX1" fmla="*/ 1955059 w 1955059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55059" h="24190">
                <a:moveTo>
                  <a:pt x="0" y="12095"/>
                </a:moveTo>
                <a:lnTo>
                  <a:pt x="1955059" y="120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41352" tIns="-36781" rIns="941354" bIns="-36782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700" kern="1200"/>
          </a:p>
        </p:txBody>
      </p:sp>
      <p:sp>
        <p:nvSpPr>
          <p:cNvPr id="15" name="Serbest Form 14"/>
          <p:cNvSpPr/>
          <p:nvPr/>
        </p:nvSpPr>
        <p:spPr>
          <a:xfrm>
            <a:off x="6879485" y="3112671"/>
            <a:ext cx="1412865" cy="706432"/>
          </a:xfrm>
          <a:custGeom>
            <a:avLst/>
            <a:gdLst>
              <a:gd name="connsiteX0" fmla="*/ 0 w 1412865"/>
              <a:gd name="connsiteY0" fmla="*/ 70643 h 706432"/>
              <a:gd name="connsiteX1" fmla="*/ 70643 w 1412865"/>
              <a:gd name="connsiteY1" fmla="*/ 0 h 706432"/>
              <a:gd name="connsiteX2" fmla="*/ 1342222 w 1412865"/>
              <a:gd name="connsiteY2" fmla="*/ 0 h 706432"/>
              <a:gd name="connsiteX3" fmla="*/ 1412865 w 1412865"/>
              <a:gd name="connsiteY3" fmla="*/ 70643 h 706432"/>
              <a:gd name="connsiteX4" fmla="*/ 1412865 w 1412865"/>
              <a:gd name="connsiteY4" fmla="*/ 635789 h 706432"/>
              <a:gd name="connsiteX5" fmla="*/ 1342222 w 1412865"/>
              <a:gd name="connsiteY5" fmla="*/ 706432 h 706432"/>
              <a:gd name="connsiteX6" fmla="*/ 70643 w 1412865"/>
              <a:gd name="connsiteY6" fmla="*/ 706432 h 706432"/>
              <a:gd name="connsiteX7" fmla="*/ 0 w 1412865"/>
              <a:gd name="connsiteY7" fmla="*/ 635789 h 706432"/>
              <a:gd name="connsiteX8" fmla="*/ 0 w 1412865"/>
              <a:gd name="connsiteY8" fmla="*/ 70643 h 706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2865" h="706432">
                <a:moveTo>
                  <a:pt x="0" y="70643"/>
                </a:moveTo>
                <a:cubicBezTo>
                  <a:pt x="0" y="31628"/>
                  <a:pt x="31628" y="0"/>
                  <a:pt x="70643" y="0"/>
                </a:cubicBezTo>
                <a:lnTo>
                  <a:pt x="1342222" y="0"/>
                </a:lnTo>
                <a:cubicBezTo>
                  <a:pt x="1381237" y="0"/>
                  <a:pt x="1412865" y="31628"/>
                  <a:pt x="1412865" y="70643"/>
                </a:cubicBezTo>
                <a:lnTo>
                  <a:pt x="1412865" y="635789"/>
                </a:lnTo>
                <a:cubicBezTo>
                  <a:pt x="1412865" y="674804"/>
                  <a:pt x="1381237" y="706432"/>
                  <a:pt x="1342222" y="706432"/>
                </a:cubicBezTo>
                <a:lnTo>
                  <a:pt x="70643" y="706432"/>
                </a:lnTo>
                <a:cubicBezTo>
                  <a:pt x="31628" y="706432"/>
                  <a:pt x="0" y="674804"/>
                  <a:pt x="0" y="635789"/>
                </a:cubicBezTo>
                <a:lnTo>
                  <a:pt x="0" y="706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486" tIns="31486" rIns="31486" bIns="31486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kern="1200" dirty="0" smtClean="0"/>
              <a:t>Dışişleri Bakanı</a:t>
            </a:r>
            <a:endParaRPr lang="tr-TR" sz="1700" kern="1200" dirty="0"/>
          </a:p>
        </p:txBody>
      </p:sp>
      <p:sp>
        <p:nvSpPr>
          <p:cNvPr id="16" name="Serbest Form 15"/>
          <p:cNvSpPr/>
          <p:nvPr/>
        </p:nvSpPr>
        <p:spPr>
          <a:xfrm rot="4469634">
            <a:off x="2958576" y="4024329"/>
            <a:ext cx="1241841" cy="24190"/>
          </a:xfrm>
          <a:custGeom>
            <a:avLst/>
            <a:gdLst>
              <a:gd name="connsiteX0" fmla="*/ 0 w 1241841"/>
              <a:gd name="connsiteY0" fmla="*/ 12095 h 24190"/>
              <a:gd name="connsiteX1" fmla="*/ 1241841 w 1241841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41841" h="24190">
                <a:moveTo>
                  <a:pt x="0" y="12095"/>
                </a:moveTo>
                <a:lnTo>
                  <a:pt x="1241841" y="120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02574" tIns="-18952" rIns="602574" bIns="-18951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7" name="Serbest Form 16"/>
          <p:cNvSpPr/>
          <p:nvPr/>
        </p:nvSpPr>
        <p:spPr>
          <a:xfrm>
            <a:off x="3745494" y="4162692"/>
            <a:ext cx="1465254" cy="944105"/>
          </a:xfrm>
          <a:custGeom>
            <a:avLst/>
            <a:gdLst>
              <a:gd name="connsiteX0" fmla="*/ 0 w 1465254"/>
              <a:gd name="connsiteY0" fmla="*/ 94411 h 944105"/>
              <a:gd name="connsiteX1" fmla="*/ 94411 w 1465254"/>
              <a:gd name="connsiteY1" fmla="*/ 0 h 944105"/>
              <a:gd name="connsiteX2" fmla="*/ 1370844 w 1465254"/>
              <a:gd name="connsiteY2" fmla="*/ 0 h 944105"/>
              <a:gd name="connsiteX3" fmla="*/ 1465255 w 1465254"/>
              <a:gd name="connsiteY3" fmla="*/ 94411 h 944105"/>
              <a:gd name="connsiteX4" fmla="*/ 1465254 w 1465254"/>
              <a:gd name="connsiteY4" fmla="*/ 849695 h 944105"/>
              <a:gd name="connsiteX5" fmla="*/ 1370843 w 1465254"/>
              <a:gd name="connsiteY5" fmla="*/ 944106 h 944105"/>
              <a:gd name="connsiteX6" fmla="*/ 94411 w 1465254"/>
              <a:gd name="connsiteY6" fmla="*/ 944105 h 944105"/>
              <a:gd name="connsiteX7" fmla="*/ 0 w 1465254"/>
              <a:gd name="connsiteY7" fmla="*/ 849694 h 944105"/>
              <a:gd name="connsiteX8" fmla="*/ 0 w 1465254"/>
              <a:gd name="connsiteY8" fmla="*/ 94411 h 944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65254" h="944105">
                <a:moveTo>
                  <a:pt x="0" y="94411"/>
                </a:moveTo>
                <a:cubicBezTo>
                  <a:pt x="0" y="42269"/>
                  <a:pt x="42269" y="0"/>
                  <a:pt x="94411" y="0"/>
                </a:cubicBezTo>
                <a:lnTo>
                  <a:pt x="1370844" y="0"/>
                </a:lnTo>
                <a:cubicBezTo>
                  <a:pt x="1422986" y="0"/>
                  <a:pt x="1465255" y="42269"/>
                  <a:pt x="1465255" y="94411"/>
                </a:cubicBezTo>
                <a:cubicBezTo>
                  <a:pt x="1465255" y="346172"/>
                  <a:pt x="1465254" y="597934"/>
                  <a:pt x="1465254" y="849695"/>
                </a:cubicBezTo>
                <a:cubicBezTo>
                  <a:pt x="1465254" y="901837"/>
                  <a:pt x="1422985" y="944106"/>
                  <a:pt x="1370843" y="944106"/>
                </a:cubicBezTo>
                <a:lnTo>
                  <a:pt x="94411" y="944105"/>
                </a:lnTo>
                <a:cubicBezTo>
                  <a:pt x="42269" y="944105"/>
                  <a:pt x="0" y="901836"/>
                  <a:pt x="0" y="849694"/>
                </a:cubicBezTo>
                <a:lnTo>
                  <a:pt x="0" y="9441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447" tIns="38447" rIns="38447" bIns="38447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b="1" kern="1200" dirty="0" smtClean="0"/>
              <a:t>Özel Yetkili Kişiler</a:t>
            </a:r>
          </a:p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b="1" kern="1200" dirty="0" smtClean="0"/>
              <a:t>(Temsilciler)</a:t>
            </a:r>
            <a:endParaRPr lang="tr-TR" sz="1700" b="1" kern="1200" dirty="0"/>
          </a:p>
        </p:txBody>
      </p:sp>
      <p:sp>
        <p:nvSpPr>
          <p:cNvPr id="18" name="Serbest Form 17"/>
          <p:cNvSpPr/>
          <p:nvPr/>
        </p:nvSpPr>
        <p:spPr>
          <a:xfrm rot="63532">
            <a:off x="5210607" y="4638071"/>
            <a:ext cx="1669020" cy="24190"/>
          </a:xfrm>
          <a:custGeom>
            <a:avLst/>
            <a:gdLst>
              <a:gd name="connsiteX0" fmla="*/ 0 w 1669020"/>
              <a:gd name="connsiteY0" fmla="*/ 12095 h 24190"/>
              <a:gd name="connsiteX1" fmla="*/ 1669020 w 1669020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69020" h="24190">
                <a:moveTo>
                  <a:pt x="0" y="12095"/>
                </a:moveTo>
                <a:lnTo>
                  <a:pt x="1669020" y="120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5484" tIns="-29632" rIns="805484" bIns="-2963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9" name="Serbest Form 18"/>
          <p:cNvSpPr/>
          <p:nvPr/>
        </p:nvSpPr>
        <p:spPr>
          <a:xfrm>
            <a:off x="6879485" y="4312371"/>
            <a:ext cx="1412865" cy="706432"/>
          </a:xfrm>
          <a:custGeom>
            <a:avLst/>
            <a:gdLst>
              <a:gd name="connsiteX0" fmla="*/ 0 w 1412865"/>
              <a:gd name="connsiteY0" fmla="*/ 70643 h 706432"/>
              <a:gd name="connsiteX1" fmla="*/ 70643 w 1412865"/>
              <a:gd name="connsiteY1" fmla="*/ 0 h 706432"/>
              <a:gd name="connsiteX2" fmla="*/ 1342222 w 1412865"/>
              <a:gd name="connsiteY2" fmla="*/ 0 h 706432"/>
              <a:gd name="connsiteX3" fmla="*/ 1412865 w 1412865"/>
              <a:gd name="connsiteY3" fmla="*/ 70643 h 706432"/>
              <a:gd name="connsiteX4" fmla="*/ 1412865 w 1412865"/>
              <a:gd name="connsiteY4" fmla="*/ 635789 h 706432"/>
              <a:gd name="connsiteX5" fmla="*/ 1342222 w 1412865"/>
              <a:gd name="connsiteY5" fmla="*/ 706432 h 706432"/>
              <a:gd name="connsiteX6" fmla="*/ 70643 w 1412865"/>
              <a:gd name="connsiteY6" fmla="*/ 706432 h 706432"/>
              <a:gd name="connsiteX7" fmla="*/ 0 w 1412865"/>
              <a:gd name="connsiteY7" fmla="*/ 635789 h 706432"/>
              <a:gd name="connsiteX8" fmla="*/ 0 w 1412865"/>
              <a:gd name="connsiteY8" fmla="*/ 70643 h 706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2865" h="706432">
                <a:moveTo>
                  <a:pt x="0" y="70643"/>
                </a:moveTo>
                <a:cubicBezTo>
                  <a:pt x="0" y="31628"/>
                  <a:pt x="31628" y="0"/>
                  <a:pt x="70643" y="0"/>
                </a:cubicBezTo>
                <a:lnTo>
                  <a:pt x="1342222" y="0"/>
                </a:lnTo>
                <a:cubicBezTo>
                  <a:pt x="1381237" y="0"/>
                  <a:pt x="1412865" y="31628"/>
                  <a:pt x="1412865" y="70643"/>
                </a:cubicBezTo>
                <a:lnTo>
                  <a:pt x="1412865" y="635789"/>
                </a:lnTo>
                <a:cubicBezTo>
                  <a:pt x="1412865" y="674804"/>
                  <a:pt x="1381237" y="706432"/>
                  <a:pt x="1342222" y="706432"/>
                </a:cubicBezTo>
                <a:lnTo>
                  <a:pt x="70643" y="706432"/>
                </a:lnTo>
                <a:cubicBezTo>
                  <a:pt x="31628" y="706432"/>
                  <a:pt x="0" y="674804"/>
                  <a:pt x="0" y="635789"/>
                </a:cubicBezTo>
                <a:lnTo>
                  <a:pt x="0" y="706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486" tIns="31486" rIns="31486" bIns="31486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kern="1200" dirty="0" smtClean="0"/>
              <a:t>Yabancı devlet nezdinde</a:t>
            </a:r>
            <a:endParaRPr lang="tr-TR" sz="1700" kern="1200" dirty="0"/>
          </a:p>
        </p:txBody>
      </p:sp>
      <p:sp>
        <p:nvSpPr>
          <p:cNvPr id="20" name="Serbest Form 19"/>
          <p:cNvSpPr/>
          <p:nvPr/>
        </p:nvSpPr>
        <p:spPr>
          <a:xfrm rot="2132766">
            <a:off x="5019652" y="5218812"/>
            <a:ext cx="2050930" cy="24190"/>
          </a:xfrm>
          <a:custGeom>
            <a:avLst/>
            <a:gdLst>
              <a:gd name="connsiteX0" fmla="*/ 0 w 2050930"/>
              <a:gd name="connsiteY0" fmla="*/ 12095 h 24190"/>
              <a:gd name="connsiteX1" fmla="*/ 2050930 w 2050930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0930" h="24190">
                <a:moveTo>
                  <a:pt x="0" y="12095"/>
                </a:moveTo>
                <a:lnTo>
                  <a:pt x="2050930" y="120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6891" tIns="-39179" rIns="986892" bIns="-39178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700" kern="1200"/>
          </a:p>
        </p:txBody>
      </p:sp>
      <p:sp>
        <p:nvSpPr>
          <p:cNvPr id="21" name="Serbest Form 20"/>
          <p:cNvSpPr/>
          <p:nvPr/>
        </p:nvSpPr>
        <p:spPr>
          <a:xfrm>
            <a:off x="6879485" y="5473853"/>
            <a:ext cx="1412865" cy="706432"/>
          </a:xfrm>
          <a:custGeom>
            <a:avLst/>
            <a:gdLst>
              <a:gd name="connsiteX0" fmla="*/ 0 w 1412865"/>
              <a:gd name="connsiteY0" fmla="*/ 70643 h 706432"/>
              <a:gd name="connsiteX1" fmla="*/ 70643 w 1412865"/>
              <a:gd name="connsiteY1" fmla="*/ 0 h 706432"/>
              <a:gd name="connsiteX2" fmla="*/ 1342222 w 1412865"/>
              <a:gd name="connsiteY2" fmla="*/ 0 h 706432"/>
              <a:gd name="connsiteX3" fmla="*/ 1412865 w 1412865"/>
              <a:gd name="connsiteY3" fmla="*/ 70643 h 706432"/>
              <a:gd name="connsiteX4" fmla="*/ 1412865 w 1412865"/>
              <a:gd name="connsiteY4" fmla="*/ 635789 h 706432"/>
              <a:gd name="connsiteX5" fmla="*/ 1342222 w 1412865"/>
              <a:gd name="connsiteY5" fmla="*/ 706432 h 706432"/>
              <a:gd name="connsiteX6" fmla="*/ 70643 w 1412865"/>
              <a:gd name="connsiteY6" fmla="*/ 706432 h 706432"/>
              <a:gd name="connsiteX7" fmla="*/ 0 w 1412865"/>
              <a:gd name="connsiteY7" fmla="*/ 635789 h 706432"/>
              <a:gd name="connsiteX8" fmla="*/ 0 w 1412865"/>
              <a:gd name="connsiteY8" fmla="*/ 70643 h 706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2865" h="706432">
                <a:moveTo>
                  <a:pt x="0" y="70643"/>
                </a:moveTo>
                <a:cubicBezTo>
                  <a:pt x="0" y="31628"/>
                  <a:pt x="31628" y="0"/>
                  <a:pt x="70643" y="0"/>
                </a:cubicBezTo>
                <a:lnTo>
                  <a:pt x="1342222" y="0"/>
                </a:lnTo>
                <a:cubicBezTo>
                  <a:pt x="1381237" y="0"/>
                  <a:pt x="1412865" y="31628"/>
                  <a:pt x="1412865" y="70643"/>
                </a:cubicBezTo>
                <a:lnTo>
                  <a:pt x="1412865" y="635789"/>
                </a:lnTo>
                <a:cubicBezTo>
                  <a:pt x="1412865" y="674804"/>
                  <a:pt x="1381237" y="706432"/>
                  <a:pt x="1342222" y="706432"/>
                </a:cubicBezTo>
                <a:lnTo>
                  <a:pt x="70643" y="706432"/>
                </a:lnTo>
                <a:cubicBezTo>
                  <a:pt x="31628" y="706432"/>
                  <a:pt x="0" y="674804"/>
                  <a:pt x="0" y="635789"/>
                </a:cubicBezTo>
                <a:lnTo>
                  <a:pt x="0" y="706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486" tIns="31486" rIns="31486" bIns="31486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kern="1200" dirty="0" smtClean="0"/>
              <a:t>Uluslararası örgüt nezdinde</a:t>
            </a:r>
            <a:endParaRPr lang="tr-TR" sz="1700" kern="1200" dirty="0"/>
          </a:p>
        </p:txBody>
      </p:sp>
      <p:sp>
        <p:nvSpPr>
          <p:cNvPr id="22" name="Serbest Form 21"/>
          <p:cNvSpPr/>
          <p:nvPr/>
        </p:nvSpPr>
        <p:spPr>
          <a:xfrm rot="4727224">
            <a:off x="918669" y="4827930"/>
            <a:ext cx="1516213" cy="24190"/>
          </a:xfrm>
          <a:custGeom>
            <a:avLst/>
            <a:gdLst>
              <a:gd name="connsiteX0" fmla="*/ 0 w 1516213"/>
              <a:gd name="connsiteY0" fmla="*/ 12095 h 24190"/>
              <a:gd name="connsiteX1" fmla="*/ 1516213 w 1516213"/>
              <a:gd name="connsiteY1" fmla="*/ 12095 h 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16213" h="24190">
                <a:moveTo>
                  <a:pt x="0" y="12095"/>
                </a:moveTo>
                <a:lnTo>
                  <a:pt x="1516213" y="12095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32901" tIns="-25811" rIns="732901" bIns="-2581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23" name="Serbest Form 22"/>
          <p:cNvSpPr/>
          <p:nvPr/>
        </p:nvSpPr>
        <p:spPr>
          <a:xfrm>
            <a:off x="1824194" y="5155502"/>
            <a:ext cx="1589304" cy="856316"/>
          </a:xfrm>
          <a:custGeom>
            <a:avLst/>
            <a:gdLst>
              <a:gd name="connsiteX0" fmla="*/ 0 w 1589304"/>
              <a:gd name="connsiteY0" fmla="*/ 85632 h 856316"/>
              <a:gd name="connsiteX1" fmla="*/ 85632 w 1589304"/>
              <a:gd name="connsiteY1" fmla="*/ 0 h 856316"/>
              <a:gd name="connsiteX2" fmla="*/ 1503672 w 1589304"/>
              <a:gd name="connsiteY2" fmla="*/ 0 h 856316"/>
              <a:gd name="connsiteX3" fmla="*/ 1589304 w 1589304"/>
              <a:gd name="connsiteY3" fmla="*/ 85632 h 856316"/>
              <a:gd name="connsiteX4" fmla="*/ 1589304 w 1589304"/>
              <a:gd name="connsiteY4" fmla="*/ 770684 h 856316"/>
              <a:gd name="connsiteX5" fmla="*/ 1503672 w 1589304"/>
              <a:gd name="connsiteY5" fmla="*/ 856316 h 856316"/>
              <a:gd name="connsiteX6" fmla="*/ 85632 w 1589304"/>
              <a:gd name="connsiteY6" fmla="*/ 856316 h 856316"/>
              <a:gd name="connsiteX7" fmla="*/ 0 w 1589304"/>
              <a:gd name="connsiteY7" fmla="*/ 770684 h 856316"/>
              <a:gd name="connsiteX8" fmla="*/ 0 w 1589304"/>
              <a:gd name="connsiteY8" fmla="*/ 85632 h 85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9304" h="856316">
                <a:moveTo>
                  <a:pt x="0" y="85632"/>
                </a:moveTo>
                <a:cubicBezTo>
                  <a:pt x="0" y="38339"/>
                  <a:pt x="38339" y="0"/>
                  <a:pt x="85632" y="0"/>
                </a:cubicBezTo>
                <a:lnTo>
                  <a:pt x="1503672" y="0"/>
                </a:lnTo>
                <a:cubicBezTo>
                  <a:pt x="1550965" y="0"/>
                  <a:pt x="1589304" y="38339"/>
                  <a:pt x="1589304" y="85632"/>
                </a:cubicBezTo>
                <a:lnTo>
                  <a:pt x="1589304" y="770684"/>
                </a:lnTo>
                <a:cubicBezTo>
                  <a:pt x="1589304" y="817977"/>
                  <a:pt x="1550965" y="856316"/>
                  <a:pt x="1503672" y="856316"/>
                </a:cubicBezTo>
                <a:lnTo>
                  <a:pt x="85632" y="856316"/>
                </a:lnTo>
                <a:cubicBezTo>
                  <a:pt x="38339" y="856316"/>
                  <a:pt x="0" y="817977"/>
                  <a:pt x="0" y="770684"/>
                </a:cubicBezTo>
                <a:lnTo>
                  <a:pt x="0" y="8563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241" tIns="35241" rIns="35241" bIns="35241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kern="1200" dirty="0" smtClean="0"/>
              <a:t>Yetki Belgesine </a:t>
            </a:r>
            <a:r>
              <a:rPr lang="tr-TR" sz="1600" b="1" kern="1200" dirty="0" smtClean="0"/>
              <a:t>İhtiyaç Duyanlar</a:t>
            </a:r>
            <a:endParaRPr lang="tr-TR" sz="1600" b="1" kern="1200" dirty="0"/>
          </a:p>
        </p:txBody>
      </p:sp>
    </p:spTree>
    <p:extLst>
      <p:ext uri="{BB962C8B-B14F-4D97-AF65-F5344CB8AC3E}">
        <p14:creationId xmlns:p14="http://schemas.microsoft.com/office/powerpoint/2010/main" xmlns="" val="7041206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ÇOK TARAFLI ANTLAŞMALARIN KESİNLEŞMESİ/BAĞLAYICILIĞI/YÜRÜRLÜĞE GİRİŞİ</a:t>
            </a:r>
            <a:endParaRPr lang="tr-TR" sz="3000" b="1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251520" y="1918097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paraf</a:t>
            </a:r>
            <a:endParaRPr lang="tr-TR" sz="2400" b="1" kern="1200" dirty="0"/>
          </a:p>
        </p:txBody>
      </p:sp>
      <p:sp>
        <p:nvSpPr>
          <p:cNvPr id="6" name="Serbest Form 5"/>
          <p:cNvSpPr/>
          <p:nvPr/>
        </p:nvSpPr>
        <p:spPr>
          <a:xfrm>
            <a:off x="2843805" y="1916832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imza</a:t>
            </a:r>
            <a:endParaRPr lang="tr-TR" sz="2400" b="1" kern="1200" dirty="0"/>
          </a:p>
        </p:txBody>
      </p:sp>
      <p:sp>
        <p:nvSpPr>
          <p:cNvPr id="8" name="Serbest Form 7"/>
          <p:cNvSpPr/>
          <p:nvPr/>
        </p:nvSpPr>
        <p:spPr>
          <a:xfrm rot="1031">
            <a:off x="5197589" y="2238992"/>
            <a:ext cx="1269260" cy="453076"/>
          </a:xfrm>
          <a:custGeom>
            <a:avLst/>
            <a:gdLst>
              <a:gd name="connsiteX0" fmla="*/ 0 w 1269260"/>
              <a:gd name="connsiteY0" fmla="*/ 90615 h 453076"/>
              <a:gd name="connsiteX1" fmla="*/ 1042722 w 1269260"/>
              <a:gd name="connsiteY1" fmla="*/ 90615 h 453076"/>
              <a:gd name="connsiteX2" fmla="*/ 1042722 w 1269260"/>
              <a:gd name="connsiteY2" fmla="*/ 0 h 453076"/>
              <a:gd name="connsiteX3" fmla="*/ 1269260 w 1269260"/>
              <a:gd name="connsiteY3" fmla="*/ 226538 h 453076"/>
              <a:gd name="connsiteX4" fmla="*/ 1042722 w 1269260"/>
              <a:gd name="connsiteY4" fmla="*/ 453076 h 453076"/>
              <a:gd name="connsiteX5" fmla="*/ 1042722 w 1269260"/>
              <a:gd name="connsiteY5" fmla="*/ 362461 h 453076"/>
              <a:gd name="connsiteX6" fmla="*/ 0 w 1269260"/>
              <a:gd name="connsiteY6" fmla="*/ 362461 h 453076"/>
              <a:gd name="connsiteX7" fmla="*/ 0 w 1269260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9260" h="453076">
                <a:moveTo>
                  <a:pt x="0" y="90615"/>
                </a:moveTo>
                <a:lnTo>
                  <a:pt x="1042722" y="90615"/>
                </a:lnTo>
                <a:lnTo>
                  <a:pt x="1042722" y="0"/>
                </a:lnTo>
                <a:lnTo>
                  <a:pt x="1269260" y="226538"/>
                </a:lnTo>
                <a:lnTo>
                  <a:pt x="1042722" y="453076"/>
                </a:lnTo>
                <a:lnTo>
                  <a:pt x="1042722" y="362461"/>
                </a:lnTo>
                <a:lnTo>
                  <a:pt x="0" y="362461"/>
                </a:lnTo>
                <a:lnTo>
                  <a:pt x="0" y="90615"/>
                </a:lnTo>
                <a:close/>
              </a:path>
            </a:pathLst>
          </a:custGeom>
          <a:solidFill>
            <a:schemeClr val="accent1"/>
          </a:solidFill>
          <a:ln w="25400" cap="rnd" cmpd="sng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0615" rIns="135923" bIns="90614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9" name="Serbest Form 8"/>
          <p:cNvSpPr/>
          <p:nvPr/>
        </p:nvSpPr>
        <p:spPr>
          <a:xfrm>
            <a:off x="7065558" y="1918097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onay</a:t>
            </a:r>
            <a:br>
              <a:rPr lang="tr-TR" sz="2400" b="1" kern="1200" dirty="0" smtClean="0"/>
            </a:br>
            <a:r>
              <a:rPr lang="tr-TR" sz="2400" b="0" kern="1200" dirty="0" smtClean="0"/>
              <a:t>-</a:t>
            </a:r>
            <a:br>
              <a:rPr lang="tr-TR" sz="2400" b="0" kern="1200" dirty="0" smtClean="0"/>
            </a:br>
            <a:r>
              <a:rPr lang="tr-TR" sz="2400" b="1" kern="1200" dirty="0" smtClean="0"/>
              <a:t>katılma</a:t>
            </a:r>
            <a:endParaRPr lang="tr-TR" sz="2400" b="1" kern="1200" dirty="0"/>
          </a:p>
        </p:txBody>
      </p:sp>
      <p:sp>
        <p:nvSpPr>
          <p:cNvPr id="10" name="Serbest Form 9"/>
          <p:cNvSpPr/>
          <p:nvPr/>
        </p:nvSpPr>
        <p:spPr>
          <a:xfrm rot="1496012">
            <a:off x="7332911" y="3214319"/>
            <a:ext cx="453077" cy="427116"/>
          </a:xfrm>
          <a:custGeom>
            <a:avLst/>
            <a:gdLst>
              <a:gd name="connsiteX0" fmla="*/ 0 w 427115"/>
              <a:gd name="connsiteY0" fmla="*/ 90615 h 453076"/>
              <a:gd name="connsiteX1" fmla="*/ 213558 w 427115"/>
              <a:gd name="connsiteY1" fmla="*/ 90615 h 453076"/>
              <a:gd name="connsiteX2" fmla="*/ 213558 w 427115"/>
              <a:gd name="connsiteY2" fmla="*/ 0 h 453076"/>
              <a:gd name="connsiteX3" fmla="*/ 427115 w 427115"/>
              <a:gd name="connsiteY3" fmla="*/ 226538 h 453076"/>
              <a:gd name="connsiteX4" fmla="*/ 213558 w 427115"/>
              <a:gd name="connsiteY4" fmla="*/ 453076 h 453076"/>
              <a:gd name="connsiteX5" fmla="*/ 213558 w 427115"/>
              <a:gd name="connsiteY5" fmla="*/ 362461 h 453076"/>
              <a:gd name="connsiteX6" fmla="*/ 0 w 427115"/>
              <a:gd name="connsiteY6" fmla="*/ 362461 h 453076"/>
              <a:gd name="connsiteX7" fmla="*/ 0 w 427115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7115" h="453076">
                <a:moveTo>
                  <a:pt x="341692" y="1"/>
                </a:moveTo>
                <a:lnTo>
                  <a:pt x="341692" y="226539"/>
                </a:lnTo>
                <a:lnTo>
                  <a:pt x="427115" y="226539"/>
                </a:lnTo>
                <a:lnTo>
                  <a:pt x="213558" y="453075"/>
                </a:lnTo>
                <a:lnTo>
                  <a:pt x="0" y="226539"/>
                </a:lnTo>
                <a:lnTo>
                  <a:pt x="85423" y="226539"/>
                </a:lnTo>
                <a:lnTo>
                  <a:pt x="85423" y="1"/>
                </a:lnTo>
                <a:lnTo>
                  <a:pt x="341692" y="1"/>
                </a:lnTo>
                <a:close/>
              </a:path>
            </a:pathLst>
          </a:custGeom>
          <a:solidFill>
            <a:schemeClr val="accent1"/>
          </a:solidFill>
          <a:ln w="25400" cap="rnd" cmpd="sng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0615" tIns="0" rIns="90615" bIns="128134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100" kern="1200"/>
          </a:p>
        </p:txBody>
      </p:sp>
      <p:sp>
        <p:nvSpPr>
          <p:cNvPr id="11" name="Serbest Form 10"/>
          <p:cNvSpPr/>
          <p:nvPr/>
        </p:nvSpPr>
        <p:spPr>
          <a:xfrm>
            <a:off x="6216229" y="3745019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ilan</a:t>
            </a:r>
            <a:br>
              <a:rPr lang="tr-TR" sz="2400" b="1" kern="1200" dirty="0" smtClean="0"/>
            </a:br>
            <a:r>
              <a:rPr lang="tr-TR" sz="2400" b="1" kern="1200" dirty="0" smtClean="0"/>
              <a:t>-</a:t>
            </a:r>
            <a:br>
              <a:rPr lang="tr-TR" sz="2400" b="1" kern="1200" dirty="0" smtClean="0"/>
            </a:br>
            <a:r>
              <a:rPr lang="tr-TR" sz="2400" b="1" kern="1200" spc="-70" dirty="0" smtClean="0"/>
              <a:t>resmi duyuru</a:t>
            </a:r>
            <a:endParaRPr lang="tr-TR" sz="2400" b="1" kern="1200" spc="-70" dirty="0"/>
          </a:p>
        </p:txBody>
      </p:sp>
      <p:sp>
        <p:nvSpPr>
          <p:cNvPr id="14" name="Serbest Form 13"/>
          <p:cNvSpPr/>
          <p:nvPr/>
        </p:nvSpPr>
        <p:spPr>
          <a:xfrm rot="32337">
            <a:off x="5359936" y="4052726"/>
            <a:ext cx="608497" cy="453077"/>
          </a:xfrm>
          <a:custGeom>
            <a:avLst/>
            <a:gdLst>
              <a:gd name="connsiteX0" fmla="*/ 0 w 608496"/>
              <a:gd name="connsiteY0" fmla="*/ 90615 h 453076"/>
              <a:gd name="connsiteX1" fmla="*/ 381958 w 608496"/>
              <a:gd name="connsiteY1" fmla="*/ 90615 h 453076"/>
              <a:gd name="connsiteX2" fmla="*/ 381958 w 608496"/>
              <a:gd name="connsiteY2" fmla="*/ 0 h 453076"/>
              <a:gd name="connsiteX3" fmla="*/ 608496 w 608496"/>
              <a:gd name="connsiteY3" fmla="*/ 226538 h 453076"/>
              <a:gd name="connsiteX4" fmla="*/ 381958 w 608496"/>
              <a:gd name="connsiteY4" fmla="*/ 453076 h 453076"/>
              <a:gd name="connsiteX5" fmla="*/ 381958 w 608496"/>
              <a:gd name="connsiteY5" fmla="*/ 362461 h 453076"/>
              <a:gd name="connsiteX6" fmla="*/ 0 w 608496"/>
              <a:gd name="connsiteY6" fmla="*/ 362461 h 453076"/>
              <a:gd name="connsiteX7" fmla="*/ 0 w 608496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496" h="453076">
                <a:moveTo>
                  <a:pt x="608496" y="362461"/>
                </a:moveTo>
                <a:lnTo>
                  <a:pt x="226538" y="362461"/>
                </a:lnTo>
                <a:lnTo>
                  <a:pt x="226538" y="453076"/>
                </a:lnTo>
                <a:lnTo>
                  <a:pt x="0" y="226538"/>
                </a:lnTo>
                <a:lnTo>
                  <a:pt x="226538" y="0"/>
                </a:lnTo>
                <a:lnTo>
                  <a:pt x="226538" y="90615"/>
                </a:lnTo>
                <a:lnTo>
                  <a:pt x="608496" y="90615"/>
                </a:lnTo>
                <a:lnTo>
                  <a:pt x="608496" y="362461"/>
                </a:lnTo>
                <a:close/>
              </a:path>
            </a:pathLst>
          </a:custGeom>
          <a:solidFill>
            <a:schemeClr val="accent1"/>
          </a:solidFill>
          <a:ln w="25400" cap="rnd" cmpd="sng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5923" tIns="90615" rIns="0" bIns="90615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15" name="Serbest Form 14"/>
          <p:cNvSpPr/>
          <p:nvPr/>
        </p:nvSpPr>
        <p:spPr>
          <a:xfrm>
            <a:off x="3286116" y="3717034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tevdi</a:t>
            </a:r>
            <a:endParaRPr lang="tr-TR" sz="2400" b="1" kern="1200" dirty="0"/>
          </a:p>
        </p:txBody>
      </p:sp>
      <p:sp>
        <p:nvSpPr>
          <p:cNvPr id="16" name="Serbest Form 15"/>
          <p:cNvSpPr/>
          <p:nvPr/>
        </p:nvSpPr>
        <p:spPr>
          <a:xfrm rot="2265046">
            <a:off x="2608457" y="4796986"/>
            <a:ext cx="453076" cy="508228"/>
          </a:xfrm>
          <a:custGeom>
            <a:avLst/>
            <a:gdLst>
              <a:gd name="connsiteX0" fmla="*/ 0 w 413578"/>
              <a:gd name="connsiteY0" fmla="*/ 90615 h 453076"/>
              <a:gd name="connsiteX1" fmla="*/ 206789 w 413578"/>
              <a:gd name="connsiteY1" fmla="*/ 90615 h 453076"/>
              <a:gd name="connsiteX2" fmla="*/ 206789 w 413578"/>
              <a:gd name="connsiteY2" fmla="*/ 0 h 453076"/>
              <a:gd name="connsiteX3" fmla="*/ 413578 w 413578"/>
              <a:gd name="connsiteY3" fmla="*/ 226538 h 453076"/>
              <a:gd name="connsiteX4" fmla="*/ 206789 w 413578"/>
              <a:gd name="connsiteY4" fmla="*/ 453076 h 453076"/>
              <a:gd name="connsiteX5" fmla="*/ 206789 w 413578"/>
              <a:gd name="connsiteY5" fmla="*/ 362461 h 453076"/>
              <a:gd name="connsiteX6" fmla="*/ 0 w 413578"/>
              <a:gd name="connsiteY6" fmla="*/ 362461 h 453076"/>
              <a:gd name="connsiteX7" fmla="*/ 0 w 413578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3578" h="453076">
                <a:moveTo>
                  <a:pt x="330863" y="0"/>
                </a:moveTo>
                <a:lnTo>
                  <a:pt x="330863" y="226538"/>
                </a:lnTo>
                <a:lnTo>
                  <a:pt x="413578" y="226538"/>
                </a:lnTo>
                <a:lnTo>
                  <a:pt x="206789" y="453076"/>
                </a:lnTo>
                <a:lnTo>
                  <a:pt x="0" y="226538"/>
                </a:lnTo>
                <a:lnTo>
                  <a:pt x="82715" y="226538"/>
                </a:lnTo>
                <a:lnTo>
                  <a:pt x="82715" y="0"/>
                </a:lnTo>
                <a:lnTo>
                  <a:pt x="330863" y="0"/>
                </a:lnTo>
                <a:close/>
              </a:path>
            </a:pathLst>
          </a:custGeom>
          <a:solidFill>
            <a:schemeClr val="accent1"/>
          </a:solidFill>
          <a:ln w="25400" cap="rnd" cmpd="sng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0614" tIns="0" rIns="90615" bIns="124072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000" kern="1200"/>
          </a:p>
        </p:txBody>
      </p:sp>
      <p:sp>
        <p:nvSpPr>
          <p:cNvPr id="17" name="Serbest Form 16"/>
          <p:cNvSpPr/>
          <p:nvPr/>
        </p:nvSpPr>
        <p:spPr>
          <a:xfrm>
            <a:off x="1115610" y="5573206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tescil</a:t>
            </a:r>
            <a:endParaRPr lang="tr-TR" sz="2400" b="1" kern="1200" dirty="0"/>
          </a:p>
        </p:txBody>
      </p:sp>
      <p:sp>
        <p:nvSpPr>
          <p:cNvPr id="18" name="Serbest Form 17"/>
          <p:cNvSpPr/>
          <p:nvPr/>
        </p:nvSpPr>
        <p:spPr>
          <a:xfrm rot="21523661">
            <a:off x="3095028" y="5866988"/>
            <a:ext cx="367577" cy="453076"/>
          </a:xfrm>
          <a:custGeom>
            <a:avLst/>
            <a:gdLst>
              <a:gd name="connsiteX0" fmla="*/ 0 w 367577"/>
              <a:gd name="connsiteY0" fmla="*/ 90615 h 453076"/>
              <a:gd name="connsiteX1" fmla="*/ 183789 w 367577"/>
              <a:gd name="connsiteY1" fmla="*/ 90615 h 453076"/>
              <a:gd name="connsiteX2" fmla="*/ 183789 w 367577"/>
              <a:gd name="connsiteY2" fmla="*/ 0 h 453076"/>
              <a:gd name="connsiteX3" fmla="*/ 367577 w 367577"/>
              <a:gd name="connsiteY3" fmla="*/ 226538 h 453076"/>
              <a:gd name="connsiteX4" fmla="*/ 183789 w 367577"/>
              <a:gd name="connsiteY4" fmla="*/ 453076 h 453076"/>
              <a:gd name="connsiteX5" fmla="*/ 183789 w 367577"/>
              <a:gd name="connsiteY5" fmla="*/ 362461 h 453076"/>
              <a:gd name="connsiteX6" fmla="*/ 0 w 367577"/>
              <a:gd name="connsiteY6" fmla="*/ 362461 h 453076"/>
              <a:gd name="connsiteX7" fmla="*/ 0 w 367577"/>
              <a:gd name="connsiteY7" fmla="*/ 90615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577" h="453076">
                <a:moveTo>
                  <a:pt x="0" y="90615"/>
                </a:moveTo>
                <a:lnTo>
                  <a:pt x="183789" y="90615"/>
                </a:lnTo>
                <a:lnTo>
                  <a:pt x="183789" y="0"/>
                </a:lnTo>
                <a:lnTo>
                  <a:pt x="367577" y="226538"/>
                </a:lnTo>
                <a:lnTo>
                  <a:pt x="183789" y="453076"/>
                </a:lnTo>
                <a:lnTo>
                  <a:pt x="183789" y="362461"/>
                </a:lnTo>
                <a:lnTo>
                  <a:pt x="0" y="362461"/>
                </a:lnTo>
                <a:lnTo>
                  <a:pt x="0" y="90615"/>
                </a:lnTo>
                <a:close/>
              </a:path>
            </a:pathLst>
          </a:custGeom>
          <a:ln w="25400" cap="rnd">
            <a:solidFill>
              <a:schemeClr val="bg1"/>
            </a:solidFill>
            <a:bevel/>
            <a:headEnd type="none" w="lg" len="lg"/>
            <a:tailEnd type="oval" w="lg" len="lg"/>
          </a:ln>
        </p:spPr>
        <p:style>
          <a:lnRef idx="0">
            <a:scrgbClr r="0" g="0" b="0"/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0614" rIns="110272" bIns="90615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19" name="Serbest Form 18"/>
          <p:cNvSpPr/>
          <p:nvPr/>
        </p:nvSpPr>
        <p:spPr>
          <a:xfrm>
            <a:off x="3635903" y="5517232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yürürlüğe giriş</a:t>
            </a:r>
            <a:endParaRPr lang="tr-TR" sz="2400" b="1" kern="1200" dirty="0"/>
          </a:p>
        </p:txBody>
      </p:sp>
      <p:sp>
        <p:nvSpPr>
          <p:cNvPr id="20" name="Serbest Form 19"/>
          <p:cNvSpPr/>
          <p:nvPr/>
        </p:nvSpPr>
        <p:spPr>
          <a:xfrm>
            <a:off x="5631202" y="5838770"/>
            <a:ext cx="405636" cy="453076"/>
          </a:xfrm>
          <a:custGeom>
            <a:avLst/>
            <a:gdLst>
              <a:gd name="connsiteX0" fmla="*/ 61883 w 405636"/>
              <a:gd name="connsiteY0" fmla="*/ 140636 h 453076"/>
              <a:gd name="connsiteX1" fmla="*/ 132964 w 405636"/>
              <a:gd name="connsiteY1" fmla="*/ 76999 h 453076"/>
              <a:gd name="connsiteX2" fmla="*/ 202818 w 405636"/>
              <a:gd name="connsiteY2" fmla="*/ 155022 h 453076"/>
              <a:gd name="connsiteX3" fmla="*/ 272672 w 405636"/>
              <a:gd name="connsiteY3" fmla="*/ 76999 h 453076"/>
              <a:gd name="connsiteX4" fmla="*/ 343753 w 405636"/>
              <a:gd name="connsiteY4" fmla="*/ 140636 h 453076"/>
              <a:gd name="connsiteX5" fmla="*/ 266846 w 405636"/>
              <a:gd name="connsiteY5" fmla="*/ 226538 h 453076"/>
              <a:gd name="connsiteX6" fmla="*/ 343753 w 405636"/>
              <a:gd name="connsiteY6" fmla="*/ 312440 h 453076"/>
              <a:gd name="connsiteX7" fmla="*/ 272672 w 405636"/>
              <a:gd name="connsiteY7" fmla="*/ 376077 h 453076"/>
              <a:gd name="connsiteX8" fmla="*/ 202818 w 405636"/>
              <a:gd name="connsiteY8" fmla="*/ 298054 h 453076"/>
              <a:gd name="connsiteX9" fmla="*/ 132964 w 405636"/>
              <a:gd name="connsiteY9" fmla="*/ 376077 h 453076"/>
              <a:gd name="connsiteX10" fmla="*/ 61883 w 405636"/>
              <a:gd name="connsiteY10" fmla="*/ 312440 h 453076"/>
              <a:gd name="connsiteX11" fmla="*/ 138790 w 405636"/>
              <a:gd name="connsiteY11" fmla="*/ 226538 h 453076"/>
              <a:gd name="connsiteX12" fmla="*/ 61883 w 405636"/>
              <a:gd name="connsiteY12" fmla="*/ 140636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5636" h="453076">
                <a:moveTo>
                  <a:pt x="61883" y="140636"/>
                </a:moveTo>
                <a:lnTo>
                  <a:pt x="132964" y="76999"/>
                </a:lnTo>
                <a:lnTo>
                  <a:pt x="202818" y="155022"/>
                </a:lnTo>
                <a:lnTo>
                  <a:pt x="272672" y="76999"/>
                </a:lnTo>
                <a:lnTo>
                  <a:pt x="343753" y="140636"/>
                </a:lnTo>
                <a:lnTo>
                  <a:pt x="266846" y="226538"/>
                </a:lnTo>
                <a:lnTo>
                  <a:pt x="343753" y="312440"/>
                </a:lnTo>
                <a:lnTo>
                  <a:pt x="272672" y="376077"/>
                </a:lnTo>
                <a:lnTo>
                  <a:pt x="202818" y="298054"/>
                </a:lnTo>
                <a:lnTo>
                  <a:pt x="132964" y="376077"/>
                </a:lnTo>
                <a:lnTo>
                  <a:pt x="61883" y="312440"/>
                </a:lnTo>
                <a:lnTo>
                  <a:pt x="138790" y="226538"/>
                </a:lnTo>
                <a:lnTo>
                  <a:pt x="61883" y="140636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0615" rIns="121691" bIns="90615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  <p:sp>
        <p:nvSpPr>
          <p:cNvPr id="21" name="Serbest Form 20"/>
          <p:cNvSpPr/>
          <p:nvPr/>
        </p:nvSpPr>
        <p:spPr>
          <a:xfrm>
            <a:off x="6228177" y="5517232"/>
            <a:ext cx="1826921" cy="1096153"/>
          </a:xfrm>
          <a:custGeom>
            <a:avLst/>
            <a:gdLst>
              <a:gd name="connsiteX0" fmla="*/ 0 w 1826921"/>
              <a:gd name="connsiteY0" fmla="*/ 109615 h 1096153"/>
              <a:gd name="connsiteX1" fmla="*/ 109615 w 1826921"/>
              <a:gd name="connsiteY1" fmla="*/ 0 h 1096153"/>
              <a:gd name="connsiteX2" fmla="*/ 1717306 w 1826921"/>
              <a:gd name="connsiteY2" fmla="*/ 0 h 1096153"/>
              <a:gd name="connsiteX3" fmla="*/ 1826921 w 1826921"/>
              <a:gd name="connsiteY3" fmla="*/ 109615 h 1096153"/>
              <a:gd name="connsiteX4" fmla="*/ 1826921 w 1826921"/>
              <a:gd name="connsiteY4" fmla="*/ 986538 h 1096153"/>
              <a:gd name="connsiteX5" fmla="*/ 1717306 w 1826921"/>
              <a:gd name="connsiteY5" fmla="*/ 1096153 h 1096153"/>
              <a:gd name="connsiteX6" fmla="*/ 109615 w 1826921"/>
              <a:gd name="connsiteY6" fmla="*/ 1096153 h 1096153"/>
              <a:gd name="connsiteX7" fmla="*/ 0 w 1826921"/>
              <a:gd name="connsiteY7" fmla="*/ 986538 h 1096153"/>
              <a:gd name="connsiteX8" fmla="*/ 0 w 1826921"/>
              <a:gd name="connsiteY8" fmla="*/ 109615 h 10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6921" h="1096153">
                <a:moveTo>
                  <a:pt x="0" y="109615"/>
                </a:moveTo>
                <a:cubicBezTo>
                  <a:pt x="0" y="49076"/>
                  <a:pt x="49076" y="0"/>
                  <a:pt x="109615" y="0"/>
                </a:cubicBezTo>
                <a:lnTo>
                  <a:pt x="1717306" y="0"/>
                </a:lnTo>
                <a:cubicBezTo>
                  <a:pt x="1777845" y="0"/>
                  <a:pt x="1826921" y="49076"/>
                  <a:pt x="1826921" y="109615"/>
                </a:cubicBezTo>
                <a:lnTo>
                  <a:pt x="1826921" y="986538"/>
                </a:lnTo>
                <a:cubicBezTo>
                  <a:pt x="1826921" y="1047077"/>
                  <a:pt x="1777845" y="1096153"/>
                  <a:pt x="1717306" y="1096153"/>
                </a:cubicBezTo>
                <a:lnTo>
                  <a:pt x="109615" y="1096153"/>
                </a:lnTo>
                <a:cubicBezTo>
                  <a:pt x="49076" y="1096153"/>
                  <a:pt x="0" y="1047077"/>
                  <a:pt x="0" y="986538"/>
                </a:cubicBezTo>
                <a:lnTo>
                  <a:pt x="0" y="10961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545" tIns="123545" rIns="123545" bIns="123545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/>
              <a:t>sayı</a:t>
            </a:r>
            <a:br>
              <a:rPr lang="tr-TR" sz="2400" b="1" kern="1200" dirty="0" smtClean="0"/>
            </a:br>
            <a:r>
              <a:rPr lang="tr-TR" sz="2400" b="0" kern="1200" dirty="0" smtClean="0"/>
              <a:t>-</a:t>
            </a:r>
            <a:br>
              <a:rPr lang="tr-TR" sz="2400" b="0" kern="1200" dirty="0" smtClean="0"/>
            </a:br>
            <a:r>
              <a:rPr lang="tr-TR" sz="2400" b="1" kern="1200" dirty="0" smtClean="0"/>
              <a:t>süre</a:t>
            </a:r>
            <a:endParaRPr lang="tr-TR" sz="2400" kern="1200" dirty="0"/>
          </a:p>
        </p:txBody>
      </p:sp>
      <p:sp>
        <p:nvSpPr>
          <p:cNvPr id="25" name="Serbest Form 19"/>
          <p:cNvSpPr/>
          <p:nvPr/>
        </p:nvSpPr>
        <p:spPr>
          <a:xfrm>
            <a:off x="2214546" y="2214554"/>
            <a:ext cx="405636" cy="453076"/>
          </a:xfrm>
          <a:custGeom>
            <a:avLst/>
            <a:gdLst>
              <a:gd name="connsiteX0" fmla="*/ 61883 w 405636"/>
              <a:gd name="connsiteY0" fmla="*/ 140636 h 453076"/>
              <a:gd name="connsiteX1" fmla="*/ 132964 w 405636"/>
              <a:gd name="connsiteY1" fmla="*/ 76999 h 453076"/>
              <a:gd name="connsiteX2" fmla="*/ 202818 w 405636"/>
              <a:gd name="connsiteY2" fmla="*/ 155022 h 453076"/>
              <a:gd name="connsiteX3" fmla="*/ 272672 w 405636"/>
              <a:gd name="connsiteY3" fmla="*/ 76999 h 453076"/>
              <a:gd name="connsiteX4" fmla="*/ 343753 w 405636"/>
              <a:gd name="connsiteY4" fmla="*/ 140636 h 453076"/>
              <a:gd name="connsiteX5" fmla="*/ 266846 w 405636"/>
              <a:gd name="connsiteY5" fmla="*/ 226538 h 453076"/>
              <a:gd name="connsiteX6" fmla="*/ 343753 w 405636"/>
              <a:gd name="connsiteY6" fmla="*/ 312440 h 453076"/>
              <a:gd name="connsiteX7" fmla="*/ 272672 w 405636"/>
              <a:gd name="connsiteY7" fmla="*/ 376077 h 453076"/>
              <a:gd name="connsiteX8" fmla="*/ 202818 w 405636"/>
              <a:gd name="connsiteY8" fmla="*/ 298054 h 453076"/>
              <a:gd name="connsiteX9" fmla="*/ 132964 w 405636"/>
              <a:gd name="connsiteY9" fmla="*/ 376077 h 453076"/>
              <a:gd name="connsiteX10" fmla="*/ 61883 w 405636"/>
              <a:gd name="connsiteY10" fmla="*/ 312440 h 453076"/>
              <a:gd name="connsiteX11" fmla="*/ 138790 w 405636"/>
              <a:gd name="connsiteY11" fmla="*/ 226538 h 453076"/>
              <a:gd name="connsiteX12" fmla="*/ 61883 w 405636"/>
              <a:gd name="connsiteY12" fmla="*/ 140636 h 45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5636" h="453076">
                <a:moveTo>
                  <a:pt x="61883" y="140636"/>
                </a:moveTo>
                <a:lnTo>
                  <a:pt x="132964" y="76999"/>
                </a:lnTo>
                <a:lnTo>
                  <a:pt x="202818" y="155022"/>
                </a:lnTo>
                <a:lnTo>
                  <a:pt x="272672" y="76999"/>
                </a:lnTo>
                <a:lnTo>
                  <a:pt x="343753" y="140636"/>
                </a:lnTo>
                <a:lnTo>
                  <a:pt x="266846" y="226538"/>
                </a:lnTo>
                <a:lnTo>
                  <a:pt x="343753" y="312440"/>
                </a:lnTo>
                <a:lnTo>
                  <a:pt x="272672" y="376077"/>
                </a:lnTo>
                <a:lnTo>
                  <a:pt x="202818" y="298054"/>
                </a:lnTo>
                <a:lnTo>
                  <a:pt x="132964" y="376077"/>
                </a:lnTo>
                <a:lnTo>
                  <a:pt x="61883" y="312440"/>
                </a:lnTo>
                <a:lnTo>
                  <a:pt x="138790" y="226538"/>
                </a:lnTo>
                <a:lnTo>
                  <a:pt x="61883" y="140636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0615" rIns="121691" bIns="90615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900" kern="1200"/>
          </a:p>
        </p:txBody>
      </p:sp>
    </p:spTree>
    <p:extLst>
      <p:ext uri="{BB962C8B-B14F-4D97-AF65-F5344CB8AC3E}">
        <p14:creationId xmlns:p14="http://schemas.microsoft.com/office/powerpoint/2010/main" xmlns="" val="34294826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</TotalTime>
  <Words>311</Words>
  <Application>Microsoft Office PowerPoint</Application>
  <PresentationFormat>Ekran Gösterisi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ULUSLARARASI HUKUKUN ŞEKLİ KAYNAKLARI</vt:lpstr>
      <vt:lpstr>ULUSLARARASI ANTLAŞMALAR (UAD Statüsü, m. 38/1/a)</vt:lpstr>
      <vt:lpstr>UluslararasI AntlaşmalarIn unsurlarI</vt:lpstr>
      <vt:lpstr>uluslararasI antlaşmalarIN Türlerİ</vt:lpstr>
      <vt:lpstr>uluslararasI antlaşmalarIN Türlerİ</vt:lpstr>
      <vt:lpstr>UluslararasI antlaşmalarIn yapILIŞI</vt:lpstr>
      <vt:lpstr>ULUSLARARASI ANTLAŞMALARIN MÜZAKERESİ</vt:lpstr>
      <vt:lpstr>ULUSLARARASI ANTLAŞMALARIN MÜZAKERESİ</vt:lpstr>
      <vt:lpstr>ÇOK TARAFLI ANTLAŞMALARIN KESİNLEŞMESİ/BAĞLAYICILIĞI/YÜRÜRLÜĞE GİRİŞİ</vt:lpstr>
      <vt:lpstr>ÇOK TARAFLI ANTLAŞMALARIN YÜRÜRLÜĞE GİRMESİ</vt:lpstr>
      <vt:lpstr>İKİ TARAFLI ANTLAŞMALARIN KESİNLEŞMESİ/BAĞLAYICILIĞI/YÜRÜRLÜĞE GİRİŞİ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hukuk</dc:title>
  <dc:creator>Erkan AKDOĞAN</dc:creator>
  <cp:lastModifiedBy>Erkan Akdogan</cp:lastModifiedBy>
  <cp:revision>267</cp:revision>
  <dcterms:modified xsi:type="dcterms:W3CDTF">2018-02-15T15:36:47Z</dcterms:modified>
</cp:coreProperties>
</file>