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39E2C9B-89B2-471F-9025-E356C9AB97E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2376913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E2C9B-89B2-471F-9025-E356C9AB97E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21193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E2C9B-89B2-471F-9025-E356C9AB97E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38648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E2C9B-89B2-471F-9025-E356C9AB97E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106275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39E2C9B-89B2-471F-9025-E356C9AB97E7}"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4211152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39E2C9B-89B2-471F-9025-E356C9AB97E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28740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39E2C9B-89B2-471F-9025-E356C9AB97E7}"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2992771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39E2C9B-89B2-471F-9025-E356C9AB97E7}"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3730181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9E2C9B-89B2-471F-9025-E356C9AB97E7}"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93143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39E2C9B-89B2-471F-9025-E356C9AB97E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1233533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39E2C9B-89B2-471F-9025-E356C9AB97E7}"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FFEE4B-392C-48C7-AAB9-4326D3F0C668}" type="slidenum">
              <a:rPr lang="tr-TR" smtClean="0"/>
              <a:t>‹#›</a:t>
            </a:fld>
            <a:endParaRPr lang="tr-TR"/>
          </a:p>
        </p:txBody>
      </p:sp>
    </p:spTree>
    <p:extLst>
      <p:ext uri="{BB962C8B-B14F-4D97-AF65-F5344CB8AC3E}">
        <p14:creationId xmlns:p14="http://schemas.microsoft.com/office/powerpoint/2010/main" val="277536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E2C9B-89B2-471F-9025-E356C9AB97E7}"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FFEE4B-392C-48C7-AAB9-4326D3F0C668}" type="slidenum">
              <a:rPr lang="tr-TR" smtClean="0"/>
              <a:t>‹#›</a:t>
            </a:fld>
            <a:endParaRPr lang="tr-TR"/>
          </a:p>
        </p:txBody>
      </p:sp>
    </p:spTree>
    <p:extLst>
      <p:ext uri="{BB962C8B-B14F-4D97-AF65-F5344CB8AC3E}">
        <p14:creationId xmlns:p14="http://schemas.microsoft.com/office/powerpoint/2010/main" val="31597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27967" y="1227551"/>
            <a:ext cx="9240033" cy="3043824"/>
          </a:xfrm>
        </p:spPr>
        <p:txBody>
          <a:bodyPr/>
          <a:lstStyle/>
          <a:p>
            <a:r>
              <a:rPr lang="tr-TR" b="1" dirty="0" smtClean="0"/>
              <a:t>Romantizm</a:t>
            </a:r>
            <a:br>
              <a:rPr lang="tr-TR" b="1" dirty="0" smtClean="0"/>
            </a:br>
            <a:endParaRPr lang="tr-TR" b="1" dirty="0"/>
          </a:p>
        </p:txBody>
      </p:sp>
    </p:spTree>
    <p:extLst>
      <p:ext uri="{BB962C8B-B14F-4D97-AF65-F5344CB8AC3E}">
        <p14:creationId xmlns:p14="http://schemas.microsoft.com/office/powerpoint/2010/main" val="3704809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474345"/>
            <a:ext cx="6096000" cy="5355312"/>
          </a:xfrm>
          <a:prstGeom prst="rect">
            <a:avLst/>
          </a:prstGeom>
        </p:spPr>
        <p:txBody>
          <a:bodyPr>
            <a:spAutoFit/>
          </a:bodyPr>
          <a:lstStyle/>
          <a:p>
            <a:endParaRPr lang="tr-TR" dirty="0"/>
          </a:p>
          <a:p>
            <a:r>
              <a:rPr lang="tr-TR" b="1" dirty="0" smtClean="0"/>
              <a:t>DÜNYANIN AVARELERİ / F. B. </a:t>
            </a:r>
            <a:r>
              <a:rPr lang="tr-TR" b="1" smtClean="0"/>
              <a:t>SHELLEY</a:t>
            </a:r>
            <a:endParaRPr lang="tr-TR" b="1" dirty="0"/>
          </a:p>
          <a:p>
            <a:r>
              <a:rPr lang="tr-TR" dirty="0" smtClean="0"/>
              <a:t>I.</a:t>
            </a:r>
            <a:endParaRPr lang="tr-TR" dirty="0"/>
          </a:p>
          <a:p>
            <a:r>
              <a:rPr lang="tr-TR" dirty="0" smtClean="0"/>
              <a:t>Söyle </a:t>
            </a:r>
            <a:r>
              <a:rPr lang="tr-TR" dirty="0"/>
              <a:t>bana, yıldız, kanatları nurdan,</a:t>
            </a:r>
          </a:p>
          <a:p>
            <a:r>
              <a:rPr lang="tr-TR" dirty="0"/>
              <a:t>Göster, uçuşunla ateş saçaraktan,</a:t>
            </a:r>
          </a:p>
          <a:p>
            <a:r>
              <a:rPr lang="tr-TR" dirty="0"/>
              <a:t>Gecenin hangi tarafında mağaran?</a:t>
            </a:r>
          </a:p>
          <a:p>
            <a:r>
              <a:rPr lang="tr-TR" dirty="0"/>
              <a:t>Kanadını nerde kapatacaksın?</a:t>
            </a:r>
          </a:p>
          <a:p>
            <a:endParaRPr lang="tr-TR" dirty="0"/>
          </a:p>
          <a:p>
            <a:r>
              <a:rPr lang="tr-TR" dirty="0" smtClean="0"/>
              <a:t>II.</a:t>
            </a:r>
            <a:endParaRPr lang="tr-TR" dirty="0"/>
          </a:p>
          <a:p>
            <a:r>
              <a:rPr lang="tr-TR" dirty="0" smtClean="0"/>
              <a:t>Ey </a:t>
            </a:r>
            <a:r>
              <a:rPr lang="tr-TR" dirty="0"/>
              <a:t>saz benizli yolcu, ay, söyle bana,</a:t>
            </a:r>
          </a:p>
          <a:p>
            <a:r>
              <a:rPr lang="tr-TR" dirty="0"/>
              <a:t>Kuş uçmaz kervan geçmez sema yolunda;</a:t>
            </a:r>
          </a:p>
          <a:p>
            <a:r>
              <a:rPr lang="tr-TR" dirty="0"/>
              <a:t>Gündüzün, gecenin hangi kovuğunda</a:t>
            </a:r>
          </a:p>
          <a:p>
            <a:r>
              <a:rPr lang="tr-TR" dirty="0"/>
              <a:t>Dinlenmek için gidip yatacaksın?</a:t>
            </a:r>
          </a:p>
          <a:p>
            <a:endParaRPr lang="tr-TR" dirty="0"/>
          </a:p>
          <a:p>
            <a:r>
              <a:rPr lang="tr-TR" dirty="0" smtClean="0"/>
              <a:t>III.</a:t>
            </a:r>
            <a:endParaRPr lang="tr-TR" dirty="0"/>
          </a:p>
          <a:p>
            <a:r>
              <a:rPr lang="tr-TR" dirty="0" smtClean="0"/>
              <a:t>Macera </a:t>
            </a:r>
            <a:r>
              <a:rPr lang="tr-TR" dirty="0"/>
              <a:t>peşinde sürten yorgun rüzgâr,</a:t>
            </a:r>
          </a:p>
          <a:p>
            <a:r>
              <a:rPr lang="tr-TR" dirty="0"/>
              <a:t>Bir serserisin ki her yerden </a:t>
            </a:r>
            <a:r>
              <a:rPr lang="tr-TR" dirty="0" err="1"/>
              <a:t>koğarlar</a:t>
            </a:r>
            <a:r>
              <a:rPr lang="tr-TR" dirty="0"/>
              <a:t>,</a:t>
            </a:r>
          </a:p>
          <a:p>
            <a:r>
              <a:rPr lang="tr-TR" dirty="0"/>
              <a:t>Sığınacağın gizli bir yuvan mı var,</a:t>
            </a:r>
          </a:p>
          <a:p>
            <a:r>
              <a:rPr lang="tr-TR" dirty="0"/>
              <a:t>Üzerinde bir dalın, bir dalganın</a:t>
            </a:r>
            <a:r>
              <a:rPr lang="tr-TR" dirty="0" smtClean="0"/>
              <a:t>? (Çev. Orhan Veli)</a:t>
            </a:r>
            <a:endParaRPr lang="tr-TR" dirty="0"/>
          </a:p>
        </p:txBody>
      </p:sp>
    </p:spTree>
    <p:extLst>
      <p:ext uri="{BB962C8B-B14F-4D97-AF65-F5344CB8AC3E}">
        <p14:creationId xmlns:p14="http://schemas.microsoft.com/office/powerpoint/2010/main" val="202068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5233" y="1240077"/>
            <a:ext cx="9782828" cy="4936886"/>
          </a:xfrm>
        </p:spPr>
        <p:txBody>
          <a:bodyPr>
            <a:normAutofit fontScale="92500" lnSpcReduction="10000"/>
          </a:bodyPr>
          <a:lstStyle/>
          <a:p>
            <a:r>
              <a:rPr lang="tr-TR" dirty="0" smtClean="0"/>
              <a:t>XVIII. </a:t>
            </a:r>
            <a:r>
              <a:rPr lang="tr-TR" dirty="0"/>
              <a:t>y</a:t>
            </a:r>
            <a:r>
              <a:rPr lang="tr-TR" dirty="0" smtClean="0"/>
              <a:t>üzyılın sonlarından XIX. Yüzyılın ortalarına kadar hüküm sürmüş olan edebiyat akımıdır.</a:t>
            </a:r>
          </a:p>
          <a:p>
            <a:r>
              <a:rPr lang="tr-TR" dirty="0" smtClean="0"/>
              <a:t>Romantizm sözcüğü, köken olarak «</a:t>
            </a:r>
            <a:r>
              <a:rPr lang="tr-TR" dirty="0" err="1" smtClean="0"/>
              <a:t>romance</a:t>
            </a:r>
            <a:r>
              <a:rPr lang="tr-TR" dirty="0" smtClean="0"/>
              <a:t>» sözcüğüne dayanmaktadır.</a:t>
            </a:r>
            <a:endParaRPr lang="tr-TR" dirty="0"/>
          </a:p>
          <a:p>
            <a:r>
              <a:rPr lang="tr-TR" dirty="0" smtClean="0"/>
              <a:t>Sözcük, Roma İmparatorluğu’nda halkın konuştuğu bozuk Latinceye gönderme yapar.</a:t>
            </a:r>
          </a:p>
          <a:p>
            <a:r>
              <a:rPr lang="tr-TR" dirty="0" smtClean="0"/>
              <a:t>Zaman içinde bu anlam, halkın edebî zevk ve tercihlerini yansıtan türleri de içerecek biçimde genişlemiştir.</a:t>
            </a:r>
          </a:p>
          <a:p>
            <a:r>
              <a:rPr lang="tr-TR" dirty="0" smtClean="0"/>
              <a:t>Romantizm; XVIII. Yüzyılda, «duygusal, gerçek dışı, hayalî» anlamlarını da yüklenmiştir.</a:t>
            </a:r>
          </a:p>
          <a:p>
            <a:r>
              <a:rPr lang="tr-TR" dirty="0" smtClean="0"/>
              <a:t>J. J. Rousseau’nun kullanımından hareketle «romantik» sözcüğü, Fransız Akademisi tarafından 1789’da şöyle tanımlanmıştır: «İnsana genellikle şiir ve romanlardaki manzaraları hayal ettiren yer.»</a:t>
            </a:r>
            <a:endParaRPr lang="tr-TR" dirty="0"/>
          </a:p>
        </p:txBody>
      </p:sp>
    </p:spTree>
    <p:extLst>
      <p:ext uri="{BB962C8B-B14F-4D97-AF65-F5344CB8AC3E}">
        <p14:creationId xmlns:p14="http://schemas.microsoft.com/office/powerpoint/2010/main" val="367099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0390" y="1340285"/>
            <a:ext cx="9720196" cy="4346530"/>
          </a:xfrm>
        </p:spPr>
        <p:txBody>
          <a:bodyPr>
            <a:normAutofit lnSpcReduction="10000"/>
          </a:bodyPr>
          <a:lstStyle/>
          <a:p>
            <a:r>
              <a:rPr lang="tr-TR" dirty="0" smtClean="0"/>
              <a:t>Romantizm akımının doğuşunda en önemli etkenlerden biri, 1789 Fransız Devrimi’dir.  Bu devrimle birlikte eşitlik, kardeşlik, özgürlük kavramları öne çıkmış; birey, toplum içinde başlı başına bir değer olarak kendini göstermeye başlamıştır. Mutlak monarşi yıkılmış, soylulara karşı burjuva sınıfı varlık bulmuştur.</a:t>
            </a:r>
          </a:p>
          <a:p>
            <a:r>
              <a:rPr lang="tr-TR" dirty="0" smtClean="0"/>
              <a:t>Akımın ortaya çıkışında; </a:t>
            </a:r>
            <a:r>
              <a:rPr lang="tr-TR" dirty="0"/>
              <a:t>Klasisizmle birlikte esas hâline getirilen akıl, mantık, sağduyu, ölçü, denge, kural gibi kavramlarda belirli bir doyum noktasına ulaşılmasının ve bu kavramlar üzerinden zamanla gölgede bırakılan ya da iyice ihmal edilen başka yaratıcı dinamiklere yönelmenin önemli bir payı olduğunu söyleyebiliriz</a:t>
            </a:r>
            <a:r>
              <a:rPr lang="tr-TR" dirty="0" smtClean="0"/>
              <a:t>. Dolayısıyla bu akım, büyük oranda Klasisizmin savunduğu ilkelere karşı oluşan tepkiyi içinde barındırır.</a:t>
            </a:r>
            <a:endParaRPr lang="tr-TR" dirty="0"/>
          </a:p>
          <a:p>
            <a:endParaRPr lang="tr-TR" dirty="0"/>
          </a:p>
        </p:txBody>
      </p:sp>
    </p:spTree>
    <p:extLst>
      <p:ext uri="{BB962C8B-B14F-4D97-AF65-F5344CB8AC3E}">
        <p14:creationId xmlns:p14="http://schemas.microsoft.com/office/powerpoint/2010/main" val="3415958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15025"/>
            <a:ext cx="10515600" cy="4961938"/>
          </a:xfrm>
        </p:spPr>
        <p:txBody>
          <a:bodyPr>
            <a:normAutofit fontScale="92500" lnSpcReduction="10000"/>
          </a:bodyPr>
          <a:lstStyle/>
          <a:p>
            <a:r>
              <a:rPr lang="tr-TR" dirty="0" smtClean="0"/>
              <a:t>Klasisizme duyulan tepki, Romantizm akımını hazırlayan bazı öncü arayış ya da oluşumları da yaratmıştı. Bunlar arasında «duygusal </a:t>
            </a:r>
            <a:r>
              <a:rPr lang="tr-TR" dirty="0" err="1" smtClean="0"/>
              <a:t>komedi»yi</a:t>
            </a:r>
            <a:r>
              <a:rPr lang="tr-TR" dirty="0" smtClean="0"/>
              <a:t> anmak gerekir. Fransa’da </a:t>
            </a:r>
            <a:r>
              <a:rPr lang="tr-TR" dirty="0" err="1" smtClean="0"/>
              <a:t>Marivaux</a:t>
            </a:r>
            <a:r>
              <a:rPr lang="tr-TR" dirty="0" smtClean="0"/>
              <a:t>, 1718-1725 yılları arasında; kıskançlık, aşk, hayal kırıklığı gibi bireysel duygulara dayanan tiyatro yapıtları kaleme alır ve bu yeni eğilim «duygusal komedi» olarak adlandırılır.</a:t>
            </a:r>
          </a:p>
          <a:p>
            <a:r>
              <a:rPr lang="tr-TR" dirty="0" err="1" smtClean="0"/>
              <a:t>Marivaux</a:t>
            </a:r>
            <a:r>
              <a:rPr lang="tr-TR" dirty="0"/>
              <a:t> </a:t>
            </a:r>
            <a:r>
              <a:rPr lang="tr-TR" dirty="0" smtClean="0"/>
              <a:t>ve </a:t>
            </a:r>
            <a:r>
              <a:rPr lang="tr-TR" dirty="0" err="1" smtClean="0"/>
              <a:t>Madame</a:t>
            </a:r>
            <a:r>
              <a:rPr lang="tr-TR" dirty="0" smtClean="0"/>
              <a:t> de la </a:t>
            </a:r>
            <a:r>
              <a:rPr lang="tr-TR" dirty="0" err="1" smtClean="0"/>
              <a:t>Fayette</a:t>
            </a:r>
            <a:r>
              <a:rPr lang="tr-TR" dirty="0" smtClean="0"/>
              <a:t>, «duygusal roman» türü içinde yapıtlar yazarlar.</a:t>
            </a:r>
          </a:p>
          <a:p>
            <a:r>
              <a:rPr lang="tr-TR" dirty="0" smtClean="0"/>
              <a:t>XVIII. yüzyılın başında İngiltere’de </a:t>
            </a:r>
            <a:r>
              <a:rPr lang="tr-TR" dirty="0" err="1" smtClean="0"/>
              <a:t>Anthony</a:t>
            </a:r>
            <a:r>
              <a:rPr lang="tr-TR" dirty="0" smtClean="0"/>
              <a:t> </a:t>
            </a:r>
            <a:r>
              <a:rPr lang="tr-TR" dirty="0" err="1" smtClean="0"/>
              <a:t>Ashley</a:t>
            </a:r>
            <a:r>
              <a:rPr lang="tr-TR" dirty="0" smtClean="0"/>
              <a:t> </a:t>
            </a:r>
            <a:r>
              <a:rPr lang="tr-TR" dirty="0" err="1" smtClean="0"/>
              <a:t>Cooper’in</a:t>
            </a:r>
            <a:r>
              <a:rPr lang="tr-TR" dirty="0" smtClean="0"/>
              <a:t> öncülüğünde Klasisizme karşı bir tepki hareketi oluşur. «Duygu Okulu» olarak adlandırılan bu hareket, Romantizme zemin hazırlayan önemli noktalardan birini teşkil eder.</a:t>
            </a:r>
          </a:p>
          <a:p>
            <a:r>
              <a:rPr lang="tr-TR" dirty="0" smtClean="0"/>
              <a:t>Buna benzer arayış ve eğilimler, yeni bir akımı hazırlayan gereksinimlerin kendini duyurduğunu göstermektedir.</a:t>
            </a:r>
          </a:p>
        </p:txBody>
      </p:sp>
    </p:spTree>
    <p:extLst>
      <p:ext uri="{BB962C8B-B14F-4D97-AF65-F5344CB8AC3E}">
        <p14:creationId xmlns:p14="http://schemas.microsoft.com/office/powerpoint/2010/main" val="25291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52810" y="1287006"/>
            <a:ext cx="9857985" cy="4351338"/>
          </a:xfrm>
        </p:spPr>
        <p:txBody>
          <a:bodyPr/>
          <a:lstStyle/>
          <a:p>
            <a:r>
              <a:rPr lang="tr-TR" dirty="0" smtClean="0"/>
              <a:t>Fransız Devrimi’nin düşünsel hazırlayıcıları arasında yer alan bazı XVIII. yüzyıl Aydınlanma Çağı filozofları da Romantizmin doğmasında rol oynamışlardır.</a:t>
            </a:r>
          </a:p>
          <a:p>
            <a:r>
              <a:rPr lang="tr-TR" dirty="0" smtClean="0"/>
              <a:t>Bu filozoflar, analitik ve deneysel düşünme ve araştırmanın yerini duygu ve sezgiyi merkezli yaklaşımların almasında önemli rol oynamışlardır.</a:t>
            </a:r>
          </a:p>
          <a:p>
            <a:r>
              <a:rPr lang="tr-TR" dirty="0" smtClean="0"/>
              <a:t>Romantizmin düşünsel zeminini hazırlayan filozoflar arasında </a:t>
            </a:r>
            <a:r>
              <a:rPr lang="tr-TR" dirty="0" err="1" smtClean="0"/>
              <a:t>Voltaire</a:t>
            </a:r>
            <a:r>
              <a:rPr lang="tr-TR" dirty="0" smtClean="0"/>
              <a:t>, J. J. Rousseau, </a:t>
            </a:r>
            <a:r>
              <a:rPr lang="tr-TR" dirty="0" err="1" smtClean="0"/>
              <a:t>Diderot</a:t>
            </a:r>
            <a:r>
              <a:rPr lang="tr-TR" dirty="0" smtClean="0"/>
              <a:t>, Montesquieu sayılabilir.</a:t>
            </a:r>
            <a:endParaRPr lang="tr-TR" dirty="0"/>
          </a:p>
        </p:txBody>
      </p:sp>
    </p:spTree>
    <p:extLst>
      <p:ext uri="{BB962C8B-B14F-4D97-AF65-F5344CB8AC3E}">
        <p14:creationId xmlns:p14="http://schemas.microsoft.com/office/powerpoint/2010/main" val="3561115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Romantizmin başlıca ilke ve özellikleri olarak şunları sıralayabiliriz:</a:t>
            </a:r>
          </a:p>
          <a:p>
            <a:r>
              <a:rPr lang="tr-TR" dirty="0" smtClean="0"/>
              <a:t>Özgürlük</a:t>
            </a:r>
          </a:p>
          <a:p>
            <a:r>
              <a:rPr lang="tr-TR" dirty="0" smtClean="0"/>
              <a:t>Sezgi ve deneyime dayalı gerçek</a:t>
            </a:r>
          </a:p>
          <a:p>
            <a:r>
              <a:rPr lang="tr-TR" dirty="0" smtClean="0"/>
              <a:t>Duygu / santimantalizm</a:t>
            </a:r>
          </a:p>
          <a:p>
            <a:r>
              <a:rPr lang="tr-TR" dirty="0" smtClean="0"/>
              <a:t>Melankoli, hüzün ve kaçış</a:t>
            </a:r>
          </a:p>
          <a:p>
            <a:r>
              <a:rPr lang="tr-TR" dirty="0" smtClean="0"/>
              <a:t>Bireysellik ve lirizm</a:t>
            </a:r>
          </a:p>
          <a:p>
            <a:r>
              <a:rPr lang="tr-TR" dirty="0" smtClean="0"/>
              <a:t>Millîlik</a:t>
            </a:r>
          </a:p>
          <a:p>
            <a:r>
              <a:rPr lang="tr-TR" dirty="0" smtClean="0"/>
              <a:t>Mistik Hristiyanlık</a:t>
            </a:r>
          </a:p>
          <a:p>
            <a:r>
              <a:rPr lang="tr-TR" dirty="0" err="1" smtClean="0"/>
              <a:t>İzlenimsel</a:t>
            </a:r>
            <a:r>
              <a:rPr lang="tr-TR" dirty="0" smtClean="0"/>
              <a:t> betimleme</a:t>
            </a:r>
          </a:p>
          <a:p>
            <a:r>
              <a:rPr lang="tr-TR" dirty="0" smtClean="0"/>
              <a:t>Kısıtsız bir dil ve üslup</a:t>
            </a:r>
            <a:endParaRPr lang="tr-TR" dirty="0"/>
          </a:p>
        </p:txBody>
      </p:sp>
    </p:spTree>
    <p:extLst>
      <p:ext uri="{BB962C8B-B14F-4D97-AF65-F5344CB8AC3E}">
        <p14:creationId xmlns:p14="http://schemas.microsoft.com/office/powerpoint/2010/main" val="3482713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0" indent="0">
              <a:buNone/>
            </a:pPr>
            <a:r>
              <a:rPr lang="tr-TR" b="1" dirty="0" smtClean="0"/>
              <a:t>Fransız Edebiyatında Romantizmin Başlıca Temsilcileri</a:t>
            </a:r>
            <a:r>
              <a:rPr lang="tr-TR" dirty="0" smtClean="0"/>
              <a:t>:</a:t>
            </a:r>
          </a:p>
          <a:p>
            <a:r>
              <a:rPr lang="tr-TR" dirty="0" smtClean="0"/>
              <a:t>Jean-</a:t>
            </a:r>
            <a:r>
              <a:rPr lang="tr-TR" dirty="0" err="1" smtClean="0"/>
              <a:t>Jacques</a:t>
            </a:r>
            <a:r>
              <a:rPr lang="tr-TR" dirty="0" smtClean="0"/>
              <a:t> Rousseau</a:t>
            </a:r>
          </a:p>
          <a:p>
            <a:r>
              <a:rPr lang="tr-TR" dirty="0" err="1" smtClean="0"/>
              <a:t>Bernardin</a:t>
            </a:r>
            <a:r>
              <a:rPr lang="tr-TR" dirty="0" smtClean="0"/>
              <a:t> de Saint-Pierre</a:t>
            </a:r>
          </a:p>
          <a:p>
            <a:r>
              <a:rPr lang="tr-TR" dirty="0" err="1" smtClean="0"/>
              <a:t>Madame</a:t>
            </a:r>
            <a:r>
              <a:rPr lang="tr-TR" dirty="0" smtClean="0"/>
              <a:t> de </a:t>
            </a:r>
            <a:r>
              <a:rPr lang="tr-TR" dirty="0" err="1" smtClean="0"/>
              <a:t>Steal</a:t>
            </a:r>
            <a:endParaRPr lang="tr-TR" dirty="0" smtClean="0"/>
          </a:p>
          <a:p>
            <a:r>
              <a:rPr lang="tr-TR" dirty="0" smtClean="0"/>
              <a:t>François Rene de </a:t>
            </a:r>
            <a:r>
              <a:rPr lang="tr-TR" dirty="0" err="1" smtClean="0"/>
              <a:t>Chateaubriand</a:t>
            </a:r>
            <a:endParaRPr lang="tr-TR" dirty="0" smtClean="0"/>
          </a:p>
          <a:p>
            <a:r>
              <a:rPr lang="tr-TR" dirty="0" err="1" smtClean="0"/>
              <a:t>Alphonse</a:t>
            </a:r>
            <a:r>
              <a:rPr lang="tr-TR" dirty="0" smtClean="0"/>
              <a:t> de </a:t>
            </a:r>
            <a:r>
              <a:rPr lang="tr-TR" dirty="0" err="1" smtClean="0"/>
              <a:t>Lamartine</a:t>
            </a:r>
            <a:endParaRPr lang="tr-TR" dirty="0" smtClean="0"/>
          </a:p>
          <a:p>
            <a:r>
              <a:rPr lang="tr-TR" dirty="0" err="1" smtClean="0"/>
              <a:t>Alfred</a:t>
            </a:r>
            <a:r>
              <a:rPr lang="tr-TR" dirty="0" smtClean="0"/>
              <a:t> de </a:t>
            </a:r>
            <a:r>
              <a:rPr lang="tr-TR" dirty="0" err="1" smtClean="0"/>
              <a:t>Vigny</a:t>
            </a:r>
            <a:endParaRPr lang="tr-TR" dirty="0" smtClean="0"/>
          </a:p>
          <a:p>
            <a:r>
              <a:rPr lang="tr-TR" dirty="0" err="1" smtClean="0"/>
              <a:t>Alexandre</a:t>
            </a:r>
            <a:r>
              <a:rPr lang="tr-TR" dirty="0" smtClean="0"/>
              <a:t> </a:t>
            </a:r>
            <a:r>
              <a:rPr lang="tr-TR" dirty="0" err="1" smtClean="0"/>
              <a:t>Dumas</a:t>
            </a:r>
            <a:r>
              <a:rPr lang="tr-TR" dirty="0" smtClean="0"/>
              <a:t>-Pere</a:t>
            </a:r>
          </a:p>
          <a:p>
            <a:r>
              <a:rPr lang="tr-TR" dirty="0" smtClean="0"/>
              <a:t>Victor Hugo</a:t>
            </a:r>
          </a:p>
          <a:p>
            <a:r>
              <a:rPr lang="tr-TR" dirty="0" smtClean="0"/>
              <a:t>Charles-</a:t>
            </a:r>
            <a:r>
              <a:rPr lang="tr-TR" dirty="0" err="1" smtClean="0"/>
              <a:t>augustin</a:t>
            </a:r>
            <a:r>
              <a:rPr lang="tr-TR" dirty="0" smtClean="0"/>
              <a:t> </a:t>
            </a:r>
            <a:r>
              <a:rPr lang="tr-TR" dirty="0" err="1" smtClean="0"/>
              <a:t>Sainte-Beuve</a:t>
            </a:r>
            <a:endParaRPr lang="tr-TR" dirty="0" smtClean="0"/>
          </a:p>
          <a:p>
            <a:r>
              <a:rPr lang="tr-TR" dirty="0" smtClean="0"/>
              <a:t>George </a:t>
            </a:r>
            <a:r>
              <a:rPr lang="tr-TR" dirty="0" err="1" smtClean="0"/>
              <a:t>sand</a:t>
            </a:r>
            <a:endParaRPr lang="tr-TR" dirty="0" smtClean="0"/>
          </a:p>
          <a:p>
            <a:r>
              <a:rPr lang="tr-TR" dirty="0" err="1" smtClean="0"/>
              <a:t>Gerard</a:t>
            </a:r>
            <a:r>
              <a:rPr lang="tr-TR" dirty="0" smtClean="0"/>
              <a:t> de </a:t>
            </a:r>
            <a:r>
              <a:rPr lang="tr-TR" dirty="0" err="1" smtClean="0"/>
              <a:t>Nerval</a:t>
            </a:r>
            <a:endParaRPr lang="tr-TR" dirty="0" smtClean="0"/>
          </a:p>
          <a:p>
            <a:r>
              <a:rPr lang="tr-TR" dirty="0" err="1" smtClean="0"/>
              <a:t>Alfred</a:t>
            </a:r>
            <a:r>
              <a:rPr lang="tr-TR" dirty="0" smtClean="0"/>
              <a:t> de </a:t>
            </a:r>
            <a:r>
              <a:rPr lang="tr-TR" dirty="0" err="1" smtClean="0"/>
              <a:t>Musset</a:t>
            </a:r>
            <a:endParaRPr lang="tr-TR" dirty="0"/>
          </a:p>
        </p:txBody>
      </p:sp>
    </p:spTree>
    <p:extLst>
      <p:ext uri="{BB962C8B-B14F-4D97-AF65-F5344CB8AC3E}">
        <p14:creationId xmlns:p14="http://schemas.microsoft.com/office/powerpoint/2010/main" val="202898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buNone/>
            </a:pPr>
            <a:r>
              <a:rPr lang="tr-TR" b="1" dirty="0" smtClean="0"/>
              <a:t>Alman, İngiliz, Amerikan, İskoç, Rus Edebiyatlarında Romantizmin Başlıca Temsilcileri</a:t>
            </a:r>
            <a:r>
              <a:rPr lang="tr-TR" dirty="0" smtClean="0"/>
              <a:t>:</a:t>
            </a:r>
          </a:p>
          <a:p>
            <a:r>
              <a:rPr lang="tr-TR" dirty="0" smtClean="0"/>
              <a:t>Johann Wolfgang Goethe</a:t>
            </a:r>
          </a:p>
          <a:p>
            <a:r>
              <a:rPr lang="tr-TR" dirty="0" err="1" smtClean="0"/>
              <a:t>Friedrich</a:t>
            </a:r>
            <a:r>
              <a:rPr lang="tr-TR" dirty="0" smtClean="0"/>
              <a:t> </a:t>
            </a:r>
            <a:r>
              <a:rPr lang="tr-TR" dirty="0" err="1" smtClean="0"/>
              <a:t>von</a:t>
            </a:r>
            <a:r>
              <a:rPr lang="tr-TR" dirty="0" smtClean="0"/>
              <a:t> </a:t>
            </a:r>
            <a:r>
              <a:rPr lang="tr-TR" dirty="0" err="1" smtClean="0"/>
              <a:t>Schiller</a:t>
            </a:r>
            <a:endParaRPr lang="tr-TR" dirty="0" smtClean="0"/>
          </a:p>
          <a:p>
            <a:r>
              <a:rPr lang="tr-TR" dirty="0" err="1" smtClean="0"/>
              <a:t>Lord</a:t>
            </a:r>
            <a:r>
              <a:rPr lang="tr-TR" dirty="0" smtClean="0"/>
              <a:t> Byron</a:t>
            </a:r>
          </a:p>
          <a:p>
            <a:r>
              <a:rPr lang="tr-TR" dirty="0" err="1" smtClean="0"/>
              <a:t>Percy</a:t>
            </a:r>
            <a:r>
              <a:rPr lang="tr-TR" dirty="0" smtClean="0"/>
              <a:t> </a:t>
            </a:r>
            <a:r>
              <a:rPr lang="tr-TR" dirty="0" err="1" smtClean="0"/>
              <a:t>Bysshe</a:t>
            </a:r>
            <a:r>
              <a:rPr lang="tr-TR" dirty="0" smtClean="0"/>
              <a:t> </a:t>
            </a:r>
            <a:r>
              <a:rPr lang="tr-TR" dirty="0" err="1" smtClean="0"/>
              <a:t>Shelley</a:t>
            </a:r>
            <a:endParaRPr lang="tr-TR" dirty="0" smtClean="0"/>
          </a:p>
          <a:p>
            <a:r>
              <a:rPr lang="tr-TR" dirty="0" smtClean="0"/>
              <a:t>John </a:t>
            </a:r>
            <a:r>
              <a:rPr lang="tr-TR" dirty="0" err="1" smtClean="0"/>
              <a:t>Keats</a:t>
            </a:r>
            <a:endParaRPr lang="tr-TR" dirty="0" smtClean="0"/>
          </a:p>
          <a:p>
            <a:r>
              <a:rPr lang="tr-TR" dirty="0" smtClean="0"/>
              <a:t>Edgar </a:t>
            </a:r>
            <a:r>
              <a:rPr lang="tr-TR" dirty="0" err="1" smtClean="0"/>
              <a:t>Allen</a:t>
            </a:r>
            <a:r>
              <a:rPr lang="tr-TR" dirty="0" smtClean="0"/>
              <a:t> Poe</a:t>
            </a:r>
          </a:p>
          <a:p>
            <a:r>
              <a:rPr lang="tr-TR" dirty="0" err="1" smtClean="0"/>
              <a:t>Walter</a:t>
            </a:r>
            <a:r>
              <a:rPr lang="tr-TR" dirty="0" smtClean="0"/>
              <a:t> </a:t>
            </a:r>
            <a:r>
              <a:rPr lang="tr-TR" dirty="0" err="1" smtClean="0"/>
              <a:t>Scott</a:t>
            </a:r>
            <a:endParaRPr lang="tr-TR" dirty="0" smtClean="0"/>
          </a:p>
          <a:p>
            <a:r>
              <a:rPr lang="tr-TR" dirty="0" err="1" smtClean="0"/>
              <a:t>Alexandre</a:t>
            </a:r>
            <a:r>
              <a:rPr lang="tr-TR" dirty="0" smtClean="0"/>
              <a:t> </a:t>
            </a:r>
            <a:r>
              <a:rPr lang="tr-TR" dirty="0" err="1" smtClean="0"/>
              <a:t>Serguievitch</a:t>
            </a:r>
            <a:r>
              <a:rPr lang="tr-TR" dirty="0" smtClean="0"/>
              <a:t> Puşkin</a:t>
            </a:r>
          </a:p>
          <a:p>
            <a:endParaRPr lang="tr-TR" dirty="0" smtClean="0"/>
          </a:p>
          <a:p>
            <a:endParaRPr lang="tr-TR" dirty="0"/>
          </a:p>
        </p:txBody>
      </p:sp>
    </p:spTree>
    <p:extLst>
      <p:ext uri="{BB962C8B-B14F-4D97-AF65-F5344CB8AC3E}">
        <p14:creationId xmlns:p14="http://schemas.microsoft.com/office/powerpoint/2010/main" val="1300287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41118" y="58847"/>
            <a:ext cx="7402882" cy="6186309"/>
          </a:xfrm>
          <a:prstGeom prst="rect">
            <a:avLst/>
          </a:prstGeom>
        </p:spPr>
        <p:txBody>
          <a:bodyPr wrap="square">
            <a:spAutoFit/>
          </a:bodyPr>
          <a:lstStyle/>
          <a:p>
            <a:r>
              <a:rPr lang="tr-TR" sz="1600" b="1" dirty="0" smtClean="0"/>
              <a:t>Örnek Metin:</a:t>
            </a:r>
          </a:p>
          <a:p>
            <a:endParaRPr lang="tr-TR" sz="1600" dirty="0" smtClean="0"/>
          </a:p>
          <a:p>
            <a:r>
              <a:rPr lang="tr-TR" sz="1400" dirty="0" smtClean="0"/>
              <a:t>GECE ŞARKISI/ GOETHE</a:t>
            </a:r>
          </a:p>
          <a:p>
            <a:endParaRPr lang="tr-TR" sz="1400" dirty="0"/>
          </a:p>
          <a:p>
            <a:r>
              <a:rPr lang="tr-TR" sz="1400" dirty="0" smtClean="0"/>
              <a:t>Ah</a:t>
            </a:r>
            <a:r>
              <a:rPr lang="tr-TR" sz="1400" dirty="0"/>
              <a:t>, o yattığın yumuşak yastıkta</a:t>
            </a:r>
          </a:p>
          <a:p>
            <a:r>
              <a:rPr lang="tr-TR" sz="1400" dirty="0"/>
              <a:t>Şöyle kulak ver bana rüyanda,</a:t>
            </a:r>
          </a:p>
          <a:p>
            <a:r>
              <a:rPr lang="tr-TR" sz="1400" dirty="0"/>
              <a:t>Başucunda çaldığım şarkıyla</a:t>
            </a:r>
          </a:p>
          <a:p>
            <a:r>
              <a:rPr lang="tr-TR" sz="1400" dirty="0"/>
              <a:t>Uyu rahatça, ne istersin daha?</a:t>
            </a:r>
          </a:p>
          <a:p>
            <a:endParaRPr lang="tr-TR" sz="1400" dirty="0"/>
          </a:p>
          <a:p>
            <a:r>
              <a:rPr lang="tr-TR" sz="1400" dirty="0"/>
              <a:t>Başucunda çaldığım şarkıyla</a:t>
            </a:r>
          </a:p>
          <a:p>
            <a:r>
              <a:rPr lang="tr-TR" sz="1400" dirty="0"/>
              <a:t>Gökteki yığın </a:t>
            </a:r>
            <a:r>
              <a:rPr lang="tr-TR" sz="1400" dirty="0" err="1"/>
              <a:t>yığın</a:t>
            </a:r>
            <a:r>
              <a:rPr lang="tr-TR" sz="1400" dirty="0"/>
              <a:t> yıldızlar</a:t>
            </a:r>
          </a:p>
          <a:p>
            <a:r>
              <a:rPr lang="tr-TR" sz="1400" dirty="0"/>
              <a:t>Ölümsüz duyguyu </a:t>
            </a:r>
            <a:r>
              <a:rPr lang="tr-TR" sz="1400" dirty="0" err="1"/>
              <a:t>mutlulamada</a:t>
            </a:r>
            <a:r>
              <a:rPr lang="tr-TR" sz="1400" dirty="0"/>
              <a:t>;</a:t>
            </a:r>
          </a:p>
          <a:p>
            <a:r>
              <a:rPr lang="tr-TR" sz="1400" dirty="0"/>
              <a:t>Uyu rahatça, ne istersin daha?</a:t>
            </a:r>
          </a:p>
          <a:p>
            <a:endParaRPr lang="tr-TR" sz="1400" dirty="0"/>
          </a:p>
          <a:p>
            <a:r>
              <a:rPr lang="tr-TR" sz="1400" dirty="0"/>
              <a:t>Ölümsüz duyguyu </a:t>
            </a:r>
            <a:r>
              <a:rPr lang="tr-TR" sz="1400" dirty="0" err="1"/>
              <a:t>mutlulamada</a:t>
            </a:r>
            <a:endParaRPr lang="tr-TR" sz="1400" dirty="0"/>
          </a:p>
          <a:p>
            <a:r>
              <a:rPr lang="tr-TR" sz="1400" dirty="0"/>
              <a:t>Yeryüzündeki gürültülerden</a:t>
            </a:r>
          </a:p>
          <a:p>
            <a:r>
              <a:rPr lang="tr-TR" sz="1400" dirty="0"/>
              <a:t>Yüceltmede beni gökler katına;</a:t>
            </a:r>
          </a:p>
          <a:p>
            <a:r>
              <a:rPr lang="tr-TR" sz="1400" dirty="0"/>
              <a:t>Uyu rahatça, ne istersin daha?</a:t>
            </a:r>
          </a:p>
          <a:p>
            <a:endParaRPr lang="tr-TR" sz="1400" dirty="0"/>
          </a:p>
          <a:p>
            <a:r>
              <a:rPr lang="tr-TR" sz="1400" dirty="0"/>
              <a:t>Yeryüzündeki gürültülerden</a:t>
            </a:r>
          </a:p>
          <a:p>
            <a:r>
              <a:rPr lang="tr-TR" sz="1400" dirty="0"/>
              <a:t>Ayırırsın beni çok uzaklara</a:t>
            </a:r>
          </a:p>
          <a:p>
            <a:r>
              <a:rPr lang="tr-TR" sz="1400" dirty="0"/>
              <a:t>Bağlarsın beni o serinliğe</a:t>
            </a:r>
          </a:p>
          <a:p>
            <a:r>
              <a:rPr lang="tr-TR" sz="1400" dirty="0"/>
              <a:t>Uyu rahatça, ne istersin daha?</a:t>
            </a:r>
          </a:p>
          <a:p>
            <a:endParaRPr lang="tr-TR" sz="1400" dirty="0"/>
          </a:p>
          <a:p>
            <a:r>
              <a:rPr lang="tr-TR" sz="1400" dirty="0"/>
              <a:t>Bağlarsın beni o serinliğe</a:t>
            </a:r>
          </a:p>
          <a:p>
            <a:r>
              <a:rPr lang="tr-TR" sz="1400" dirty="0"/>
              <a:t>Şöyle kulak verip bana rüyanda,</a:t>
            </a:r>
          </a:p>
          <a:p>
            <a:r>
              <a:rPr lang="tr-TR" sz="1400" dirty="0"/>
              <a:t>Ah, o yattığın yumuşak yastıkta</a:t>
            </a:r>
          </a:p>
          <a:p>
            <a:r>
              <a:rPr lang="tr-TR" sz="1400" dirty="0"/>
              <a:t>Uyu rahatça, ne istersin daha</a:t>
            </a:r>
            <a:r>
              <a:rPr lang="tr-TR" sz="1400" dirty="0" smtClean="0"/>
              <a:t>? (Çev. Selahattin Batu)</a:t>
            </a:r>
            <a:endParaRPr lang="tr-TR" sz="1400" dirty="0"/>
          </a:p>
        </p:txBody>
      </p:sp>
    </p:spTree>
    <p:extLst>
      <p:ext uri="{BB962C8B-B14F-4D97-AF65-F5344CB8AC3E}">
        <p14:creationId xmlns:p14="http://schemas.microsoft.com/office/powerpoint/2010/main" val="20137373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711</Words>
  <Application>Microsoft Office PowerPoint</Application>
  <PresentationFormat>Geniş ekran</PresentationFormat>
  <Paragraphs>95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Romantizm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c:title>
  <dc:creator>w7</dc:creator>
  <cp:lastModifiedBy>w7</cp:lastModifiedBy>
  <cp:revision>17</cp:revision>
  <dcterms:created xsi:type="dcterms:W3CDTF">2019-02-16T00:32:12Z</dcterms:created>
  <dcterms:modified xsi:type="dcterms:W3CDTF">2019-02-18T19:56:01Z</dcterms:modified>
</cp:coreProperties>
</file>