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9" r:id="rId3"/>
    <p:sldId id="414" r:id="rId4"/>
    <p:sldId id="412" r:id="rId5"/>
    <p:sldId id="413" r:id="rId6"/>
    <p:sldId id="402" r:id="rId7"/>
    <p:sldId id="403" r:id="rId8"/>
    <p:sldId id="407" r:id="rId9"/>
    <p:sldId id="40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5" autoAdjust="0"/>
    <p:restoredTop sz="96800" autoAdjust="0"/>
  </p:normalViewPr>
  <p:slideViewPr>
    <p:cSldViewPr>
      <p:cViewPr varScale="1">
        <p:scale>
          <a:sx n="85" d="100"/>
          <a:sy n="85" d="100"/>
        </p:scale>
        <p:origin x="56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5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BD45B-E730-475D-BD20-F78503D34471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EC859D-B9DD-4026-99DC-E9A994B596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034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EC859D-B9DD-4026-99DC-E9A994B5962C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034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09EEA02-A089-4CA0-B6DB-5656DABF50C4}" type="datetimeFigureOut">
              <a:rPr lang="tr-TR" smtClean="0"/>
              <a:pPr/>
              <a:t>10.10.2019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D21C35-E717-4B2D-9B87-B8D3FBFF9D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976" y="3643314"/>
            <a:ext cx="7072362" cy="1071570"/>
          </a:xfrm>
        </p:spPr>
        <p:txBody>
          <a:bodyPr>
            <a:noAutofit/>
          </a:bodyPr>
          <a:lstStyle/>
          <a:p>
            <a:r>
              <a:rPr lang="tr-TR" sz="2600" b="1" dirty="0" smtClean="0">
                <a:latin typeface="+mn-lt"/>
              </a:rPr>
              <a:t/>
            </a:r>
            <a:br>
              <a:rPr lang="tr-TR" sz="2600" b="1" dirty="0" smtClean="0">
                <a:latin typeface="+mn-lt"/>
              </a:rPr>
            </a:br>
            <a:r>
              <a:rPr lang="tr-TR" sz="2600" b="1" dirty="0" smtClean="0">
                <a:latin typeface="+mn-lt"/>
              </a:rPr>
              <a:t>Türkçe Ses Dizgesinin İşleyişi - I</a:t>
            </a:r>
            <a:endParaRPr lang="tr-TR" sz="2600" dirty="0"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57290" y="5072074"/>
            <a:ext cx="6858048" cy="642942"/>
          </a:xfrm>
          <a:prstGeom prst="rect">
            <a:avLst/>
          </a:prstGeom>
        </p:spPr>
        <p:txBody>
          <a:bodyPr vert="horz" anchor="t" anchorCtr="0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tr-TR" sz="1600" dirty="0" smtClean="0"/>
              <a:t>Dr</a:t>
            </a:r>
            <a:r>
              <a:rPr lang="tr-TR" sz="1600" dirty="0"/>
              <a:t>. </a:t>
            </a:r>
            <a:r>
              <a:rPr lang="tr-TR" sz="1600" dirty="0" err="1"/>
              <a:t>Öğr</a:t>
            </a:r>
            <a:r>
              <a:rPr lang="tr-TR" sz="1600" dirty="0"/>
              <a:t>. Üyesi İpek Pınar Uzun</a:t>
            </a:r>
          </a:p>
        </p:txBody>
      </p:sp>
      <p:pic>
        <p:nvPicPr>
          <p:cNvPr id="6" name="Picture 5" descr="C:\Documents and Settings\XP\Desktop\adsıznnnnnn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1428736"/>
            <a:ext cx="5357850" cy="154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5884"/>
            <a:ext cx="8229600" cy="4937760"/>
          </a:xfrm>
        </p:spPr>
        <p:txBody>
          <a:bodyPr>
            <a:noAutofit/>
          </a:bodyPr>
          <a:lstStyle/>
          <a:p>
            <a:pPr lvl="0"/>
            <a:r>
              <a:rPr lang="tr-TR" sz="1100" dirty="0" smtClean="0">
                <a:latin typeface="Book Antiqua" pitchFamily="18" charset="0"/>
              </a:rPr>
              <a:t>Carr, P. (2008). </a:t>
            </a:r>
            <a:r>
              <a:rPr lang="tr-TR" sz="1100" i="1" dirty="0" smtClean="0">
                <a:latin typeface="Book Antiqua" pitchFamily="18" charset="0"/>
              </a:rPr>
              <a:t>A Glossary of Phonology. </a:t>
            </a:r>
            <a:r>
              <a:rPr lang="tr-TR" sz="1100" dirty="0" smtClean="0">
                <a:latin typeface="Book Antiqua" pitchFamily="18" charset="0"/>
              </a:rPr>
              <a:t>Edinburgh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Clark, J. (2007). </a:t>
            </a:r>
            <a:r>
              <a:rPr lang="tr-TR" sz="1100" i="1" dirty="0" smtClean="0">
                <a:latin typeface="Book Antiqua" pitchFamily="18" charset="0"/>
              </a:rPr>
              <a:t>An Introduction to Phonetics and Phonology</a:t>
            </a:r>
            <a:r>
              <a:rPr lang="tr-TR" sz="1100" dirty="0" smtClean="0">
                <a:latin typeface="Book Antiqua" pitchFamily="18" charset="0"/>
              </a:rPr>
              <a:t>. Üçüncü Baskı. Blackwell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Crystal, D. (1980). </a:t>
            </a:r>
            <a:r>
              <a:rPr lang="tr-TR" sz="1100" i="1" dirty="0" smtClean="0">
                <a:latin typeface="Book Antiqua" pitchFamily="18" charset="0"/>
              </a:rPr>
              <a:t>A Dictionary of Linguistics and Phonetics</a:t>
            </a:r>
            <a:r>
              <a:rPr lang="tr-TR" sz="1100" dirty="0" smtClean="0">
                <a:latin typeface="Book Antiqua" pitchFamily="18" charset="0"/>
              </a:rPr>
              <a:t>. Wiley Yayınları. 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Ergenç, İ. (2002). </a:t>
            </a:r>
            <a:r>
              <a:rPr lang="tr-TR" sz="1100" i="1" dirty="0" smtClean="0">
                <a:latin typeface="Book Antiqua" pitchFamily="18" charset="0"/>
              </a:rPr>
              <a:t>Konuşma Dili ve Türkçenin Söyleyiş Sözlüğü</a:t>
            </a:r>
            <a:r>
              <a:rPr lang="tr-TR" sz="1100" dirty="0" smtClean="0">
                <a:latin typeface="Book Antiqua" pitchFamily="18" charset="0"/>
              </a:rPr>
              <a:t>. Multilingual Yayınları. 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Gussenhoven, C. (2011). </a:t>
            </a:r>
            <a:r>
              <a:rPr lang="tr-TR" sz="1100" i="1" dirty="0" smtClean="0">
                <a:latin typeface="Book Antiqua" pitchFamily="18" charset="0"/>
              </a:rPr>
              <a:t>Understanding Phonology.</a:t>
            </a:r>
            <a:r>
              <a:rPr lang="tr-TR" sz="1100" dirty="0" smtClean="0">
                <a:latin typeface="Book Antiqua" pitchFamily="18" charset="0"/>
              </a:rPr>
              <a:t> 3. Baskı. Hodder Education.</a:t>
            </a:r>
          </a:p>
          <a:p>
            <a:pPr lvl="0"/>
            <a:r>
              <a:rPr lang="tr-TR" sz="1100" i="1" dirty="0" smtClean="0">
                <a:latin typeface="Book Antiqua" pitchFamily="18" charset="0"/>
              </a:rPr>
              <a:t>Handbook of the International Phonetic Association: A Guide to the Use of the International Phonetic Alphabet</a:t>
            </a:r>
            <a:r>
              <a:rPr lang="tr-TR" sz="1100" dirty="0" smtClean="0">
                <a:latin typeface="Book Antiqua" pitchFamily="18" charset="0"/>
              </a:rPr>
              <a:t>. (1999). Cambridge Üniversitesi Yayınları. 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Johnson, K. (2003). </a:t>
            </a:r>
            <a:r>
              <a:rPr lang="tr-TR" sz="1100" i="1" dirty="0" smtClean="0">
                <a:latin typeface="Book Antiqua" pitchFamily="18" charset="0"/>
              </a:rPr>
              <a:t>Acoustics &amp; Auditory Phonetics</a:t>
            </a:r>
            <a:r>
              <a:rPr lang="tr-TR" sz="1100" dirty="0" smtClean="0">
                <a:latin typeface="Book Antiqua" pitchFamily="18" charset="0"/>
              </a:rPr>
              <a:t>. Blackwell Publishing.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Katz, W.F. (2013). </a:t>
            </a:r>
            <a:r>
              <a:rPr lang="tr-TR" sz="1100" i="1" dirty="0" smtClean="0">
                <a:latin typeface="Book Antiqua" pitchFamily="18" charset="0"/>
              </a:rPr>
              <a:t>Phonetic for Dummies. </a:t>
            </a:r>
            <a:r>
              <a:rPr lang="tr-TR" sz="1100" dirty="0" smtClean="0">
                <a:latin typeface="Book Antiqua" pitchFamily="18" charset="0"/>
              </a:rPr>
              <a:t>John Wiley &amp; Sons.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Kent, R.D. ve Read, C. (2002). </a:t>
            </a:r>
            <a:r>
              <a:rPr lang="tr-TR" sz="1100" i="1" dirty="0" smtClean="0">
                <a:latin typeface="Book Antiqua" pitchFamily="18" charset="0"/>
              </a:rPr>
              <a:t>Acoustic Analysis of Speech</a:t>
            </a:r>
            <a:r>
              <a:rPr lang="tr-TR" sz="1100" dirty="0" smtClean="0">
                <a:latin typeface="Book Antiqua" pitchFamily="18" charset="0"/>
              </a:rPr>
              <a:t>. Thomson Learning.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Lacy, de P. (2007). </a:t>
            </a:r>
            <a:r>
              <a:rPr lang="tr-TR" sz="1100" i="1" dirty="0" smtClean="0">
                <a:latin typeface="Book Antiqua" pitchFamily="18" charset="0"/>
              </a:rPr>
              <a:t>The Cambridge Handbook of Phonology</a:t>
            </a:r>
            <a:r>
              <a:rPr lang="tr-TR" sz="1100" dirty="0" smtClean="0">
                <a:latin typeface="Book Antiqua" pitchFamily="18" charset="0"/>
              </a:rPr>
              <a:t>. Cambridge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Ladefoged, P. (2005). </a:t>
            </a:r>
            <a:r>
              <a:rPr lang="tr-TR" sz="1100" i="1" dirty="0" smtClean="0">
                <a:latin typeface="Book Antiqua" pitchFamily="18" charset="0"/>
              </a:rPr>
              <a:t>Vowels and Consonants</a:t>
            </a:r>
            <a:r>
              <a:rPr lang="tr-TR" sz="1100" dirty="0" smtClean="0">
                <a:latin typeface="Book Antiqua" pitchFamily="18" charset="0"/>
              </a:rPr>
              <a:t>. Blackwell Publishing. İkinci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Ladefoged, P. (2006). </a:t>
            </a:r>
            <a:r>
              <a:rPr lang="tr-TR" sz="1100" i="1" dirty="0" smtClean="0">
                <a:latin typeface="Book Antiqua" pitchFamily="18" charset="0"/>
              </a:rPr>
              <a:t>A Course in Phonetics</a:t>
            </a:r>
            <a:r>
              <a:rPr lang="tr-TR" sz="1100" dirty="0" smtClean="0">
                <a:latin typeface="Book Antiqua" pitchFamily="18" charset="0"/>
              </a:rPr>
              <a:t>. Thomson/Wadsworth Yayınları. Beşinci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Odden, D. (2005). </a:t>
            </a:r>
            <a:r>
              <a:rPr lang="tr-TR" sz="1100" i="1" dirty="0" smtClean="0">
                <a:latin typeface="Book Antiqua" pitchFamily="18" charset="0"/>
              </a:rPr>
              <a:t>Introducing Phonology</a:t>
            </a:r>
            <a:r>
              <a:rPr lang="tr-TR" sz="1100" dirty="0" smtClean="0">
                <a:latin typeface="Book Antiqua" pitchFamily="18" charset="0"/>
              </a:rPr>
              <a:t>. Cambridge University Press.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Özsoy, S., Erk-Emeksiz, Z., Turan, Ü.D. ve Uzun, L. (2011). </a:t>
            </a:r>
            <a:r>
              <a:rPr lang="tr-TR" sz="1100" i="1" dirty="0" smtClean="0">
                <a:latin typeface="Book Antiqua" pitchFamily="18" charset="0"/>
              </a:rPr>
              <a:t>Genel Dilbilim II</a:t>
            </a:r>
            <a:r>
              <a:rPr lang="tr-TR" sz="1100" dirty="0" smtClean="0">
                <a:latin typeface="Book Antiqua" pitchFamily="18" charset="0"/>
              </a:rPr>
              <a:t>. (Ed. Özsoy, S., Erk-Emeksiz, Z.). Anadolu Üniversitesi Yayını.</a:t>
            </a:r>
            <a:r>
              <a:rPr lang="tr-TR" sz="1100" i="1" dirty="0" smtClean="0">
                <a:latin typeface="Book Antiqua" pitchFamily="18" charset="0"/>
              </a:rPr>
              <a:t> </a:t>
            </a:r>
            <a:endParaRPr lang="tr-TR" sz="1100" dirty="0" smtClean="0">
              <a:latin typeface="Book Antiqua" pitchFamily="18" charset="0"/>
            </a:endParaRPr>
          </a:p>
          <a:p>
            <a:pPr lvl="0"/>
            <a:r>
              <a:rPr lang="tr-TR" sz="1100" dirty="0" smtClean="0">
                <a:latin typeface="Book Antiqua" pitchFamily="18" charset="0"/>
              </a:rPr>
              <a:t>Reetz, H. ve Jongman, A. (2009). </a:t>
            </a:r>
            <a:r>
              <a:rPr lang="tr-TR" sz="1100" i="1" dirty="0" smtClean="0">
                <a:latin typeface="Book Antiqua" pitchFamily="18" charset="0"/>
              </a:rPr>
              <a:t>Phonetics: Transcription, Production, Acoustics and Perception</a:t>
            </a:r>
            <a:r>
              <a:rPr lang="tr-TR" sz="1100" dirty="0" smtClean="0">
                <a:latin typeface="Book Antiqua" pitchFamily="18" charset="0"/>
              </a:rPr>
              <a:t>. Blackwell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Seikel, J.A., King, D.W. ve Drumright, D.G. (2009). </a:t>
            </a:r>
            <a:r>
              <a:rPr lang="tr-TR" sz="1100" i="1" dirty="0" smtClean="0">
                <a:latin typeface="Book Antiqua" pitchFamily="18" charset="0"/>
              </a:rPr>
              <a:t>Anatomy &amp; Physiology for Speech, Language and Hearing</a:t>
            </a:r>
            <a:r>
              <a:rPr lang="tr-TR" sz="1100" dirty="0" smtClean="0">
                <a:latin typeface="Book Antiqua" pitchFamily="18" charset="0"/>
              </a:rPr>
              <a:t>. 4. Baskı. Delmar Cangage Learning Yayınları.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Stevens, K. (2000). </a:t>
            </a:r>
            <a:r>
              <a:rPr lang="tr-TR" sz="1100" i="1" dirty="0" smtClean="0">
                <a:latin typeface="Book Antiqua" pitchFamily="18" charset="0"/>
              </a:rPr>
              <a:t>Acoustic Phonetics</a:t>
            </a:r>
            <a:r>
              <a:rPr lang="tr-TR" sz="1100" dirty="0" smtClean="0">
                <a:latin typeface="Book Antiqua" pitchFamily="18" charset="0"/>
              </a:rPr>
              <a:t>. The MIT Press. Birinci Baskı.</a:t>
            </a:r>
          </a:p>
          <a:p>
            <a:pPr lvl="0"/>
            <a:r>
              <a:rPr lang="tr-TR" sz="1100" dirty="0" smtClean="0">
                <a:latin typeface="Book Antiqua" pitchFamily="18" charset="0"/>
              </a:rPr>
              <a:t>Zsiga, E.C. (2013). </a:t>
            </a:r>
            <a:r>
              <a:rPr lang="tr-TR" sz="1100" i="1" dirty="0" smtClean="0">
                <a:latin typeface="Book Antiqua" pitchFamily="18" charset="0"/>
              </a:rPr>
              <a:t>The Sounds of Language: An Introduction to Phonetics and Phonology</a:t>
            </a:r>
            <a:r>
              <a:rPr lang="tr-TR" sz="1100" dirty="0" smtClean="0">
                <a:latin typeface="Book Antiqua" pitchFamily="18" charset="0"/>
              </a:rPr>
              <a:t>. Wiley-Blackwell Yayınları. </a:t>
            </a:r>
            <a:endParaRPr lang="tr-TR" sz="1100" dirty="0">
              <a:latin typeface="Book Antiqu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Okuma Listesi</a:t>
            </a:r>
            <a:endParaRPr lang="tr-TR" sz="2800" b="1" dirty="0"/>
          </a:p>
        </p:txBody>
      </p:sp>
      <p:pic>
        <p:nvPicPr>
          <p:cNvPr id="6" name="Picture 5" descr="default_book_imag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19764" y="357166"/>
            <a:ext cx="947988" cy="6429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428596" y="1571612"/>
            <a:ext cx="8143932" cy="424731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»Türkçede sözcüğün önsesinde 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birden fazla ünsüz 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birarada bulunmamaktadır.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(1)“ko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rk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-mak”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»  Yabancı kökenli sözcüklerde son seste 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ünsüz yığılması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 görülmektedir.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(2) “sevi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nç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”</a:t>
            </a:r>
          </a:p>
          <a:p>
            <a:pPr algn="just"/>
            <a:endParaRPr lang="tr-TR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endParaRPr lang="tr-TR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» 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Ünlü-ünsüz uyumları 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benzeşme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), sözcüğün ilk seslemindeki ünlünün çıkış yeri ve biçimi bakımından taşıdığı özellikleri sonraki ünlüye ulaştırarak kendisine benzetmesi durumudur.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(3) “h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â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st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e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 &gt; h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a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st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a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” </a:t>
            </a:r>
            <a:endParaRPr lang="tr-TR" b="1" dirty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 Ses Dizgesinin Temel Özellikleri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Türkçede Ünlü Uyumu</a:t>
            </a:r>
            <a:endParaRPr lang="tr-T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323528" y="1287836"/>
            <a:ext cx="821537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Öndil</a:t>
            </a:r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 &gt;      /e/, /i/, /ö/, /ü/</a:t>
            </a:r>
          </a:p>
          <a:p>
            <a:pPr marL="342900" indent="-342900" algn="just">
              <a:buAutoNum type="arabicPeriod"/>
            </a:pPr>
            <a:endParaRPr lang="tr-TR" sz="2000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Arkadil </a:t>
            </a:r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&gt; /a/, /ı/, /o/, /u/ </a:t>
            </a:r>
          </a:p>
          <a:p>
            <a:pPr marL="342900" indent="-342900" algn="just">
              <a:buAutoNum type="arabicPeriod"/>
            </a:pPr>
            <a:endParaRPr lang="tr-TR" sz="2000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Düz </a:t>
            </a:r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&gt;     /a/, /e/, /ı/, /i/</a:t>
            </a:r>
          </a:p>
          <a:p>
            <a:pPr marL="342900" indent="-342900" algn="just">
              <a:buAutoNum type="arabicPeriod"/>
            </a:pPr>
            <a:endParaRPr lang="tr-TR" sz="2000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endParaRPr lang="tr-TR" sz="2000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Yuvarlak</a:t>
            </a:r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 &gt; </a:t>
            </a:r>
            <a:r>
              <a:rPr lang="tr-TR" sz="2000" b="1" i="1" dirty="0" smtClean="0">
                <a:latin typeface="Book Antiqua" pitchFamily="18" charset="0"/>
                <a:cs typeface="Arial" pitchFamily="34" charset="0"/>
              </a:rPr>
              <a:t>dar ya da yuvarlak</a:t>
            </a:r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: /ı/, /i/ </a:t>
            </a:r>
          </a:p>
          <a:p>
            <a:pPr marL="342900" indent="-342900" algn="just"/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				                  /u/, /ü/</a:t>
            </a:r>
          </a:p>
          <a:p>
            <a:pPr marL="342900" indent="-342900" algn="just"/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		          </a:t>
            </a:r>
          </a:p>
          <a:p>
            <a:pPr marL="342900" indent="-342900" algn="just"/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		            </a:t>
            </a:r>
            <a:r>
              <a:rPr lang="tr-TR" sz="2000" b="1" i="1" dirty="0" smtClean="0">
                <a:latin typeface="Book Antiqua" pitchFamily="18" charset="0"/>
                <a:cs typeface="Arial" pitchFamily="34" charset="0"/>
              </a:rPr>
              <a:t>düz ya da geniş</a:t>
            </a:r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:    /a/, /e/</a:t>
            </a:r>
          </a:p>
          <a:p>
            <a:pPr marL="342900" indent="-342900" algn="just"/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                                                          /o/, /ö/</a:t>
            </a:r>
          </a:p>
          <a:p>
            <a:pPr marL="342900" indent="-342900" algn="just"/>
            <a:endParaRPr lang="tr-TR" sz="2000" dirty="0" smtClean="0"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00034" y="642918"/>
            <a:ext cx="8001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Türkçede Ünlü Uyumu (Kabak, 2011)</a:t>
            </a:r>
            <a:endParaRPr lang="tr-TR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323528" y="1287836"/>
            <a:ext cx="74168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Öndil-Arkadil Uyumu (Dilin Devinimine Göre)</a:t>
            </a:r>
          </a:p>
          <a:p>
            <a:pPr marL="342900" indent="-342900" algn="just">
              <a:buAutoNum type="arabicPeriod"/>
            </a:pPr>
            <a:endParaRPr lang="tr-TR" sz="2000" b="1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/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	Ünlü (Ü) 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 [+arkadil] / [Ü</a:t>
            </a:r>
            <a:r>
              <a:rPr lang="tr-TR" sz="11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+arkadil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] C</a:t>
            </a:r>
            <a:r>
              <a:rPr lang="tr-TR" sz="12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0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___ </a:t>
            </a:r>
            <a:endParaRPr lang="tr-TR" sz="2000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endParaRPr lang="tr-TR" sz="2000" b="1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endParaRPr lang="tr-TR" sz="2000" b="1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/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2. Yuvarlaklaşma Uyumu</a:t>
            </a:r>
          </a:p>
          <a:p>
            <a:pPr marL="342900" indent="-342900" algn="just"/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	</a:t>
            </a:r>
          </a:p>
          <a:p>
            <a:pPr marL="342900" indent="-342900" algn="just"/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	</a:t>
            </a:r>
            <a:r>
              <a:rPr lang="tr-TR" sz="2000" dirty="0" smtClean="0">
                <a:latin typeface="Book Antiqua" pitchFamily="18" charset="0"/>
                <a:cs typeface="Arial" pitchFamily="34" charset="0"/>
              </a:rPr>
              <a:t>Ünlü (Ü) 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 [+yuvarlak] / [Ü</a:t>
            </a:r>
            <a:r>
              <a:rPr lang="tr-TR" sz="11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+yuvarlak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] C</a:t>
            </a:r>
            <a:r>
              <a:rPr lang="tr-TR" sz="12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0</a:t>
            </a:r>
            <a:r>
              <a:rPr lang="tr-TR" sz="2000" dirty="0" smtClean="0">
                <a:latin typeface="Book Antiqua" pitchFamily="18" charset="0"/>
                <a:cs typeface="Arial" pitchFamily="34" charset="0"/>
                <a:sym typeface="Wingdings" pitchFamily="2" charset="2"/>
              </a:rPr>
              <a:t>___ </a:t>
            </a:r>
            <a:endParaRPr lang="tr-TR" sz="2000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just">
              <a:buAutoNum type="arabicPeriod"/>
            </a:pPr>
            <a:endParaRPr lang="tr-TR" sz="2000" b="1" dirty="0" smtClean="0">
              <a:latin typeface="Book Antiqua" pitchFamily="18" charset="0"/>
              <a:cs typeface="Arial" pitchFamily="34" charset="0"/>
            </a:endParaRP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‘garip ‘ 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‘polis’ 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‘butik’ 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‘pilot’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‘adam’</a:t>
            </a:r>
          </a:p>
          <a:p>
            <a:pPr marL="342900" indent="-342900" algn="r">
              <a:buFont typeface="Wingdings"/>
              <a:buChar char="Ø"/>
            </a:pPr>
            <a:r>
              <a:rPr lang="tr-TR" sz="2000" b="1" dirty="0" smtClean="0">
                <a:latin typeface="Book Antiqua" pitchFamily="18" charset="0"/>
                <a:cs typeface="Arial" pitchFamily="34" charset="0"/>
              </a:rPr>
              <a:t>‘iğne’</a:t>
            </a:r>
          </a:p>
          <a:p>
            <a:pPr marL="342900" indent="-342900" algn="just"/>
            <a:endParaRPr lang="tr-TR" sz="2000" dirty="0" smtClean="0"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TextBox 7"/>
          <p:cNvSpPr txBox="1">
            <a:spLocks noChangeArrowheads="1"/>
          </p:cNvSpPr>
          <p:nvPr/>
        </p:nvSpPr>
        <p:spPr bwMode="auto">
          <a:xfrm>
            <a:off x="428596" y="1571612"/>
            <a:ext cx="8143932" cy="424731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»Türkçede sözcüğün önsesinde 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birden fazla ünsüz 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birarada bulunmamaktadır.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(1)“ko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rk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-mak”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»  Yabancı kökenli sözcüklerde son seste 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ünsüz yığılması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 görülmektedir.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(2) “sevi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nç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”</a:t>
            </a:r>
          </a:p>
          <a:p>
            <a:pPr algn="just"/>
            <a:endParaRPr lang="tr-TR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endParaRPr lang="tr-TR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» 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Ünlü-ünsüz uyumları 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</a:t>
            </a:r>
            <a:r>
              <a:rPr lang="tr-TR" i="1" dirty="0" smtClean="0">
                <a:latin typeface="Book Antiqua" pitchFamily="18" charset="0"/>
                <a:cs typeface="Times New Roman" pitchFamily="18" charset="0"/>
              </a:rPr>
              <a:t>benzeşme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), sözcüğün ilk seslemindeki ünlünün çıkış yeri ve biçimi bakımından taşıdığı özellikleri sonraki ünlüye ulaştırarak kendisine benzetmesi durumudur.</a:t>
            </a:r>
          </a:p>
          <a:p>
            <a:pPr algn="just"/>
            <a:endParaRPr lang="tr-TR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(3) “</a:t>
            </a:r>
            <a:r>
              <a:rPr lang="en-US" dirty="0" err="1" smtClean="0">
                <a:latin typeface="Book Antiqua" pitchFamily="18" charset="0"/>
                <a:cs typeface="Times New Roman" pitchFamily="18" charset="0"/>
              </a:rPr>
              <a:t>xæste</a:t>
            </a:r>
            <a:r>
              <a:rPr lang="en-US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&gt; h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a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st</a:t>
            </a:r>
            <a:r>
              <a:rPr lang="tr-TR" b="1" dirty="0" smtClean="0">
                <a:latin typeface="Book Antiqua" pitchFamily="18" charset="0"/>
                <a:cs typeface="Times New Roman" pitchFamily="18" charset="0"/>
              </a:rPr>
              <a:t>a</a:t>
            </a:r>
            <a:r>
              <a:rPr lang="tr-TR" dirty="0" smtClean="0">
                <a:latin typeface="Book Antiqua" pitchFamily="18" charset="0"/>
                <a:cs typeface="Times New Roman" pitchFamily="18" charset="0"/>
              </a:rPr>
              <a:t>” </a:t>
            </a:r>
            <a:endParaRPr lang="tr-TR" b="1" dirty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370002"/>
            <a:ext cx="7929618" cy="452431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Ses Benzeşmeleri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(4) onlar ~ onnar                                 fetva ~ fetfa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somye &gt; somya                             onbaşı ~ ombaşı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eşya ~ eşşa                                     divar &gt; duvar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tuzsuz ~ tussuz                             zeytun &gt; zeytin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o ile &gt; öyle                                      kalib </a:t>
            </a:r>
            <a:r>
              <a:rPr lang="tr-TR" sz="2400" dirty="0" smtClean="0">
                <a:latin typeface="Book Antiqua" pitchFamily="18" charset="0"/>
              </a:rPr>
              <a:t>&gt; kalıp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hınbıl &gt; hımbıl                               ızdırab </a:t>
            </a:r>
            <a:r>
              <a:rPr lang="tr-TR" sz="2400" dirty="0" smtClean="0">
                <a:latin typeface="Book Antiqua" pitchFamily="18" charset="0"/>
              </a:rPr>
              <a:t>&gt; ıstırap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gelirler </a:t>
            </a:r>
            <a:r>
              <a:rPr lang="tr-TR" sz="2400" dirty="0" smtClean="0">
                <a:latin typeface="Book Antiqua" pitchFamily="18" charset="0"/>
              </a:rPr>
              <a:t>~ geliller                            brillante &gt; pırlanta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müdir </a:t>
            </a:r>
            <a:r>
              <a:rPr lang="tr-TR" sz="2400" dirty="0" smtClean="0">
                <a:latin typeface="Book Antiqua" pitchFamily="18" charset="0"/>
              </a:rPr>
              <a:t>&gt; müdür                             bu gün ki &gt; bugünkü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</a:t>
            </a:r>
            <a:r>
              <a:rPr lang="en-US" sz="2400" dirty="0" err="1" smtClean="0">
                <a:latin typeface="Book Antiqua" pitchFamily="18" charset="0"/>
                <a:cs typeface="Times New Roman" pitchFamily="18" charset="0"/>
              </a:rPr>
              <a:t>torænci</a:t>
            </a:r>
            <a:r>
              <a:rPr lang="en-US" sz="2400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&gt; turuncu                         cübbe &gt; cüppe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anlamak </a:t>
            </a:r>
            <a:r>
              <a:rPr lang="tr-TR" sz="2400" dirty="0" smtClean="0">
                <a:latin typeface="Book Antiqua" pitchFamily="18" charset="0"/>
              </a:rPr>
              <a:t>~ annamak                     yazsın ~ yassın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beraber </a:t>
            </a:r>
            <a:r>
              <a:rPr lang="tr-TR" sz="2400" dirty="0" smtClean="0">
                <a:latin typeface="Book Antiqua" pitchFamily="18" charset="0"/>
              </a:rPr>
              <a:t>~ barabar                          suret &gt; surat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370002"/>
            <a:ext cx="7929618" cy="526297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Ünlülerin Ünsüzlere Etkisi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(5) ağaç – ı &gt; ağacı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öç almak ~ öcalmak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dip – e &gt; dibe</a:t>
            </a:r>
          </a:p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      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ant – ı &gt; andı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harp etmek </a:t>
            </a:r>
            <a:r>
              <a:rPr lang="tr-TR" sz="2400" dirty="0" smtClean="0">
                <a:latin typeface="Book Antiqua" pitchFamily="18" charset="0"/>
              </a:rPr>
              <a:t>~ harbetmek</a:t>
            </a:r>
          </a:p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Ünsüzlerin Ünlülere Etkisi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(6) başla-yor &gt; başlıyor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şura-ya ~ şurıya 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arayan ~ arıyan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kollayan ~ kolluyan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dile-yor &gt; diliyor</a:t>
            </a:r>
          </a:p>
          <a:p>
            <a:pPr algn="just"/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Box 7"/>
          <p:cNvSpPr txBox="1">
            <a:spLocks noChangeArrowheads="1"/>
          </p:cNvSpPr>
          <p:nvPr/>
        </p:nvSpPr>
        <p:spPr bwMode="auto">
          <a:xfrm>
            <a:off x="428625" y="1500188"/>
            <a:ext cx="3643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tr-TR" b="1">
              <a:latin typeface="Times New Roman" pitchFamily="18" charset="0"/>
              <a:cs typeface="Times New Roman" pitchFamily="18" charset="0"/>
            </a:endParaRPr>
          </a:p>
          <a:p>
            <a:endParaRPr lang="tr-TR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7"/>
          <p:cNvSpPr txBox="1">
            <a:spLocks noChangeArrowheads="1"/>
          </p:cNvSpPr>
          <p:nvPr/>
        </p:nvSpPr>
        <p:spPr bwMode="auto">
          <a:xfrm>
            <a:off x="500034" y="1370002"/>
            <a:ext cx="7929618" cy="415498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latin typeface="Book Antiqua" pitchFamily="18" charset="0"/>
                <a:cs typeface="Times New Roman" pitchFamily="18" charset="0"/>
              </a:rPr>
              <a:t>Benzeşmezlik</a:t>
            </a:r>
          </a:p>
          <a:p>
            <a:pPr algn="just"/>
            <a:endParaRPr lang="tr-TR" sz="2400" b="1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</a:rPr>
              <a:t>(7) fincan ~ filcan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aşçı </a:t>
            </a:r>
            <a:r>
              <a:rPr lang="tr-TR" sz="2400" dirty="0" smtClean="0">
                <a:latin typeface="Book Antiqua" pitchFamily="18" charset="0"/>
              </a:rPr>
              <a:t>~ ahçı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zerzele </a:t>
            </a:r>
            <a:r>
              <a:rPr lang="tr-TR" sz="2400" dirty="0" smtClean="0">
                <a:latin typeface="Book Antiqua" pitchFamily="18" charset="0"/>
              </a:rPr>
              <a:t>~ zelzele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bademcan</a:t>
            </a:r>
            <a:r>
              <a:rPr lang="tr-TR" sz="2400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&gt; patlıcan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muşamma &gt; muşamba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murdar </a:t>
            </a:r>
            <a:r>
              <a:rPr lang="tr-TR" sz="2400" dirty="0" smtClean="0">
                <a:latin typeface="Book Antiqua" pitchFamily="18" charset="0"/>
              </a:rPr>
              <a:t>~ mundar</a:t>
            </a:r>
          </a:p>
          <a:p>
            <a:pPr algn="just"/>
            <a:r>
              <a:rPr lang="tr-TR" sz="2400" dirty="0" smtClean="0">
                <a:latin typeface="Book Antiqua" pitchFamily="18" charset="0"/>
              </a:rPr>
              <a:t>      attar &gt; aktar</a:t>
            </a:r>
          </a:p>
          <a:p>
            <a:pPr algn="just"/>
            <a:r>
              <a:rPr lang="tr-TR" sz="2400" dirty="0" smtClean="0">
                <a:latin typeface="Book Antiqua" pitchFamily="18" charset="0"/>
                <a:cs typeface="Times New Roman" pitchFamily="18" charset="0"/>
              </a:rPr>
              <a:t>      silsile </a:t>
            </a:r>
            <a:r>
              <a:rPr lang="tr-TR" sz="2400" dirty="0" smtClean="0">
                <a:latin typeface="Book Antiqua" pitchFamily="18" charset="0"/>
              </a:rPr>
              <a:t>~ sinsile</a:t>
            </a:r>
            <a:endParaRPr lang="tr-TR" sz="2400" dirty="0" smtClean="0">
              <a:latin typeface="Book Antiqua" pitchFamily="18" charset="0"/>
              <a:cs typeface="Times New Roman" pitchFamily="18" charset="0"/>
            </a:endParaRPr>
          </a:p>
          <a:p>
            <a:pPr algn="just"/>
            <a:r>
              <a:rPr lang="tr-TR" sz="24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  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034" y="571480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>
                <a:latin typeface="+mj-lt"/>
              </a:rPr>
              <a:t>Türkçede Ses Değişimleri</a:t>
            </a:r>
            <a:endParaRPr lang="tr-TR" sz="2800" b="1" dirty="0"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6171</TotalTime>
  <Words>519</Words>
  <Application>Microsoft Office PowerPoint</Application>
  <PresentationFormat>Ekran Gösterisi (4:3)</PresentationFormat>
  <Paragraphs>119</Paragraphs>
  <Slides>9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Arial</vt:lpstr>
      <vt:lpstr>Book Antiqua</vt:lpstr>
      <vt:lpstr>Bookman Old Style</vt:lpstr>
      <vt:lpstr>Calibri</vt:lpstr>
      <vt:lpstr>Gill Sans MT</vt:lpstr>
      <vt:lpstr>Times New Roman</vt:lpstr>
      <vt:lpstr>Wingdings</vt:lpstr>
      <vt:lpstr>Wingdings 3</vt:lpstr>
      <vt:lpstr>Origin</vt:lpstr>
      <vt:lpstr> Türkçe Ses Dizgesinin İşleyişi - 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DBB411 Bilimsel Araştırma ve Yazma Teknikleri</dc:title>
  <dc:creator>user</dc:creator>
  <cp:lastModifiedBy>Hakem</cp:lastModifiedBy>
  <cp:revision>284</cp:revision>
  <dcterms:created xsi:type="dcterms:W3CDTF">2015-09-22T13:45:05Z</dcterms:created>
  <dcterms:modified xsi:type="dcterms:W3CDTF">2019-10-10T10:55:53Z</dcterms:modified>
</cp:coreProperties>
</file>