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9" r:id="rId3"/>
    <p:sldId id="414" r:id="rId4"/>
    <p:sldId id="412" r:id="rId5"/>
    <p:sldId id="413" r:id="rId6"/>
    <p:sldId id="402" r:id="rId7"/>
    <p:sldId id="403" r:id="rId8"/>
    <p:sldId id="407" r:id="rId9"/>
    <p:sldId id="40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6800" autoAdjust="0"/>
  </p:normalViewPr>
  <p:slideViewPr>
    <p:cSldViewPr>
      <p:cViewPr varScale="1">
        <p:scale>
          <a:sx n="85" d="100"/>
          <a:sy n="85" d="100"/>
        </p:scale>
        <p:origin x="5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24731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»Türkçede sözcüğün önsesinde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birden fazla ünsüz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birarada bulunmamaktadır.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(1)“ko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rk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-mak”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 Yabancı kökenli sözcüklerde son seste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ünsüz yığılması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 görülmektedir.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(2) “sevi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nç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</a:t>
            </a: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Ünlü-ünsüz uyumları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benzeşme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), sözcüğün ilk seslemindeki ünlünün çıkış yeri ve biçimi bakımından taşıdığı özellikleri sonraki ünlüye ulaştırarak kendisine benzetmesi durumudur.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(3) “h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â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st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e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 &gt; h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st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 </a:t>
            </a:r>
            <a:endParaRPr lang="tr-TR" b="1" dirty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 Ses Dizgesinin Temel Özellikleri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Türkçede Ünlü Uyumu</a:t>
            </a:r>
            <a:endParaRPr lang="tr-T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23528" y="1287836"/>
            <a:ext cx="821537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Öndil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 &gt;      /e/, /i/, /ö/, /ü/</a:t>
            </a:r>
          </a:p>
          <a:p>
            <a:pPr marL="342900" indent="-342900" algn="just">
              <a:buAutoNum type="arabicPeriod"/>
            </a:pP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Arkadil 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&gt; /a/, /ı/, /o/, /u/ </a:t>
            </a:r>
          </a:p>
          <a:p>
            <a:pPr marL="342900" indent="-342900" algn="just">
              <a:buAutoNum type="arabicPeriod"/>
            </a:pP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Düz 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&gt;     /a/, /e/, /ı/, /i/</a:t>
            </a:r>
          </a:p>
          <a:p>
            <a:pPr marL="342900" indent="-342900" algn="just">
              <a:buAutoNum type="arabicPeriod"/>
            </a:pP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Yuvarlak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 &gt; </a:t>
            </a:r>
            <a:r>
              <a:rPr lang="tr-TR" sz="2000" b="1" i="1" dirty="0" smtClean="0">
                <a:latin typeface="Book Antiqua" pitchFamily="18" charset="0"/>
                <a:cs typeface="Arial" pitchFamily="34" charset="0"/>
              </a:rPr>
              <a:t>dar ya da yuvarlak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: /ı/, /i/ </a:t>
            </a: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				                  /u/, /ü/</a:t>
            </a: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		          </a:t>
            </a: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		            </a:t>
            </a:r>
            <a:r>
              <a:rPr lang="tr-TR" sz="2000" b="1" i="1" dirty="0" smtClean="0">
                <a:latin typeface="Book Antiqua" pitchFamily="18" charset="0"/>
                <a:cs typeface="Arial" pitchFamily="34" charset="0"/>
              </a:rPr>
              <a:t>düz ya da geniş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:    /a/, /e/</a:t>
            </a: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                                                          /o/, /ö/</a:t>
            </a:r>
          </a:p>
          <a:p>
            <a:pPr marL="342900" indent="-342900" algn="just"/>
            <a:endParaRPr lang="tr-TR" sz="2000" dirty="0" smtClean="0"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Türkçede Ünlü Uyumu (Kabak, 2011)</a:t>
            </a:r>
            <a:endParaRPr lang="tr-T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23528" y="1287836"/>
            <a:ext cx="74168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Öndil-Arkadil Uyumu (Dilin Devinimine Göre)</a:t>
            </a: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	Ünlü (Ü) 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 [+arkadil] / [Ü</a:t>
            </a:r>
            <a:r>
              <a:rPr lang="tr-TR" sz="11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+arkadil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] C</a:t>
            </a:r>
            <a:r>
              <a:rPr lang="tr-TR" sz="12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___ </a:t>
            </a: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2. Yuvarlaklaşma Uyumu</a:t>
            </a: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	</a:t>
            </a: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	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Ünlü (Ü) 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 [+yuvarlak] / [Ü</a:t>
            </a:r>
            <a:r>
              <a:rPr lang="tr-TR" sz="11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+yuvarlak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] C</a:t>
            </a:r>
            <a:r>
              <a:rPr lang="tr-TR" sz="12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___ </a:t>
            </a: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‘garip ‘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‘polis’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‘butik’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‘pilot’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‘adam’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‘iğne’</a:t>
            </a:r>
          </a:p>
          <a:p>
            <a:pPr marL="342900" indent="-342900" algn="just"/>
            <a:endParaRPr lang="tr-TR" sz="2000" dirty="0" smtClean="0"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24731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»Türkçede sözcüğün önsesinde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birden fazla ünsüz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birarada bulunmamaktadır.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(1)“ko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rk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-mak”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 Yabancı kökenli sözcüklerde son seste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ünsüz yığılması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 görülmektedir.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(2) “sevi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nç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</a:t>
            </a: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Ünlü-ünsüz uyumları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benzeşme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), sözcüğün ilk seslemindeki ünlünün çıkış yeri ve biçimi bakımından taşıdığı özellikleri sonraki ünlüye ulaştırarak kendisine benzetmesi durumudur.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(3) “</a:t>
            </a:r>
            <a:r>
              <a:rPr lang="en-US" dirty="0" err="1" smtClean="0">
                <a:latin typeface="Book Antiqua" pitchFamily="18" charset="0"/>
                <a:cs typeface="Times New Roman" pitchFamily="18" charset="0"/>
              </a:rPr>
              <a:t>xæste</a:t>
            </a:r>
            <a:r>
              <a:rPr lang="en-US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&gt; h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st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 </a:t>
            </a:r>
            <a:endParaRPr lang="tr-TR" b="1" dirty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45243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 Benzeşmeleri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(4) onlar ~ onnar                                 fetva ~ fetfa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somye &gt; somya                             onbaşı ~ ombaşı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eşya ~ eşşa                                     divar &gt; duvar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tuzsuz ~ tussuz                             zeytun &gt; zeytin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o ile &gt; öyle                                      kalib </a:t>
            </a:r>
            <a:r>
              <a:rPr lang="tr-TR" sz="2400" dirty="0" smtClean="0">
                <a:latin typeface="Book Antiqua" pitchFamily="18" charset="0"/>
              </a:rPr>
              <a:t>&gt; kalıp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hınbıl &gt; hımbıl                               ızdırab </a:t>
            </a:r>
            <a:r>
              <a:rPr lang="tr-TR" sz="2400" dirty="0" smtClean="0">
                <a:latin typeface="Book Antiqua" pitchFamily="18" charset="0"/>
              </a:rPr>
              <a:t>&gt; ıstırap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gelirler </a:t>
            </a:r>
            <a:r>
              <a:rPr lang="tr-TR" sz="2400" dirty="0" smtClean="0">
                <a:latin typeface="Book Antiqua" pitchFamily="18" charset="0"/>
              </a:rPr>
              <a:t>~ geliller                            brillante &gt; pırlanta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müdir </a:t>
            </a:r>
            <a:r>
              <a:rPr lang="tr-TR" sz="2400" dirty="0" smtClean="0">
                <a:latin typeface="Book Antiqua" pitchFamily="18" charset="0"/>
              </a:rPr>
              <a:t>&gt; müdür                             bu gün ki &gt; bugünkü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</a:t>
            </a:r>
            <a:r>
              <a:rPr lang="en-US" sz="2400" dirty="0" err="1" smtClean="0">
                <a:latin typeface="Book Antiqua" pitchFamily="18" charset="0"/>
                <a:cs typeface="Times New Roman" pitchFamily="18" charset="0"/>
              </a:rPr>
              <a:t>torænci</a:t>
            </a:r>
            <a:r>
              <a:rPr lang="en-US" sz="2400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&gt; turuncu                         cübbe &gt; cüppe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anlamak </a:t>
            </a:r>
            <a:r>
              <a:rPr lang="tr-TR" sz="2400" dirty="0" smtClean="0">
                <a:latin typeface="Book Antiqua" pitchFamily="18" charset="0"/>
              </a:rPr>
              <a:t>~ annamak                     yazsın ~ yassın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beraber </a:t>
            </a:r>
            <a:r>
              <a:rPr lang="tr-TR" sz="2400" dirty="0" smtClean="0">
                <a:latin typeface="Book Antiqua" pitchFamily="18" charset="0"/>
              </a:rPr>
              <a:t>~ barabar                          suret &gt; surat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526297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Ünlülerin Ünsüzlere Etkisi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(5) ağaç – ı &gt; ağacı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öç almak ~ öcalmak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dip – e &gt; dibe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     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ant – ı &gt; andı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harp etmek </a:t>
            </a:r>
            <a:r>
              <a:rPr lang="tr-TR" sz="2400" dirty="0" smtClean="0">
                <a:latin typeface="Book Antiqua" pitchFamily="18" charset="0"/>
              </a:rPr>
              <a:t>~ harbetmek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Ünsüzlerin Ünlülere Etkisi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(6) başla-yor &gt; başlıyor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şura-ya ~ şurıya 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arayan ~ arıyan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kollayan ~ kolluyan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dile-yor &gt; diliyor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4154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Benzeşmezlik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</a:rPr>
              <a:t>(7) fincan ~ filcan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aşçı </a:t>
            </a:r>
            <a:r>
              <a:rPr lang="tr-TR" sz="2400" dirty="0" smtClean="0">
                <a:latin typeface="Book Antiqua" pitchFamily="18" charset="0"/>
              </a:rPr>
              <a:t>~ ahçı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zerzele </a:t>
            </a:r>
            <a:r>
              <a:rPr lang="tr-TR" sz="2400" dirty="0" smtClean="0">
                <a:latin typeface="Book Antiqua" pitchFamily="18" charset="0"/>
              </a:rPr>
              <a:t>~ zelzele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bademcan</a:t>
            </a:r>
            <a:r>
              <a:rPr lang="tr-TR" sz="2400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&gt; patlıcan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muşamma &gt; muşamba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murdar </a:t>
            </a:r>
            <a:r>
              <a:rPr lang="tr-TR" sz="2400" dirty="0" smtClean="0">
                <a:latin typeface="Book Antiqua" pitchFamily="18" charset="0"/>
              </a:rPr>
              <a:t>~ mundar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attar &gt; aktar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silsile </a:t>
            </a:r>
            <a:r>
              <a:rPr lang="tr-TR" sz="2400" dirty="0" smtClean="0">
                <a:latin typeface="Book Antiqua" pitchFamily="18" charset="0"/>
              </a:rPr>
              <a:t>~ sinsile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6171</TotalTime>
  <Words>519</Words>
  <Application>Microsoft Office PowerPoint</Application>
  <PresentationFormat>Ekran Gösterisi (4:3)</PresentationFormat>
  <Paragraphs>119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284</cp:revision>
  <dcterms:created xsi:type="dcterms:W3CDTF">2015-09-22T13:45:05Z</dcterms:created>
  <dcterms:modified xsi:type="dcterms:W3CDTF">2019-10-10T10:55:53Z</dcterms:modified>
</cp:coreProperties>
</file>