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93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3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4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6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7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6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2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1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7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02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19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8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51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1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3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675866-7A01-4FFC-B96F-E02AF0EFA55E}" type="datetimeFigureOut">
              <a:rPr lang="tr-TR" smtClean="0"/>
              <a:t>27.3.2018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6CC3EC-28FE-42A0-BB6C-827F1825D5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2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400" dirty="0"/>
              <a:t>DOĞADAKİ GÜRLÜK ÖZELLİKLERİ VE RİTİM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Vücudunu ritim çalgısı gibi kullanır.</a:t>
            </a:r>
          </a:p>
        </p:txBody>
      </p:sp>
    </p:spTree>
    <p:extLst>
      <p:ext uri="{BB962C8B-B14F-4D97-AF65-F5344CB8AC3E}">
        <p14:creationId xmlns:p14="http://schemas.microsoft.com/office/powerpoint/2010/main" val="38969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A.4. ÖĞRENDİĞİ MÜZİKLERE YARATTIĞI BASİT RİTİM ÇALGILARIYLA EŞLİK EDER.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17" y="2649319"/>
            <a:ext cx="5125165" cy="3134162"/>
          </a:xfrm>
        </p:spPr>
      </p:pic>
    </p:spTree>
    <p:extLst>
      <p:ext uri="{BB962C8B-B14F-4D97-AF65-F5344CB8AC3E}">
        <p14:creationId xmlns:p14="http://schemas.microsoft.com/office/powerpoint/2010/main" val="8270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763"/>
            <a:ext cx="5249008" cy="197195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655202"/>
            <a:ext cx="4115374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Farklı ses denemeleri yapılmalıdır.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226267"/>
            <a:ext cx="5029902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Şarkıdaki doğa olaylarını yaptığınız çalgılarla taklit edin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83890"/>
            <a:ext cx="4070868" cy="33178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56" y="2742456"/>
            <a:ext cx="4277322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Diğer Derslerle İlişkilendirme: Hayat Bilgisi dersi, “Okul Heyecanım” teması; Vücudun bölümlerini ta-</a:t>
            </a:r>
            <a:r>
              <a:rPr lang="tr-TR" dirty="0" err="1"/>
              <a:t>nıyarak</a:t>
            </a:r>
            <a:r>
              <a:rPr lang="tr-TR" dirty="0"/>
              <a:t> kendisinin ve arkadaşının vücudunun değerli olduğunu kabul eder.</a:t>
            </a:r>
          </a:p>
          <a:p>
            <a:r>
              <a:rPr lang="tr-TR" dirty="0"/>
              <a:t>İlgili Kazanım: A.4. Öğrendiği müziklere yarattığı basit ritim çalgılarıyla eşlik eder</a:t>
            </a:r>
          </a:p>
          <a:p>
            <a:r>
              <a:rPr lang="tr-TR" dirty="0"/>
              <a:t>İlgili Kazanım: B.1. Doğada duyduğu sesleri, </a:t>
            </a:r>
            <a:r>
              <a:rPr lang="tr-TR" dirty="0" smtClean="0"/>
              <a:t>gürlük </a:t>
            </a:r>
            <a:r>
              <a:rPr lang="tr-TR" dirty="0"/>
              <a:t>özelliklerine göre farklı ses kaynakları kullanarak canlandırır</a:t>
            </a:r>
            <a:r>
              <a:rPr lang="tr-TR" dirty="0" smtClean="0"/>
              <a:t>.</a:t>
            </a:r>
          </a:p>
          <a:p>
            <a:r>
              <a:rPr lang="tr-TR" dirty="0"/>
              <a:t>Uyarı: Bu kazanımda kullanılabilecek materyallerde ( kâğıt, kaşık, pet şişe vb.) “kuvvetli- hafif ses” gürlük özelliği üzerinde durulmalıdır.</a:t>
            </a:r>
          </a:p>
        </p:txBody>
      </p:sp>
    </p:spTree>
    <p:extLst>
      <p:ext uri="{BB962C8B-B14F-4D97-AF65-F5344CB8AC3E}">
        <p14:creationId xmlns:p14="http://schemas.microsoft.com/office/powerpoint/2010/main" val="70342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İlgili Kazanım: C.1. Dinlediği öyküdeki olayları farklı materyaller kullanarak canlandırır</a:t>
            </a:r>
            <a:r>
              <a:rPr lang="tr-TR" dirty="0" smtClean="0"/>
              <a:t>.</a:t>
            </a:r>
          </a:p>
          <a:p>
            <a:r>
              <a:rPr lang="tr-TR" dirty="0"/>
              <a:t>Uyarı: Öyküyü canlandırırken öğrencinin sesini ve çalgısını kullanabilmesini sağlayan etkinliklere yer verilmelidir.</a:t>
            </a:r>
          </a:p>
        </p:txBody>
      </p:sp>
    </p:spTree>
    <p:extLst>
      <p:ext uri="{BB962C8B-B14F-4D97-AF65-F5344CB8AC3E}">
        <p14:creationId xmlns:p14="http://schemas.microsoft.com/office/powerpoint/2010/main" val="287345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A.2. VÜCUDUNU RİTİM ÇALGISI GİBİ </a:t>
            </a:r>
            <a:r>
              <a:rPr lang="tr-TR" dirty="0" smtClean="0"/>
              <a:t>KULLANIR</a:t>
            </a:r>
            <a:r>
              <a:rPr lang="tr-TR" dirty="0"/>
              <a:t>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Birinci sınıfta kişinin en yakınındaki seslerin kay-</a:t>
            </a:r>
            <a:r>
              <a:rPr lang="tr-TR" dirty="0" err="1"/>
              <a:t>nağının</a:t>
            </a:r>
            <a:r>
              <a:rPr lang="tr-TR" dirty="0"/>
              <a:t> kendi bedeni olduğunu ve bu sesleri baş, el ve ayak sesleri ile elde ettiğini öğrenmiştik. Bedenin bir ritim çalgısı olarak kullanılması “beden perküsyonu” olarak </a:t>
            </a:r>
            <a:r>
              <a:rPr lang="tr-TR" dirty="0" smtClean="0"/>
              <a:t>adlandırılmaktadır.</a:t>
            </a:r>
          </a:p>
          <a:p>
            <a:r>
              <a:rPr lang="tr-TR" dirty="0" smtClean="0"/>
              <a:t>Ritim </a:t>
            </a:r>
            <a:r>
              <a:rPr lang="tr-TR" dirty="0"/>
              <a:t>çalışmalarını bedenlerini kullanarak yapmaları, ritim duygularının gelişmesine yardımcı </a:t>
            </a:r>
            <a:r>
              <a:rPr lang="tr-TR" dirty="0" smtClean="0"/>
              <a:t>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717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iki elinizle dizlerinize 4 kere vurunuz. Öğrenci­lerinizden aynı hareketi tekrar etmelerini isteyiniz. </a:t>
            </a:r>
            <a:endParaRPr lang="tr-TR" dirty="0" smtClean="0"/>
          </a:p>
          <a:p>
            <a:r>
              <a:rPr lang="tr-TR" dirty="0" smtClean="0"/>
              <a:t>Sonra </a:t>
            </a:r>
            <a:r>
              <a:rPr lang="tr-TR" dirty="0"/>
              <a:t>sırayla 4 kere elinizi çırparak, parmak şaklatarak ve hafifçe göğsünüze vurarak ritim </a:t>
            </a:r>
            <a:r>
              <a:rPr lang="tr-TR" dirty="0" smtClean="0"/>
              <a:t>tutun </a:t>
            </a:r>
            <a:r>
              <a:rPr lang="tr-TR" dirty="0"/>
              <a:t>ve </a:t>
            </a:r>
            <a:r>
              <a:rPr lang="tr-TR" dirty="0" smtClean="0"/>
              <a:t>öğrencilerinizden </a:t>
            </a:r>
            <a:r>
              <a:rPr lang="tr-TR" dirty="0"/>
              <a:t>bunu tekrarlamalarını </a:t>
            </a:r>
            <a:r>
              <a:rPr lang="tr-TR" dirty="0" smtClean="0"/>
              <a:t>isteyin.</a:t>
            </a:r>
          </a:p>
          <a:p>
            <a:pPr lvl="1"/>
            <a:r>
              <a:rPr lang="tr-TR" dirty="0"/>
              <a:t>Örneğin;</a:t>
            </a:r>
          </a:p>
          <a:p>
            <a:pPr lvl="1"/>
            <a:r>
              <a:rPr lang="tr-TR" dirty="0"/>
              <a:t>2 kere el çırp, 2 kere parmak </a:t>
            </a:r>
            <a:r>
              <a:rPr lang="tr-TR" dirty="0" err="1"/>
              <a:t>şıklat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2 kere el çırp, 2 kere parmak </a:t>
            </a:r>
            <a:r>
              <a:rPr lang="tr-TR" dirty="0" err="1"/>
              <a:t>şıklat</a:t>
            </a:r>
            <a:r>
              <a:rPr lang="tr-TR" dirty="0"/>
              <a:t>, 2 kere göğsüne </a:t>
            </a:r>
            <a:r>
              <a:rPr lang="tr-TR" dirty="0" smtClean="0"/>
              <a:t>vur.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309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546422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tr-TR" dirty="0"/>
              <a:t>Öğrencilerinizi küçük gruplara </a:t>
            </a:r>
            <a:r>
              <a:rPr lang="tr-TR" dirty="0" smtClean="0"/>
              <a:t>ayırın. </a:t>
            </a:r>
            <a:r>
              <a:rPr lang="tr-TR" dirty="0"/>
              <a:t>İşaret etti­ğiniz gruptan hareketlerinizi tekrar etmelerini </a:t>
            </a:r>
            <a:r>
              <a:rPr lang="tr-TR" dirty="0" smtClean="0"/>
              <a:t>isteyin. </a:t>
            </a:r>
            <a:r>
              <a:rPr lang="tr-TR" dirty="0"/>
              <a:t>Gösterdiğiniz hareketleri birlikte </a:t>
            </a:r>
            <a:r>
              <a:rPr lang="tr-TR" dirty="0" smtClean="0"/>
              <a:t>yapın.</a:t>
            </a:r>
          </a:p>
          <a:p>
            <a:pPr lvl="1"/>
            <a:r>
              <a:rPr lang="tr-TR" dirty="0"/>
              <a:t>(Grupların </a:t>
            </a:r>
            <a:r>
              <a:rPr lang="tr-TR" dirty="0" smtClean="0"/>
              <a:t>yapacağı </a:t>
            </a:r>
            <a:r>
              <a:rPr lang="tr-TR" dirty="0"/>
              <a:t>hareketler birbirinden farklı olursa çocukların </a:t>
            </a:r>
            <a:r>
              <a:rPr lang="tr-TR" dirty="0" smtClean="0"/>
              <a:t>sıkılmasını </a:t>
            </a:r>
            <a:r>
              <a:rPr lang="tr-TR" dirty="0"/>
              <a:t>önlemiş olursunuz ve ayrıca sizin vereceğiniz örneğe odaklanmalarını da </a:t>
            </a:r>
            <a:r>
              <a:rPr lang="tr-TR" dirty="0" smtClean="0"/>
              <a:t>sağlayabilirsiniz.)</a:t>
            </a:r>
          </a:p>
          <a:p>
            <a:r>
              <a:rPr lang="tr-TR" dirty="0"/>
              <a:t>Her gruptan ortak ritim hareketleri oluşturmaları­nı </a:t>
            </a:r>
            <a:r>
              <a:rPr lang="tr-TR" dirty="0" smtClean="0"/>
              <a:t>isteyin </a:t>
            </a:r>
            <a:r>
              <a:rPr lang="tr-TR" dirty="0"/>
              <a:t>ve sınıfın uygun bir alanına çıkarak grupça oluşturdukları bu ritim hareketlerini sergilemelerini </a:t>
            </a:r>
            <a:r>
              <a:rPr lang="tr-TR" dirty="0" smtClean="0"/>
              <a:t>sağ­layın.</a:t>
            </a:r>
          </a:p>
          <a:p>
            <a:r>
              <a:rPr lang="tr-TR" dirty="0" smtClean="0"/>
              <a:t>Bir </a:t>
            </a:r>
            <a:r>
              <a:rPr lang="tr-TR" dirty="0"/>
              <a:t>grubun yaptığı ritim hareketlerini sınıftaki diğer grupların da yapmasını </a:t>
            </a:r>
            <a:r>
              <a:rPr lang="tr-TR" dirty="0" smtClean="0"/>
              <a:t>isteyerek </a:t>
            </a:r>
            <a:r>
              <a:rPr lang="tr-TR" dirty="0"/>
              <a:t>etkinliği </a:t>
            </a:r>
            <a:r>
              <a:rPr lang="tr-TR" dirty="0" smtClean="0"/>
              <a:t>pekiştirin.</a:t>
            </a:r>
          </a:p>
        </p:txBody>
      </p:sp>
    </p:spTree>
    <p:extLst>
      <p:ext uri="{BB962C8B-B14F-4D97-AF65-F5344CB8AC3E}">
        <p14:creationId xmlns:p14="http://schemas.microsoft.com/office/powerpoint/2010/main" val="296549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Öğrencilerinizin motivasyonunu sağlamak için </a:t>
            </a:r>
            <a:r>
              <a:rPr lang="tr-TR" dirty="0" smtClean="0"/>
              <a:t>onlarla </a:t>
            </a:r>
            <a:r>
              <a:rPr lang="tr-TR" dirty="0"/>
              <a:t>saatler hakkında </a:t>
            </a:r>
            <a:r>
              <a:rPr lang="tr-TR" dirty="0" smtClean="0"/>
              <a:t>konuşun </a:t>
            </a:r>
            <a:r>
              <a:rPr lang="tr-TR" dirty="0"/>
              <a:t>( nasıl ses çıkardıkları, </a:t>
            </a:r>
            <a:r>
              <a:rPr lang="tr-TR" dirty="0" smtClean="0"/>
              <a:t>nelerden </a:t>
            </a:r>
            <a:r>
              <a:rPr lang="tr-TR" dirty="0"/>
              <a:t>yapıldıkları, saat çeşitleri vb</a:t>
            </a:r>
            <a:r>
              <a:rPr lang="tr-TR" dirty="0" smtClean="0"/>
              <a:t>.).</a:t>
            </a:r>
          </a:p>
          <a:p>
            <a:r>
              <a:rPr lang="tr-TR" dirty="0"/>
              <a:t>Onlardan saat sesi taklidi yapmalarını </a:t>
            </a:r>
            <a:r>
              <a:rPr lang="tr-TR" dirty="0" smtClean="0"/>
              <a:t>isteyin. </a:t>
            </a:r>
            <a:r>
              <a:rPr lang="tr-TR" dirty="0"/>
              <a:t>Ağızları ile yaptıkları taklidi bir de bedenlerini kullanarak yapmalarını </a:t>
            </a:r>
            <a:r>
              <a:rPr lang="tr-TR" dirty="0" smtClean="0"/>
              <a:t>söyleyin.</a:t>
            </a:r>
          </a:p>
          <a:p>
            <a:r>
              <a:rPr lang="tr-TR" dirty="0"/>
              <a:t>S</a:t>
            </a:r>
            <a:r>
              <a:rPr lang="tr-TR" dirty="0" smtClean="0"/>
              <a:t>aat </a:t>
            </a:r>
            <a:r>
              <a:rPr lang="tr-TR" dirty="0"/>
              <a:t>taklidi yaptırdıktan sonra </a:t>
            </a:r>
            <a:r>
              <a:rPr lang="tr-TR" dirty="0" smtClean="0"/>
              <a:t>«şimdi </a:t>
            </a:r>
            <a:r>
              <a:rPr lang="tr-TR" dirty="0"/>
              <a:t>bozuk saat taklidi </a:t>
            </a:r>
            <a:r>
              <a:rPr lang="tr-TR" dirty="0" smtClean="0"/>
              <a:t>yapalım» </a:t>
            </a:r>
            <a:r>
              <a:rPr lang="tr-TR" dirty="0"/>
              <a:t>gibi yönlendirme­ler </a:t>
            </a:r>
            <a:r>
              <a:rPr lang="tr-TR" dirty="0" smtClean="0"/>
              <a:t>yapın.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22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ESKİ </a:t>
            </a:r>
            <a:r>
              <a:rPr lang="tr-TR" dirty="0" smtClean="0"/>
              <a:t>SAAT (Öykü)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Çok eski bir saat varmış. Bu saat hep tak, tak, tak, tak diye </a:t>
            </a:r>
            <a:r>
              <a:rPr lang="tr-TR" dirty="0" err="1" smtClean="0"/>
              <a:t>çalışırmış.Bir</a:t>
            </a:r>
            <a:r>
              <a:rPr lang="tr-TR" dirty="0" smtClean="0"/>
              <a:t> </a:t>
            </a:r>
            <a:r>
              <a:rPr lang="tr-TR" dirty="0"/>
              <a:t>gün bu eski saat bozulmaya başlamış, ta-</a:t>
            </a:r>
            <a:r>
              <a:rPr lang="tr-TR" dirty="0" err="1"/>
              <a:t>ka</a:t>
            </a:r>
            <a:r>
              <a:rPr lang="tr-TR" dirty="0"/>
              <a:t>, </a:t>
            </a:r>
            <a:r>
              <a:rPr lang="tr-TR" dirty="0" smtClean="0"/>
              <a:t>ta-</a:t>
            </a:r>
            <a:r>
              <a:rPr lang="tr-TR" dirty="0" err="1" smtClean="0"/>
              <a:t>ka</a:t>
            </a:r>
            <a:r>
              <a:rPr lang="tr-TR" dirty="0"/>
              <a:t>, ta-</a:t>
            </a:r>
            <a:r>
              <a:rPr lang="tr-TR" dirty="0" err="1"/>
              <a:t>ka</a:t>
            </a:r>
            <a:r>
              <a:rPr lang="tr-TR" dirty="0"/>
              <a:t>, ta-</a:t>
            </a:r>
            <a:r>
              <a:rPr lang="tr-TR" dirty="0" err="1"/>
              <a:t>ka</a:t>
            </a:r>
            <a:r>
              <a:rPr lang="tr-TR" dirty="0"/>
              <a:t> diye sesler </a:t>
            </a:r>
            <a:r>
              <a:rPr lang="tr-TR" dirty="0" err="1" smtClean="0"/>
              <a:t>çıkarmış.Bir</a:t>
            </a:r>
            <a:r>
              <a:rPr lang="tr-TR" dirty="0" smtClean="0"/>
              <a:t> </a:t>
            </a:r>
            <a:r>
              <a:rPr lang="tr-TR" dirty="0"/>
              <a:t>de üstüne üstlük bir yay fırlamaz mı içinden</a:t>
            </a:r>
            <a:r>
              <a:rPr lang="tr-TR" dirty="0" smtClean="0"/>
              <a:t>...Bu </a:t>
            </a:r>
            <a:r>
              <a:rPr lang="tr-TR" dirty="0"/>
              <a:t>defa da ta-</a:t>
            </a:r>
            <a:r>
              <a:rPr lang="tr-TR" dirty="0" err="1"/>
              <a:t>ka</a:t>
            </a:r>
            <a:r>
              <a:rPr lang="tr-TR" dirty="0"/>
              <a:t>, ti- ki, ta-</a:t>
            </a:r>
            <a:r>
              <a:rPr lang="tr-TR" dirty="0" err="1"/>
              <a:t>ka</a:t>
            </a:r>
            <a:r>
              <a:rPr lang="tr-TR" dirty="0"/>
              <a:t>, ti- ki diye duyulmuş sesler derinden.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45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Öykünün Ritmik Düzeni</a:t>
            </a:r>
            <a:endParaRPr lang="tr-TR" dirty="0"/>
          </a:p>
        </p:txBody>
      </p:sp>
      <p:pic>
        <p:nvPicPr>
          <p:cNvPr id="5" name="İçerik Yer Tutucusu 4" descr="image5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92925"/>
            <a:ext cx="2889504" cy="3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image5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16" y="3899918"/>
            <a:ext cx="2993390" cy="31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image5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81" y="3857055"/>
            <a:ext cx="3191510" cy="40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image5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81" y="2692925"/>
            <a:ext cx="2898775" cy="327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250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459</Words>
  <Application>Microsoft Office PowerPoint</Application>
  <PresentationFormat>Geniş ekran</PresentationFormat>
  <Paragraphs>30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Organik</vt:lpstr>
      <vt:lpstr>DOĞADAKİ GÜRLÜK ÖZELLİKLERİ VE RİTİM</vt:lpstr>
      <vt:lpstr>PowerPoint Sunusu</vt:lpstr>
      <vt:lpstr>PowerPoint Sunusu</vt:lpstr>
      <vt:lpstr>A.2. VÜCUDUNU RİTİM ÇALGISI GİBİ KULLANIR.</vt:lpstr>
      <vt:lpstr>PowerPoint Sunusu</vt:lpstr>
      <vt:lpstr>PowerPoint Sunusu</vt:lpstr>
      <vt:lpstr>Etkinlik</vt:lpstr>
      <vt:lpstr>PowerPoint Sunusu</vt:lpstr>
      <vt:lpstr>Öykünün Ritmik Düzeni</vt:lpstr>
      <vt:lpstr>A.4. ÖĞRENDİĞİ MÜZİKLERE YARATTIĞI BASİT RİTİM ÇALGILARIYLA EŞLİK EDER.</vt:lpstr>
      <vt:lpstr>PowerPoint Sunusu</vt:lpstr>
      <vt:lpstr>PowerPoint Sunusu</vt:lpstr>
      <vt:lpstr>Şarkıdaki doğa olaylarını yaptığınız çalgılarla taklit edin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DOĞADAKİ GÜRLÜK ÖZELLİKLERİ VE RİTİM</dc:title>
  <dc:creator>svr</dc:creator>
  <cp:lastModifiedBy>svr</cp:lastModifiedBy>
  <cp:revision>8</cp:revision>
  <dcterms:created xsi:type="dcterms:W3CDTF">2018-03-27T08:14:21Z</dcterms:created>
  <dcterms:modified xsi:type="dcterms:W3CDTF">2018-03-27T10:43:23Z</dcterms:modified>
</cp:coreProperties>
</file>