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71" r:id="rId9"/>
    <p:sldId id="270" r:id="rId10"/>
    <p:sldId id="264" r:id="rId11"/>
    <p:sldId id="265" r:id="rId12"/>
    <p:sldId id="266"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315" autoAdjust="0"/>
    <p:restoredTop sz="94660"/>
  </p:normalViewPr>
  <p:slideViewPr>
    <p:cSldViewPr snapToGrid="0">
      <p:cViewPr varScale="1">
        <p:scale>
          <a:sx n="62" d="100"/>
          <a:sy n="62" d="100"/>
        </p:scale>
        <p:origin x="336"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1B36F77-BD9C-4B08-AC8F-5CF65239B94B}" type="datetimeFigureOut">
              <a:rPr lang="tr-TR" smtClean="0"/>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782959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B36F77-BD9C-4B08-AC8F-5CF65239B94B}" type="datetimeFigureOut">
              <a:rPr lang="tr-TR" smtClean="0"/>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126981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B36F77-BD9C-4B08-AC8F-5CF65239B94B}" type="datetimeFigureOut">
              <a:rPr lang="tr-TR" smtClean="0"/>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3301753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B36F77-BD9C-4B08-AC8F-5CF65239B94B}" type="datetimeFigureOut">
              <a:rPr lang="tr-TR" smtClean="0"/>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567677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1B36F77-BD9C-4B08-AC8F-5CF65239B94B}" type="datetimeFigureOut">
              <a:rPr lang="tr-TR" smtClean="0"/>
              <a:t>5.09.2020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1286369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1B36F77-BD9C-4B08-AC8F-5CF65239B94B}" type="datetimeFigureOut">
              <a:rPr lang="tr-TR" smtClean="0"/>
              <a:t>5.09.2020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71569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1B36F77-BD9C-4B08-AC8F-5CF65239B94B}" type="datetimeFigureOut">
              <a:rPr lang="tr-TR" smtClean="0"/>
              <a:t>5.09.2020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1966187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1B36F77-BD9C-4B08-AC8F-5CF65239B94B}" type="datetimeFigureOut">
              <a:rPr lang="tr-TR" smtClean="0"/>
              <a:t>5.09.2020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832461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B36F77-BD9C-4B08-AC8F-5CF65239B94B}" type="datetimeFigureOut">
              <a:rPr lang="tr-TR" smtClean="0"/>
              <a:t>5.09.2020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1364073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B36F77-BD9C-4B08-AC8F-5CF65239B94B}" type="datetimeFigureOut">
              <a:rPr lang="tr-TR" smtClean="0"/>
              <a:t>5.09.2020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293279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B36F77-BD9C-4B08-AC8F-5CF65239B94B}" type="datetimeFigureOut">
              <a:rPr lang="tr-TR" smtClean="0"/>
              <a:t>5.09.2020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B2AC772-8735-410A-BD3E-90D53FAD52AE}" type="slidenum">
              <a:rPr lang="tr-TR" smtClean="0"/>
              <a:t>‹#›</a:t>
            </a:fld>
            <a:endParaRPr lang="tr-TR"/>
          </a:p>
        </p:txBody>
      </p:sp>
    </p:spTree>
    <p:extLst>
      <p:ext uri="{BB962C8B-B14F-4D97-AF65-F5344CB8AC3E}">
        <p14:creationId xmlns:p14="http://schemas.microsoft.com/office/powerpoint/2010/main" val="644873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B36F77-BD9C-4B08-AC8F-5CF65239B94B}" type="datetimeFigureOut">
              <a:rPr lang="tr-TR" smtClean="0"/>
              <a:t>5.09.2020</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2AC772-8735-410A-BD3E-90D53FAD52AE}" type="slidenum">
              <a:rPr lang="tr-TR" smtClean="0"/>
              <a:t>‹#›</a:t>
            </a:fld>
            <a:endParaRPr lang="tr-TR"/>
          </a:p>
        </p:txBody>
      </p:sp>
    </p:spTree>
    <p:extLst>
      <p:ext uri="{BB962C8B-B14F-4D97-AF65-F5344CB8AC3E}">
        <p14:creationId xmlns:p14="http://schemas.microsoft.com/office/powerpoint/2010/main" val="2774504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6746628" y="1783959"/>
            <a:ext cx="4645250" cy="2889114"/>
          </a:xfrm>
        </p:spPr>
        <p:txBody>
          <a:bodyPr anchor="b">
            <a:normAutofit/>
          </a:bodyPr>
          <a:lstStyle/>
          <a:p>
            <a:pPr algn="l" eaLnBrk="1" hangingPunct="1"/>
            <a:r>
              <a:rPr lang="en-US" altLang="tr-TR" sz="4700" b="1" dirty="0" err="1"/>
              <a:t>Cinsiyet</a:t>
            </a:r>
            <a:r>
              <a:rPr lang="en-US" altLang="tr-TR" sz="4700" b="1" dirty="0"/>
              <a:t> </a:t>
            </a:r>
            <a:r>
              <a:rPr lang="en-US" altLang="tr-TR" sz="4700" b="1" dirty="0" err="1"/>
              <a:t>Rollerinin</a:t>
            </a:r>
            <a:r>
              <a:rPr lang="en-US" altLang="tr-TR" sz="4700" b="1" dirty="0"/>
              <a:t> </a:t>
            </a:r>
            <a:r>
              <a:rPr lang="en-US" altLang="tr-TR" sz="4700" b="1" dirty="0" err="1"/>
              <a:t>ve</a:t>
            </a:r>
            <a:r>
              <a:rPr lang="en-US" altLang="tr-TR" sz="4700" b="1" dirty="0"/>
              <a:t> </a:t>
            </a:r>
            <a:r>
              <a:rPr lang="en-US" altLang="tr-TR" sz="4700" b="1" dirty="0" err="1"/>
              <a:t>Cinsiyet</a:t>
            </a:r>
            <a:r>
              <a:rPr lang="en-US" altLang="tr-TR" sz="4700" b="1" dirty="0"/>
              <a:t> </a:t>
            </a:r>
            <a:r>
              <a:rPr lang="en-US" altLang="tr-TR" sz="4700" b="1" dirty="0" err="1"/>
              <a:t>Ayrımcılığının</a:t>
            </a:r>
            <a:r>
              <a:rPr lang="en-US" altLang="tr-TR" sz="4700" b="1" dirty="0"/>
              <a:t> </a:t>
            </a:r>
            <a:r>
              <a:rPr lang="en-US" altLang="tr-TR" sz="4700" b="1" dirty="0" err="1"/>
              <a:t>Tarihi</a:t>
            </a:r>
            <a:endParaRPr lang="en-US" altLang="tr-TR" sz="4700" b="1" dirty="0"/>
          </a:p>
        </p:txBody>
      </p:sp>
      <p:pic>
        <p:nvPicPr>
          <p:cNvPr id="1026" name="Picture 2">
            <a:extLst>
              <a:ext uri="{FF2B5EF4-FFF2-40B4-BE49-F238E27FC236}">
                <a16:creationId xmlns:a16="http://schemas.microsoft.com/office/drawing/2014/main" id="{2485ED80-3D94-4BA1-BEB2-6F126B9488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450" r="1709"/>
          <a:stretch/>
        </p:blipFill>
        <p:spPr bwMode="auto">
          <a:xfrm>
            <a:off x="20" y="10"/>
            <a:ext cx="6024134"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834834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1" name="Freeform: Shape 7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8306" name="Rectangle 2"/>
          <p:cNvSpPr>
            <a:spLocks noGrp="1" noChangeArrowheads="1"/>
          </p:cNvSpPr>
          <p:nvPr>
            <p:ph type="title" idx="4294967295"/>
          </p:nvPr>
        </p:nvSpPr>
        <p:spPr>
          <a:xfrm>
            <a:off x="2555631" y="1441938"/>
            <a:ext cx="7080738" cy="3974124"/>
          </a:xfrm>
        </p:spPr>
        <p:txBody>
          <a:bodyPr vert="horz" lIns="91440" tIns="45720" rIns="91440" bIns="45720" rtlCol="0" anchor="ctr">
            <a:normAutofit/>
          </a:bodyPr>
          <a:lstStyle/>
          <a:p>
            <a:pPr algn="ctr"/>
            <a:r>
              <a:rPr lang="en-US" altLang="tr-TR" sz="2600" b="1">
                <a:solidFill>
                  <a:schemeClr val="bg1">
                    <a:lumMod val="95000"/>
                    <a:lumOff val="5000"/>
                  </a:schemeClr>
                </a:solidFill>
              </a:rPr>
              <a:t>Kadın, yetişkinlik yıllarının çoğunu hamile olarak, bebek bakarak ve çocuk yetiştirerek geçirir. Çünkü kadınlar evin yakınlarında kalmaya zorlanmıştır ve ayrıca “ev ile ilgili görevler” olan yemek pişirme, hizmet etme ve yıkama yine kadına tahsis edilmiştir. Bu cinsiyet rolleri geleneğin bir parçası haline geldiği zaman bu ayrım sadece pratik olarak değil aynı zamanda “doğal” olarak algılanmıştır. </a:t>
            </a:r>
          </a:p>
        </p:txBody>
      </p:sp>
    </p:spTree>
    <p:extLst>
      <p:ext uri="{BB962C8B-B14F-4D97-AF65-F5344CB8AC3E}">
        <p14:creationId xmlns:p14="http://schemas.microsoft.com/office/powerpoint/2010/main" val="76620772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1" name="Freeform: Shape 7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1378" name="Rectangle 2"/>
          <p:cNvSpPr>
            <a:spLocks noGrp="1" noChangeArrowheads="1"/>
          </p:cNvSpPr>
          <p:nvPr>
            <p:ph type="title" idx="4294967295"/>
          </p:nvPr>
        </p:nvSpPr>
        <p:spPr>
          <a:xfrm>
            <a:off x="2555631" y="1441938"/>
            <a:ext cx="7080738" cy="3974124"/>
          </a:xfrm>
        </p:spPr>
        <p:txBody>
          <a:bodyPr vert="horz" lIns="91440" tIns="45720" rIns="91440" bIns="45720" rtlCol="0" anchor="ctr">
            <a:normAutofit/>
          </a:bodyPr>
          <a:lstStyle/>
          <a:p>
            <a:pPr algn="ctr"/>
            <a:r>
              <a:rPr lang="en-US" altLang="tr-TR" sz="3400" b="1">
                <a:solidFill>
                  <a:schemeClr val="bg1">
                    <a:lumMod val="95000"/>
                    <a:lumOff val="5000"/>
                  </a:schemeClr>
                </a:solidFill>
              </a:rPr>
              <a:t>Sanayi Devrimi öncesinde neredeyse tüm toplumlar kadınlara ve erkeklere farklı roller atfetmişti. Kadınlar genellikle ev ile ilgili ve çocuk yetiştirme konusundaki rolleri gerçekleştirirken erkekler aile için üretici ve koruyu olarak görülen aktiviteler (avlanma ve ekonomik destek gibi) ile meşguldü. </a:t>
            </a:r>
          </a:p>
        </p:txBody>
      </p:sp>
    </p:spTree>
    <p:extLst>
      <p:ext uri="{BB962C8B-B14F-4D97-AF65-F5344CB8AC3E}">
        <p14:creationId xmlns:p14="http://schemas.microsoft.com/office/powerpoint/2010/main" val="397465054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1" name="Freeform: Shape 7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3426" name="Rectangle 2"/>
          <p:cNvSpPr>
            <a:spLocks noGrp="1" noChangeArrowheads="1"/>
          </p:cNvSpPr>
          <p:nvPr>
            <p:ph type="title" idx="4294967295"/>
          </p:nvPr>
        </p:nvSpPr>
        <p:spPr>
          <a:xfrm>
            <a:off x="2555631" y="1441938"/>
            <a:ext cx="7080738" cy="3974124"/>
          </a:xfrm>
        </p:spPr>
        <p:txBody>
          <a:bodyPr vert="horz" lIns="91440" tIns="45720" rIns="91440" bIns="45720" rtlCol="0" anchor="ctr">
            <a:normAutofit/>
          </a:bodyPr>
          <a:lstStyle/>
          <a:p>
            <a:pPr algn="ctr"/>
            <a:r>
              <a:rPr lang="en-US" altLang="tr-TR" sz="3000" b="1">
                <a:solidFill>
                  <a:schemeClr val="bg1">
                    <a:lumMod val="95000"/>
                    <a:lumOff val="5000"/>
                  </a:schemeClr>
                </a:solidFill>
              </a:rPr>
              <a:t>19.Yüzyıl Sanayi Devrimi cinsiyet rollerinde önemli değişmelere sebep olmuştur. Erkekler küçük bir çiftlikte yerine çalışmak için evlerini terk edip fabrika veya diğer ekonomik çıkar sağlayan bölgelere gitmişlerdir. Kadının ekonomik rolü, artık ekonomik olarak üretici olan görevleri üstelenmedikleri için azalmıştır. </a:t>
            </a:r>
          </a:p>
        </p:txBody>
      </p:sp>
    </p:spTree>
    <p:extLst>
      <p:ext uri="{BB962C8B-B14F-4D97-AF65-F5344CB8AC3E}">
        <p14:creationId xmlns:p14="http://schemas.microsoft.com/office/powerpoint/2010/main" val="1231725072"/>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Yararlanılan Kaynaklar</a:t>
            </a:r>
          </a:p>
        </p:txBody>
      </p:sp>
      <p:sp>
        <p:nvSpPr>
          <p:cNvPr id="3" name="İçerik Yer Tutucusu 2"/>
          <p:cNvSpPr>
            <a:spLocks noGrp="1"/>
          </p:cNvSpPr>
          <p:nvPr>
            <p:ph idx="1"/>
          </p:nvPr>
        </p:nvSpPr>
        <p:spPr/>
        <p:txBody>
          <a:bodyPr/>
          <a:lstStyle/>
          <a:p>
            <a:pPr marL="0" indent="0">
              <a:buNone/>
            </a:pPr>
            <a:r>
              <a:rPr lang="tr-TR" dirty="0"/>
              <a:t>Bingöl, O. 2014. Toplumsal Cinsiyet Olgusu ve Türkiye’de Kadınlık. </a:t>
            </a:r>
            <a:r>
              <a:rPr lang="tr-TR" i="1" dirty="0"/>
              <a:t>KMÜ Sosyal ve </a:t>
            </a:r>
            <a:r>
              <a:rPr lang="tr-TR" i="1" dirty="0" err="1"/>
              <a:t>Ekonomı̇k</a:t>
            </a:r>
            <a:r>
              <a:rPr lang="tr-TR" i="1" dirty="0"/>
              <a:t> </a:t>
            </a:r>
            <a:r>
              <a:rPr lang="tr-TR" i="1" dirty="0" err="1"/>
              <a:t>Arastırmalar</a:t>
            </a:r>
            <a:r>
              <a:rPr lang="tr-TR" i="1" dirty="0"/>
              <a:t> </a:t>
            </a:r>
            <a:r>
              <a:rPr lang="tr-TR" i="1" dirty="0" err="1"/>
              <a:t>Dergı̇si</a:t>
            </a:r>
            <a:r>
              <a:rPr lang="tr-TR" i="1" dirty="0"/>
              <a:t>, 16 (I): 108-114.</a:t>
            </a:r>
            <a:endParaRPr lang="tr-TR" dirty="0"/>
          </a:p>
          <a:p>
            <a:pPr marL="0" indent="0">
              <a:buNone/>
            </a:pPr>
            <a:r>
              <a:rPr lang="tr-TR" dirty="0" err="1"/>
              <a:t>Zastrow</a:t>
            </a:r>
            <a:r>
              <a:rPr lang="tr-TR" dirty="0"/>
              <a:t>, C. 2008. </a:t>
            </a:r>
            <a:r>
              <a:rPr lang="tr-TR" dirty="0" err="1"/>
              <a:t>Introduction</a:t>
            </a:r>
            <a:r>
              <a:rPr lang="tr-TR" dirty="0"/>
              <a:t> </a:t>
            </a:r>
            <a:r>
              <a:rPr lang="tr-TR" dirty="0" err="1"/>
              <a:t>to</a:t>
            </a:r>
            <a:r>
              <a:rPr lang="tr-TR" dirty="0"/>
              <a:t> </a:t>
            </a:r>
            <a:r>
              <a:rPr lang="tr-TR" dirty="0" err="1"/>
              <a:t>Social</a:t>
            </a:r>
            <a:r>
              <a:rPr lang="tr-TR" dirty="0"/>
              <a:t> </a:t>
            </a:r>
            <a:r>
              <a:rPr lang="tr-TR" dirty="0" err="1"/>
              <a:t>Work</a:t>
            </a:r>
            <a:r>
              <a:rPr lang="tr-TR" dirty="0"/>
              <a:t> </a:t>
            </a:r>
            <a:r>
              <a:rPr lang="tr-TR" dirty="0" err="1"/>
              <a:t>and</a:t>
            </a:r>
            <a:r>
              <a:rPr lang="tr-TR" dirty="0"/>
              <a:t> </a:t>
            </a:r>
            <a:r>
              <a:rPr lang="tr-TR" dirty="0" err="1"/>
              <a:t>Social</a:t>
            </a:r>
            <a:r>
              <a:rPr lang="tr-TR" dirty="0"/>
              <a:t> </a:t>
            </a:r>
            <a:r>
              <a:rPr lang="tr-TR" dirty="0" err="1"/>
              <a:t>Welfare</a:t>
            </a:r>
            <a:r>
              <a:rPr lang="tr-TR" dirty="0"/>
              <a:t> (Ninth Edition). </a:t>
            </a:r>
            <a:r>
              <a:rPr lang="tr-TR" dirty="0" err="1"/>
              <a:t>ThompsonBrooks</a:t>
            </a:r>
            <a:r>
              <a:rPr lang="tr-TR" dirty="0"/>
              <a:t>/</a:t>
            </a:r>
            <a:r>
              <a:rPr lang="tr-TR" dirty="0" err="1"/>
              <a:t>Cole</a:t>
            </a:r>
            <a:r>
              <a:rPr lang="tr-TR" dirty="0"/>
              <a:t>, </a:t>
            </a:r>
            <a:r>
              <a:rPr lang="tr-TR" dirty="0" err="1"/>
              <a:t>Canada</a:t>
            </a:r>
            <a:r>
              <a:rPr lang="tr-TR" dirty="0"/>
              <a:t>.</a:t>
            </a:r>
          </a:p>
        </p:txBody>
      </p:sp>
    </p:spTree>
    <p:extLst>
      <p:ext uri="{BB962C8B-B14F-4D97-AF65-F5344CB8AC3E}">
        <p14:creationId xmlns:p14="http://schemas.microsoft.com/office/powerpoint/2010/main" val="257324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0115" name="Rectangle 5"/>
          <p:cNvSpPr>
            <a:spLocks noGrp="1" noChangeArrowheads="1"/>
          </p:cNvSpPr>
          <p:nvPr>
            <p:ph idx="1"/>
          </p:nvPr>
        </p:nvSpPr>
        <p:spPr>
          <a:xfrm>
            <a:off x="2165569" y="1956816"/>
            <a:ext cx="7860863" cy="4024884"/>
          </a:xfrm>
        </p:spPr>
        <p:txBody>
          <a:bodyPr anchor="t">
            <a:normAutofit/>
          </a:bodyPr>
          <a:lstStyle/>
          <a:p>
            <a:pPr algn="just" eaLnBrk="1" hangingPunct="1">
              <a:buFontTx/>
              <a:buNone/>
            </a:pPr>
            <a:r>
              <a:rPr lang="tr-TR" altLang="tr-TR" sz="2400" dirty="0"/>
              <a:t>	</a:t>
            </a:r>
            <a:r>
              <a:rPr lang="en-US" altLang="tr-TR" sz="2400" dirty="0" err="1"/>
              <a:t>Bilinen</a:t>
            </a:r>
            <a:r>
              <a:rPr lang="en-US" altLang="tr-TR" sz="2400" dirty="0"/>
              <a:t> </a:t>
            </a:r>
            <a:r>
              <a:rPr lang="en-US" altLang="tr-TR" sz="2400" dirty="0" err="1"/>
              <a:t>hemen</a:t>
            </a:r>
            <a:r>
              <a:rPr lang="en-US" altLang="tr-TR" sz="2400" dirty="0"/>
              <a:t> </a:t>
            </a:r>
            <a:r>
              <a:rPr lang="en-US" altLang="tr-TR" sz="2400" dirty="0" err="1"/>
              <a:t>hemen</a:t>
            </a:r>
            <a:r>
              <a:rPr lang="en-US" altLang="tr-TR" sz="2400" dirty="0"/>
              <a:t> her </a:t>
            </a:r>
            <a:r>
              <a:rPr lang="en-US" altLang="tr-TR" sz="2400" dirty="0" err="1"/>
              <a:t>toplumda</a:t>
            </a:r>
            <a:r>
              <a:rPr lang="en-US" altLang="tr-TR" sz="2400" dirty="0"/>
              <a:t> </a:t>
            </a:r>
            <a:r>
              <a:rPr lang="en-US" altLang="tr-TR" sz="2400" dirty="0" err="1"/>
              <a:t>kadın</a:t>
            </a:r>
            <a:r>
              <a:rPr lang="en-US" altLang="tr-TR" sz="2400" dirty="0"/>
              <a:t> </a:t>
            </a:r>
            <a:r>
              <a:rPr lang="en-US" altLang="tr-TR" sz="2400" dirty="0" err="1"/>
              <a:t>erkekten</a:t>
            </a:r>
            <a:r>
              <a:rPr lang="en-US" altLang="tr-TR" sz="2400" dirty="0"/>
              <a:t> </a:t>
            </a:r>
            <a:r>
              <a:rPr lang="en-US" altLang="tr-TR" sz="2400" dirty="0" err="1"/>
              <a:t>daha</a:t>
            </a:r>
            <a:r>
              <a:rPr lang="en-US" altLang="tr-TR" sz="2400" dirty="0"/>
              <a:t> </a:t>
            </a:r>
            <a:r>
              <a:rPr lang="en-US" altLang="tr-TR" sz="2400" dirty="0" err="1"/>
              <a:t>düşük</a:t>
            </a:r>
            <a:r>
              <a:rPr lang="en-US" altLang="tr-TR" sz="2400" dirty="0"/>
              <a:t> </a:t>
            </a:r>
            <a:r>
              <a:rPr lang="en-US" altLang="tr-TR" sz="2400" dirty="0" err="1"/>
              <a:t>bir</a:t>
            </a:r>
            <a:r>
              <a:rPr lang="en-US" altLang="tr-TR" sz="2400" dirty="0"/>
              <a:t> </a:t>
            </a:r>
            <a:r>
              <a:rPr lang="en-US" altLang="tr-TR" sz="2400" dirty="0" err="1"/>
              <a:t>statüye</a:t>
            </a:r>
            <a:r>
              <a:rPr lang="en-US" altLang="tr-TR" sz="2400" dirty="0"/>
              <a:t> </a:t>
            </a:r>
            <a:r>
              <a:rPr lang="en-US" altLang="tr-TR" sz="2400" dirty="0" err="1"/>
              <a:t>sahiptir</a:t>
            </a:r>
            <a:r>
              <a:rPr lang="en-US" altLang="tr-TR" sz="2400" dirty="0"/>
              <a:t>. </a:t>
            </a:r>
            <a:r>
              <a:rPr lang="en-US" altLang="tr-TR" sz="2400" dirty="0" err="1"/>
              <a:t>Kadınlar</a:t>
            </a:r>
            <a:r>
              <a:rPr lang="en-US" altLang="tr-TR" sz="2400" dirty="0"/>
              <a:t> </a:t>
            </a:r>
            <a:r>
              <a:rPr lang="en-US" altLang="tr-TR" sz="2400" dirty="0" err="1"/>
              <a:t>daha</a:t>
            </a:r>
            <a:r>
              <a:rPr lang="en-US" altLang="tr-TR" sz="2400" dirty="0"/>
              <a:t> </a:t>
            </a:r>
            <a:r>
              <a:rPr lang="en-US" altLang="tr-TR" sz="2400" dirty="0" err="1"/>
              <a:t>fazla</a:t>
            </a:r>
            <a:r>
              <a:rPr lang="en-US" altLang="tr-TR" sz="2400" dirty="0"/>
              <a:t> </a:t>
            </a:r>
            <a:r>
              <a:rPr lang="en-US" altLang="tr-TR" sz="2400" dirty="0" err="1"/>
              <a:t>toplumsal</a:t>
            </a:r>
            <a:r>
              <a:rPr lang="en-US" altLang="tr-TR" sz="2400" dirty="0"/>
              <a:t> </a:t>
            </a:r>
            <a:r>
              <a:rPr lang="en-US" altLang="tr-TR" sz="2400" dirty="0" err="1"/>
              <a:t>kısıtlamalara</a:t>
            </a:r>
            <a:r>
              <a:rPr lang="en-US" altLang="tr-TR" sz="2400" dirty="0"/>
              <a:t> </a:t>
            </a:r>
            <a:r>
              <a:rPr lang="en-US" altLang="tr-TR" sz="2400" dirty="0" err="1"/>
              <a:t>bağlı</a:t>
            </a:r>
            <a:r>
              <a:rPr lang="en-US" altLang="tr-TR" sz="2400" dirty="0"/>
              <a:t> </a:t>
            </a:r>
            <a:r>
              <a:rPr lang="en-US" altLang="tr-TR" sz="2400" dirty="0" err="1"/>
              <a:t>kalırken</a:t>
            </a:r>
            <a:r>
              <a:rPr lang="en-US" altLang="tr-TR" sz="2400" dirty="0"/>
              <a:t> </a:t>
            </a:r>
            <a:r>
              <a:rPr lang="en-US" altLang="tr-TR" sz="2400" dirty="0" err="1"/>
              <a:t>yaptıkları</a:t>
            </a:r>
            <a:r>
              <a:rPr lang="en-US" altLang="tr-TR" sz="2400" dirty="0"/>
              <a:t> </a:t>
            </a:r>
            <a:r>
              <a:rPr lang="en-US" altLang="tr-TR" sz="2400" dirty="0" err="1"/>
              <a:t>işler</a:t>
            </a:r>
            <a:r>
              <a:rPr lang="en-US" altLang="tr-TR" sz="2400" dirty="0"/>
              <a:t> </a:t>
            </a:r>
            <a:r>
              <a:rPr lang="en-US" altLang="tr-TR" sz="2400" dirty="0" err="1"/>
              <a:t>erkeklerinkinden</a:t>
            </a:r>
            <a:r>
              <a:rPr lang="en-US" altLang="tr-TR" sz="2400" dirty="0"/>
              <a:t> </a:t>
            </a:r>
            <a:r>
              <a:rPr lang="en-US" altLang="tr-TR" sz="2400" dirty="0" err="1"/>
              <a:t>daha</a:t>
            </a:r>
            <a:r>
              <a:rPr lang="en-US" altLang="tr-TR" sz="2400" dirty="0"/>
              <a:t> </a:t>
            </a:r>
            <a:r>
              <a:rPr lang="en-US" altLang="tr-TR" sz="2400" dirty="0" err="1"/>
              <a:t>az</a:t>
            </a:r>
            <a:r>
              <a:rPr lang="en-US" altLang="tr-TR" sz="2400" dirty="0"/>
              <a:t> </a:t>
            </a:r>
            <a:r>
              <a:rPr lang="en-US" altLang="tr-TR" sz="2400" dirty="0" err="1"/>
              <a:t>itibar</a:t>
            </a:r>
            <a:r>
              <a:rPr lang="en-US" altLang="tr-TR" sz="2400" dirty="0"/>
              <a:t> </a:t>
            </a:r>
            <a:r>
              <a:rPr lang="en-US" altLang="tr-TR" sz="2400" dirty="0" err="1"/>
              <a:t>görmektedir</a:t>
            </a:r>
            <a:r>
              <a:rPr lang="en-US" altLang="tr-TR" sz="2400" dirty="0"/>
              <a:t>. </a:t>
            </a:r>
            <a:r>
              <a:rPr lang="en-US" altLang="tr-TR" sz="2400" dirty="0" err="1"/>
              <a:t>Kadınlar</a:t>
            </a:r>
            <a:r>
              <a:rPr lang="en-US" altLang="tr-TR" sz="2400" dirty="0"/>
              <a:t>, </a:t>
            </a:r>
            <a:r>
              <a:rPr lang="en-US" altLang="tr-TR" sz="2400" dirty="0" err="1"/>
              <a:t>sadece</a:t>
            </a:r>
            <a:r>
              <a:rPr lang="en-US" altLang="tr-TR" sz="2400" dirty="0"/>
              <a:t> </a:t>
            </a:r>
            <a:r>
              <a:rPr lang="en-US" altLang="tr-TR" sz="2400" dirty="0" err="1"/>
              <a:t>biyolojik</a:t>
            </a:r>
            <a:r>
              <a:rPr lang="en-US" altLang="tr-TR" sz="2400" dirty="0"/>
              <a:t> </a:t>
            </a:r>
            <a:r>
              <a:rPr lang="en-US" altLang="tr-TR" sz="2400" dirty="0" err="1"/>
              <a:t>açıdan</a:t>
            </a:r>
            <a:r>
              <a:rPr lang="en-US" altLang="tr-TR" sz="2400" dirty="0"/>
              <a:t> </a:t>
            </a:r>
            <a:r>
              <a:rPr lang="en-US" altLang="tr-TR" sz="2400" dirty="0" err="1"/>
              <a:t>değil</a:t>
            </a:r>
            <a:r>
              <a:rPr lang="en-US" altLang="tr-TR" sz="2400" dirty="0"/>
              <a:t> </a:t>
            </a:r>
            <a:r>
              <a:rPr lang="en-US" altLang="tr-TR" sz="2400" dirty="0" err="1"/>
              <a:t>aynı</a:t>
            </a:r>
            <a:r>
              <a:rPr lang="en-US" altLang="tr-TR" sz="2400" dirty="0"/>
              <a:t> </a:t>
            </a:r>
            <a:r>
              <a:rPr lang="en-US" altLang="tr-TR" sz="2400" dirty="0" err="1"/>
              <a:t>zamanda</a:t>
            </a:r>
            <a:r>
              <a:rPr lang="en-US" altLang="tr-TR" sz="2400" dirty="0"/>
              <a:t> </a:t>
            </a:r>
            <a:r>
              <a:rPr lang="en-US" altLang="tr-TR" sz="2400" dirty="0" err="1"/>
              <a:t>duygusal</a:t>
            </a:r>
            <a:r>
              <a:rPr lang="en-US" altLang="tr-TR" sz="2400" dirty="0"/>
              <a:t>, </a:t>
            </a:r>
            <a:r>
              <a:rPr lang="en-US" altLang="tr-TR" sz="2400" dirty="0" err="1"/>
              <a:t>mantıksal</a:t>
            </a:r>
            <a:r>
              <a:rPr lang="en-US" altLang="tr-TR" sz="2400" dirty="0"/>
              <a:t> </a:t>
            </a:r>
            <a:r>
              <a:rPr lang="en-US" altLang="tr-TR" sz="2400" dirty="0" err="1"/>
              <a:t>ve</a:t>
            </a:r>
            <a:r>
              <a:rPr lang="en-US" altLang="tr-TR" sz="2400" dirty="0"/>
              <a:t> </a:t>
            </a:r>
            <a:r>
              <a:rPr lang="en-US" altLang="tr-TR" sz="2400" dirty="0" err="1"/>
              <a:t>psikolojik</a:t>
            </a:r>
            <a:r>
              <a:rPr lang="en-US" altLang="tr-TR" sz="2400" dirty="0"/>
              <a:t> </a:t>
            </a:r>
            <a:r>
              <a:rPr lang="en-US" altLang="tr-TR" sz="2400" dirty="0" err="1"/>
              <a:t>açılardan</a:t>
            </a:r>
            <a:r>
              <a:rPr lang="en-US" altLang="tr-TR" sz="2400" dirty="0"/>
              <a:t> da </a:t>
            </a:r>
            <a:r>
              <a:rPr lang="en-US" altLang="tr-TR" sz="2400" dirty="0" err="1"/>
              <a:t>erkeklerden</a:t>
            </a:r>
            <a:r>
              <a:rPr lang="en-US" altLang="tr-TR" sz="2400" dirty="0"/>
              <a:t> </a:t>
            </a:r>
            <a:r>
              <a:rPr lang="en-US" altLang="tr-TR" sz="2400" dirty="0" err="1"/>
              <a:t>farklı</a:t>
            </a:r>
            <a:r>
              <a:rPr lang="en-US" altLang="tr-TR" sz="2400" dirty="0"/>
              <a:t> </a:t>
            </a:r>
            <a:r>
              <a:rPr lang="en-US" altLang="tr-TR" sz="2400" dirty="0" err="1"/>
              <a:t>değerlendirilmektedir</a:t>
            </a:r>
            <a:r>
              <a:rPr lang="en-US" altLang="tr-TR" sz="2400" dirty="0"/>
              <a:t>. </a:t>
            </a:r>
            <a:r>
              <a:rPr lang="en-US" altLang="tr-TR" sz="2400" dirty="0" err="1"/>
              <a:t>İlişkilerde</a:t>
            </a:r>
            <a:r>
              <a:rPr lang="en-US" altLang="tr-TR" sz="2400" dirty="0"/>
              <a:t>, </a:t>
            </a:r>
            <a:r>
              <a:rPr lang="en-US" altLang="tr-TR" sz="2400" dirty="0" err="1"/>
              <a:t>evlilikte</a:t>
            </a:r>
            <a:r>
              <a:rPr lang="en-US" altLang="tr-TR" sz="2400" dirty="0"/>
              <a:t>, </a:t>
            </a:r>
            <a:r>
              <a:rPr lang="en-US" altLang="tr-TR" sz="2400" dirty="0" err="1"/>
              <a:t>sosyal</a:t>
            </a:r>
            <a:r>
              <a:rPr lang="en-US" altLang="tr-TR" sz="2400" dirty="0"/>
              <a:t> </a:t>
            </a:r>
            <a:r>
              <a:rPr lang="en-US" altLang="tr-TR" sz="2400" dirty="0" err="1"/>
              <a:t>ve</a:t>
            </a:r>
            <a:r>
              <a:rPr lang="en-US" altLang="tr-TR" sz="2400" dirty="0"/>
              <a:t> </a:t>
            </a:r>
            <a:r>
              <a:rPr lang="en-US" altLang="tr-TR" sz="2400" dirty="0" err="1"/>
              <a:t>cinsel</a:t>
            </a:r>
            <a:r>
              <a:rPr lang="en-US" altLang="tr-TR" sz="2400" dirty="0"/>
              <a:t> </a:t>
            </a:r>
            <a:r>
              <a:rPr lang="en-US" altLang="tr-TR" sz="2400" dirty="0" err="1"/>
              <a:t>davranışlarda</a:t>
            </a:r>
            <a:r>
              <a:rPr lang="en-US" altLang="tr-TR" sz="2400" dirty="0"/>
              <a:t> </a:t>
            </a:r>
            <a:r>
              <a:rPr lang="en-US" altLang="tr-TR" sz="2400" dirty="0" err="1"/>
              <a:t>çifte</a:t>
            </a:r>
            <a:r>
              <a:rPr lang="en-US" altLang="tr-TR" sz="2400" dirty="0"/>
              <a:t> </a:t>
            </a:r>
            <a:r>
              <a:rPr lang="en-US" altLang="tr-TR" sz="2400" dirty="0" err="1"/>
              <a:t>standart</a:t>
            </a:r>
            <a:r>
              <a:rPr lang="en-US" altLang="tr-TR" sz="2400" dirty="0"/>
              <a:t> </a:t>
            </a:r>
            <a:r>
              <a:rPr lang="en-US" altLang="tr-TR" sz="2400" dirty="0" err="1"/>
              <a:t>sıklıkla</a:t>
            </a:r>
            <a:r>
              <a:rPr lang="en-US" altLang="tr-TR" sz="2400" dirty="0"/>
              <a:t> </a:t>
            </a:r>
            <a:r>
              <a:rPr lang="en-US" altLang="tr-TR" sz="2400" dirty="0" err="1"/>
              <a:t>görülmektedir</a:t>
            </a:r>
            <a:r>
              <a:rPr lang="en-US" altLang="tr-TR" sz="2400" dirty="0"/>
              <a:t>.</a:t>
            </a:r>
          </a:p>
        </p:txBody>
      </p:sp>
    </p:spTree>
    <p:extLst>
      <p:ext uri="{BB962C8B-B14F-4D97-AF65-F5344CB8AC3E}">
        <p14:creationId xmlns:p14="http://schemas.microsoft.com/office/powerpoint/2010/main" val="228319113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1" name="Freeform: Shape 7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1138" name="Rectangle 2"/>
          <p:cNvSpPr>
            <a:spLocks noGrp="1" noChangeArrowheads="1"/>
          </p:cNvSpPr>
          <p:nvPr>
            <p:ph type="title" idx="4294967295"/>
          </p:nvPr>
        </p:nvSpPr>
        <p:spPr>
          <a:xfrm>
            <a:off x="2555631" y="1441938"/>
            <a:ext cx="7080738" cy="3974124"/>
          </a:xfrm>
        </p:spPr>
        <p:txBody>
          <a:bodyPr vert="horz" lIns="91440" tIns="45720" rIns="91440" bIns="45720" rtlCol="0" anchor="ctr">
            <a:normAutofit/>
          </a:bodyPr>
          <a:lstStyle/>
          <a:p>
            <a:pPr algn="ctr"/>
            <a:r>
              <a:rPr lang="en-US" altLang="tr-TR" sz="3000" b="1">
                <a:solidFill>
                  <a:schemeClr val="bg1">
                    <a:lumMod val="95000"/>
                    <a:lumOff val="5000"/>
                  </a:schemeClr>
                </a:solidFill>
              </a:rPr>
              <a:t>Çoğu din (Hıristiyanlık, Musevilik, Hinduizm ve İslamiyet dâhil), geleneksel öğretileri içinde kadına ikinci sınıf bir rol yüklemektedir. Kadınların ibadetlere daha sık katılmasına, daha koyu dini görüşlere sahip olmalarına, daha sık dua etmelerine ve kilise programlarında daha aktif olmalarına rağmen bu gelenek yüz yıllardır hala devam etmektedir. </a:t>
            </a:r>
          </a:p>
        </p:txBody>
      </p:sp>
    </p:spTree>
    <p:extLst>
      <p:ext uri="{BB962C8B-B14F-4D97-AF65-F5344CB8AC3E}">
        <p14:creationId xmlns:p14="http://schemas.microsoft.com/office/powerpoint/2010/main" val="188096338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1" name="Freeform: Shape 7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2162" name="Rectangle 2"/>
          <p:cNvSpPr>
            <a:spLocks noGrp="1" noChangeArrowheads="1"/>
          </p:cNvSpPr>
          <p:nvPr>
            <p:ph type="title"/>
          </p:nvPr>
        </p:nvSpPr>
        <p:spPr>
          <a:xfrm>
            <a:off x="2555631" y="1441938"/>
            <a:ext cx="7080738" cy="3974124"/>
          </a:xfrm>
        </p:spPr>
        <p:txBody>
          <a:bodyPr vert="horz" lIns="91440" tIns="45720" rIns="91440" bIns="45720" rtlCol="0" anchor="ctr">
            <a:normAutofit/>
          </a:bodyPr>
          <a:lstStyle/>
          <a:p>
            <a:pPr algn="ctr"/>
            <a:r>
              <a:rPr lang="en-US" altLang="tr-TR" sz="2600" b="1">
                <a:solidFill>
                  <a:schemeClr val="bg1">
                    <a:lumMod val="95000"/>
                    <a:lumOff val="5000"/>
                  </a:schemeClr>
                </a:solidFill>
              </a:rPr>
              <a:t>Kadının, erkeğe destek olucu ve ikincil bir rolü olduğu düşüncesi çoğu toplumda ilahi kökenli olarak kabul edilmektedir. Roma Katolik Kilisesi gibi birçok Hıristiyan mezhebinde kadınlar papaz veya vaiz olamazlar. Bazı Ortodoks Musevi erkekler Tanrı’ya onları erkek olarak yarattığı için teşekkür ettikleri bir duayı her gün etmektedirler. Neredeyse tüm ibadethanelerde Tanrı “eril” (“he”) olarak bahsedilmektedir. </a:t>
            </a:r>
          </a:p>
        </p:txBody>
      </p:sp>
    </p:spTree>
    <p:extLst>
      <p:ext uri="{BB962C8B-B14F-4D97-AF65-F5344CB8AC3E}">
        <p14:creationId xmlns:p14="http://schemas.microsoft.com/office/powerpoint/2010/main" val="289536261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title" idx="4294967295"/>
          </p:nvPr>
        </p:nvSpPr>
        <p:spPr>
          <a:xfrm>
            <a:off x="2085653" y="1359257"/>
            <a:ext cx="8301519" cy="3975100"/>
          </a:xfrm>
        </p:spPr>
        <p:txBody>
          <a:bodyPr vert="horz" lIns="91440" tIns="45720" rIns="91440" bIns="45720" rtlCol="0" anchor="ctr">
            <a:normAutofit/>
          </a:bodyPr>
          <a:lstStyle/>
          <a:p>
            <a:pPr algn="just"/>
            <a:r>
              <a:rPr lang="en-US" altLang="tr-TR" sz="3000" b="1" dirty="0" err="1"/>
              <a:t>Kadının</a:t>
            </a:r>
            <a:r>
              <a:rPr lang="en-US" altLang="tr-TR" sz="3000" b="1" dirty="0"/>
              <a:t> </a:t>
            </a:r>
            <a:r>
              <a:rPr lang="en-US" altLang="tr-TR" sz="3000" b="1" dirty="0" err="1"/>
              <a:t>düşük</a:t>
            </a:r>
            <a:r>
              <a:rPr lang="en-US" altLang="tr-TR" sz="3000" b="1" dirty="0"/>
              <a:t> </a:t>
            </a:r>
            <a:r>
              <a:rPr lang="en-US" altLang="tr-TR" sz="3000" b="1" dirty="0" err="1"/>
              <a:t>statüsü</a:t>
            </a:r>
            <a:r>
              <a:rPr lang="en-US" altLang="tr-TR" sz="3000" b="1" dirty="0"/>
              <a:t> </a:t>
            </a:r>
            <a:r>
              <a:rPr lang="en-US" altLang="tr-TR" sz="3000" b="1" dirty="0" err="1"/>
              <a:t>ile</a:t>
            </a:r>
            <a:r>
              <a:rPr lang="en-US" altLang="tr-TR" sz="3000" b="1" dirty="0"/>
              <a:t> </a:t>
            </a:r>
            <a:r>
              <a:rPr lang="en-US" altLang="tr-TR" sz="3000" b="1" dirty="0" err="1"/>
              <a:t>sonuçlanan</a:t>
            </a:r>
            <a:r>
              <a:rPr lang="en-US" altLang="tr-TR" sz="3000" b="1" dirty="0"/>
              <a:t> </a:t>
            </a:r>
            <a:r>
              <a:rPr lang="en-US" altLang="tr-TR" sz="3000" b="1" dirty="0" err="1"/>
              <a:t>süreçler</a:t>
            </a:r>
            <a:r>
              <a:rPr lang="en-US" altLang="tr-TR" sz="3000" b="1" dirty="0"/>
              <a:t> </a:t>
            </a:r>
            <a:r>
              <a:rPr lang="en-US" altLang="tr-TR" sz="3000" b="1" dirty="0" err="1"/>
              <a:t>hakkında</a:t>
            </a:r>
            <a:r>
              <a:rPr lang="en-US" altLang="tr-TR" sz="3000" b="1" dirty="0"/>
              <a:t> </a:t>
            </a:r>
            <a:r>
              <a:rPr lang="en-US" altLang="tr-TR" sz="3000" b="1" dirty="0" err="1"/>
              <a:t>avcı-toplayı</a:t>
            </a:r>
            <a:r>
              <a:rPr lang="en-US" altLang="tr-TR" sz="3000" b="1" dirty="0"/>
              <a:t> </a:t>
            </a:r>
            <a:r>
              <a:rPr lang="en-US" altLang="tr-TR" sz="3000" b="1" dirty="0" err="1"/>
              <a:t>toplumlar</a:t>
            </a:r>
            <a:r>
              <a:rPr lang="en-US" altLang="tr-TR" sz="3000" b="1" dirty="0"/>
              <a:t> </a:t>
            </a:r>
            <a:r>
              <a:rPr lang="en-US" altLang="tr-TR" sz="3000" b="1" dirty="0" err="1"/>
              <a:t>iç</a:t>
            </a:r>
            <a:r>
              <a:rPr lang="en-US" altLang="tr-TR" sz="3000" b="1" dirty="0"/>
              <a:t> </a:t>
            </a:r>
            <a:r>
              <a:rPr lang="en-US" altLang="tr-TR" sz="3000" b="1" dirty="0" err="1"/>
              <a:t>görü</a:t>
            </a:r>
            <a:r>
              <a:rPr lang="en-US" altLang="tr-TR" sz="3000" b="1" dirty="0"/>
              <a:t> </a:t>
            </a:r>
            <a:r>
              <a:rPr lang="en-US" altLang="tr-TR" sz="3000" b="1" dirty="0" err="1"/>
              <a:t>sağlamaktadır</a:t>
            </a:r>
            <a:r>
              <a:rPr lang="en-US" altLang="tr-TR" sz="3000" b="1" dirty="0"/>
              <a:t>. Bu </a:t>
            </a:r>
            <a:r>
              <a:rPr lang="en-US" altLang="tr-TR" sz="3000" b="1" dirty="0" err="1"/>
              <a:t>gibi</a:t>
            </a:r>
            <a:r>
              <a:rPr lang="en-US" altLang="tr-TR" sz="3000" b="1" dirty="0"/>
              <a:t> </a:t>
            </a:r>
            <a:r>
              <a:rPr lang="en-US" altLang="tr-TR" sz="3000" b="1" dirty="0" err="1"/>
              <a:t>toplumlar</a:t>
            </a:r>
            <a:r>
              <a:rPr lang="en-US" altLang="tr-TR" sz="3000" b="1" dirty="0"/>
              <a:t> </a:t>
            </a:r>
            <a:r>
              <a:rPr lang="en-US" altLang="tr-TR" sz="3000" b="1" dirty="0" err="1"/>
              <a:t>genelde</a:t>
            </a:r>
            <a:r>
              <a:rPr lang="en-US" altLang="tr-TR" sz="3000" b="1" dirty="0"/>
              <a:t> </a:t>
            </a:r>
            <a:r>
              <a:rPr lang="en-US" altLang="tr-TR" sz="3000" b="1" dirty="0" err="1"/>
              <a:t>çiftleşmiş</a:t>
            </a:r>
            <a:r>
              <a:rPr lang="en-US" altLang="tr-TR" sz="3000" b="1" dirty="0"/>
              <a:t> </a:t>
            </a:r>
            <a:r>
              <a:rPr lang="en-US" altLang="tr-TR" sz="3000" b="1" dirty="0" err="1"/>
              <a:t>bir</a:t>
            </a:r>
            <a:r>
              <a:rPr lang="en-US" altLang="tr-TR" sz="3000" b="1" dirty="0"/>
              <a:t> </a:t>
            </a:r>
            <a:r>
              <a:rPr lang="en-US" altLang="tr-TR" sz="3000" b="1" dirty="0" err="1"/>
              <a:t>çift</a:t>
            </a:r>
            <a:r>
              <a:rPr lang="en-US" altLang="tr-TR" sz="3000" b="1" dirty="0"/>
              <a:t> </a:t>
            </a:r>
            <a:r>
              <a:rPr lang="en-US" altLang="tr-TR" sz="3000" b="1" dirty="0" err="1"/>
              <a:t>ve</a:t>
            </a:r>
            <a:r>
              <a:rPr lang="en-US" altLang="tr-TR" sz="3000" b="1" dirty="0"/>
              <a:t> </a:t>
            </a:r>
            <a:r>
              <a:rPr lang="en-US" altLang="tr-TR" sz="3000" b="1" dirty="0" err="1"/>
              <a:t>onlara</a:t>
            </a:r>
            <a:r>
              <a:rPr lang="en-US" altLang="tr-TR" sz="3000" b="1" dirty="0"/>
              <a:t> </a:t>
            </a:r>
            <a:r>
              <a:rPr lang="en-US" altLang="tr-TR" sz="3000" b="1" dirty="0" err="1"/>
              <a:t>bağımlı</a:t>
            </a:r>
            <a:r>
              <a:rPr lang="en-US" altLang="tr-TR" sz="3000" b="1" dirty="0"/>
              <a:t> </a:t>
            </a:r>
            <a:r>
              <a:rPr lang="en-US" altLang="tr-TR" sz="3000" b="1" dirty="0" err="1"/>
              <a:t>olan</a:t>
            </a:r>
            <a:r>
              <a:rPr lang="en-US" altLang="tr-TR" sz="3000" b="1" dirty="0"/>
              <a:t> </a:t>
            </a:r>
            <a:r>
              <a:rPr lang="en-US" altLang="tr-TR" sz="3000" b="1" dirty="0" err="1"/>
              <a:t>kişilerden</a:t>
            </a:r>
            <a:r>
              <a:rPr lang="en-US" altLang="tr-TR" sz="3000" b="1" dirty="0"/>
              <a:t> </a:t>
            </a:r>
            <a:r>
              <a:rPr lang="en-US" altLang="tr-TR" sz="3000" b="1" dirty="0" err="1"/>
              <a:t>oluşan</a:t>
            </a:r>
            <a:r>
              <a:rPr lang="en-US" altLang="tr-TR" sz="3000" b="1" dirty="0"/>
              <a:t> </a:t>
            </a:r>
            <a:r>
              <a:rPr lang="en-US" altLang="tr-TR" sz="3000" b="1" dirty="0" err="1"/>
              <a:t>küçük</a:t>
            </a:r>
            <a:r>
              <a:rPr lang="en-US" altLang="tr-TR" sz="3000" b="1" dirty="0"/>
              <a:t> </a:t>
            </a:r>
            <a:r>
              <a:rPr lang="en-US" altLang="tr-TR" sz="3000" b="1" dirty="0" err="1"/>
              <a:t>topluluklardı</a:t>
            </a:r>
            <a:r>
              <a:rPr lang="en-US" altLang="tr-TR" sz="3000" b="1" dirty="0"/>
              <a:t>. </a:t>
            </a:r>
            <a:r>
              <a:rPr lang="en-US" altLang="tr-TR" sz="3000" b="1" dirty="0" err="1"/>
              <a:t>Erkekler</a:t>
            </a:r>
            <a:r>
              <a:rPr lang="en-US" altLang="tr-TR" sz="3000" b="1" dirty="0"/>
              <a:t> </a:t>
            </a:r>
            <a:r>
              <a:rPr lang="en-US" altLang="tr-TR" sz="3000" b="1" dirty="0" err="1"/>
              <a:t>genelde</a:t>
            </a:r>
            <a:r>
              <a:rPr lang="en-US" altLang="tr-TR" sz="3000" b="1" dirty="0"/>
              <a:t> </a:t>
            </a:r>
            <a:r>
              <a:rPr lang="en-US" altLang="tr-TR" sz="3000" b="1" dirty="0" err="1"/>
              <a:t>avcıydı</a:t>
            </a:r>
            <a:r>
              <a:rPr lang="en-US" altLang="tr-TR" sz="3000" b="1" dirty="0"/>
              <a:t> </a:t>
            </a:r>
            <a:r>
              <a:rPr lang="en-US" altLang="tr-TR" sz="3000" b="1" dirty="0" err="1"/>
              <a:t>ve</a:t>
            </a:r>
            <a:r>
              <a:rPr lang="en-US" altLang="tr-TR" sz="3000" b="1" dirty="0"/>
              <a:t> </a:t>
            </a:r>
            <a:r>
              <a:rPr lang="en-US" altLang="tr-TR" sz="3000" b="1" dirty="0" err="1"/>
              <a:t>kadınlar</a:t>
            </a:r>
            <a:r>
              <a:rPr lang="en-US" altLang="tr-TR" sz="3000" b="1" dirty="0"/>
              <a:t> bitki, </a:t>
            </a:r>
            <a:r>
              <a:rPr lang="en-US" altLang="tr-TR" sz="3000" b="1" dirty="0" err="1"/>
              <a:t>yemiş</a:t>
            </a:r>
            <a:r>
              <a:rPr lang="en-US" altLang="tr-TR" sz="3000" b="1" dirty="0"/>
              <a:t> </a:t>
            </a:r>
            <a:r>
              <a:rPr lang="en-US" altLang="tr-TR" sz="3000" b="1" dirty="0" err="1"/>
              <a:t>ve</a:t>
            </a:r>
            <a:r>
              <a:rPr lang="en-US" altLang="tr-TR" sz="3000" b="1" dirty="0"/>
              <a:t> </a:t>
            </a:r>
            <a:r>
              <a:rPr lang="en-US" altLang="tr-TR" sz="3000" b="1" dirty="0" err="1"/>
              <a:t>diğer</a:t>
            </a:r>
            <a:r>
              <a:rPr lang="en-US" altLang="tr-TR" sz="3000" b="1" dirty="0"/>
              <a:t> </a:t>
            </a:r>
            <a:r>
              <a:rPr lang="en-US" altLang="tr-TR" sz="3000" b="1" dirty="0" err="1"/>
              <a:t>gıdaları</a:t>
            </a:r>
            <a:r>
              <a:rPr lang="en-US" altLang="tr-TR" sz="3000" b="1" dirty="0"/>
              <a:t> </a:t>
            </a:r>
            <a:r>
              <a:rPr lang="en-US" altLang="tr-TR" sz="3000" b="1" dirty="0" err="1"/>
              <a:t>toplamaktaydı</a:t>
            </a:r>
            <a:r>
              <a:rPr lang="en-US" altLang="tr-TR" sz="3000" b="1" dirty="0"/>
              <a:t>. Bu </a:t>
            </a:r>
            <a:r>
              <a:rPr lang="en-US" altLang="tr-TR" sz="3000" b="1" dirty="0" err="1"/>
              <a:t>rol</a:t>
            </a:r>
            <a:r>
              <a:rPr lang="en-US" altLang="tr-TR" sz="3000" b="1" dirty="0"/>
              <a:t> </a:t>
            </a:r>
            <a:r>
              <a:rPr lang="en-US" altLang="tr-TR" sz="3000" b="1" dirty="0" err="1"/>
              <a:t>farklılaşmasının</a:t>
            </a:r>
            <a:r>
              <a:rPr lang="en-US" altLang="tr-TR" sz="3000" b="1" dirty="0"/>
              <a:t> </a:t>
            </a:r>
            <a:r>
              <a:rPr lang="en-US" altLang="tr-TR" sz="3000" b="1" dirty="0" err="1"/>
              <a:t>birkaç</a:t>
            </a:r>
            <a:r>
              <a:rPr lang="en-US" altLang="tr-TR" sz="3000" b="1" dirty="0"/>
              <a:t> </a:t>
            </a:r>
            <a:r>
              <a:rPr lang="en-US" altLang="tr-TR" sz="3000" b="1" dirty="0" err="1"/>
              <a:t>açıklaması</a:t>
            </a:r>
            <a:r>
              <a:rPr lang="en-US" altLang="tr-TR" sz="3000" b="1" dirty="0"/>
              <a:t> </a:t>
            </a:r>
            <a:r>
              <a:rPr lang="en-US" altLang="tr-TR" sz="3000" b="1" dirty="0" err="1"/>
              <a:t>vardır</a:t>
            </a:r>
            <a:r>
              <a:rPr lang="en-US" altLang="tr-TR" sz="3000" b="1" dirty="0"/>
              <a:t>. </a:t>
            </a:r>
          </a:p>
        </p:txBody>
      </p:sp>
    </p:spTree>
    <p:extLst>
      <p:ext uri="{BB962C8B-B14F-4D97-AF65-F5344CB8AC3E}">
        <p14:creationId xmlns:p14="http://schemas.microsoft.com/office/powerpoint/2010/main" val="258699273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4" name="Rectangle 73">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6258" name="Rectangle 2"/>
          <p:cNvSpPr>
            <a:spLocks noGrp="1" noChangeArrowheads="1"/>
          </p:cNvSpPr>
          <p:nvPr>
            <p:ph type="title"/>
          </p:nvPr>
        </p:nvSpPr>
        <p:spPr>
          <a:xfrm>
            <a:off x="804671" y="640263"/>
            <a:ext cx="3284331" cy="5254510"/>
          </a:xfrm>
        </p:spPr>
        <p:txBody>
          <a:bodyPr>
            <a:normAutofit/>
          </a:bodyPr>
          <a:lstStyle/>
          <a:p>
            <a:pPr eaLnBrk="1" hangingPunct="1"/>
            <a:r>
              <a:rPr lang="en-US" altLang="tr-TR" b="1"/>
              <a:t>Budizm’e Göre İdeal Eş</a:t>
            </a:r>
          </a:p>
        </p:txBody>
      </p:sp>
      <p:sp>
        <p:nvSpPr>
          <p:cNvPr id="96259" name="Rectangle 4"/>
          <p:cNvSpPr>
            <a:spLocks noGrp="1" noChangeArrowheads="1"/>
          </p:cNvSpPr>
          <p:nvPr>
            <p:ph idx="1"/>
          </p:nvPr>
        </p:nvSpPr>
        <p:spPr>
          <a:xfrm>
            <a:off x="5358384" y="640263"/>
            <a:ext cx="6028944" cy="5254510"/>
          </a:xfrm>
        </p:spPr>
        <p:txBody>
          <a:bodyPr anchor="ctr">
            <a:normAutofit/>
          </a:bodyPr>
          <a:lstStyle/>
          <a:p>
            <a:pPr eaLnBrk="1" hangingPunct="1">
              <a:buFontTx/>
              <a:buNone/>
            </a:pPr>
            <a:r>
              <a:rPr lang="tr-TR" altLang="tr-TR" sz="2200" b="1">
                <a:solidFill>
                  <a:schemeClr val="bg1"/>
                </a:solidFill>
                <a:latin typeface="+mj-lt"/>
              </a:rPr>
              <a:t>	</a:t>
            </a:r>
            <a:r>
              <a:rPr lang="en-US" altLang="tr-TR" sz="2200" b="1">
                <a:solidFill>
                  <a:schemeClr val="bg1"/>
                </a:solidFill>
                <a:latin typeface="+mj-lt"/>
              </a:rPr>
              <a:t>Çoğu geleneksel dine göre kadınlar, erkeklere karşı itaatkâr ve destekleyici rolde olmalıdır. Örneğin; Budizm ideal bir eşi şu şekilde tanımlamaktadır:</a:t>
            </a:r>
          </a:p>
          <a:p>
            <a:pPr eaLnBrk="1" hangingPunct="1"/>
            <a:endParaRPr lang="tr-TR" altLang="tr-TR" sz="2200" b="1">
              <a:solidFill>
                <a:schemeClr val="bg1"/>
              </a:solidFill>
              <a:latin typeface="+mj-lt"/>
            </a:endParaRPr>
          </a:p>
        </p:txBody>
      </p:sp>
    </p:spTree>
    <p:extLst>
      <p:ext uri="{BB962C8B-B14F-4D97-AF65-F5344CB8AC3E}">
        <p14:creationId xmlns:p14="http://schemas.microsoft.com/office/powerpoint/2010/main" val="295866711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1" name="Freeform: Shape 7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7282" name="Rectangle 2"/>
          <p:cNvSpPr>
            <a:spLocks noGrp="1" noChangeArrowheads="1"/>
          </p:cNvSpPr>
          <p:nvPr>
            <p:ph type="title" idx="4294967295"/>
          </p:nvPr>
        </p:nvSpPr>
        <p:spPr>
          <a:xfrm>
            <a:off x="2555631" y="1441938"/>
            <a:ext cx="7080738" cy="3974124"/>
          </a:xfrm>
        </p:spPr>
        <p:txBody>
          <a:bodyPr vert="horz" lIns="91440" tIns="45720" rIns="91440" bIns="45720" rtlCol="0" anchor="ctr">
            <a:normAutofit/>
          </a:bodyPr>
          <a:lstStyle/>
          <a:p>
            <a:pPr algn="ctr"/>
            <a:r>
              <a:rPr lang="en-US" altLang="tr-TR" sz="3800" b="1" i="1" dirty="0">
                <a:solidFill>
                  <a:schemeClr val="bg1">
                    <a:lumMod val="95000"/>
                    <a:lumOff val="5000"/>
                  </a:schemeClr>
                </a:solidFill>
              </a:rPr>
              <a:t>İdeal </a:t>
            </a:r>
            <a:r>
              <a:rPr lang="en-US" altLang="tr-TR" sz="3800" b="1" i="1">
                <a:solidFill>
                  <a:schemeClr val="bg1">
                    <a:lumMod val="95000"/>
                    <a:lumOff val="5000"/>
                  </a:schemeClr>
                </a:solidFill>
              </a:rPr>
              <a:t>bir</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eş</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hizmetçi</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gibi</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olmalıdır</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Kadın</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kocasına</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sadakatle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ve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iyi</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bir</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şekilde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hizmet</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eder</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Kocasına</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saygı</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duyar</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onun</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emirlerine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uyar</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kendine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ait</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istekleri</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kötü</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niyetleri</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ve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küslüğü</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olmaz</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ve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onu</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mutlu</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etmeye</a:t>
            </a:r>
            <a:r>
              <a:rPr lang="en-US" altLang="tr-TR" sz="3800" b="1" i="1" dirty="0">
                <a:solidFill>
                  <a:schemeClr val="bg1">
                    <a:lumMod val="95000"/>
                    <a:lumOff val="5000"/>
                  </a:schemeClr>
                </a:solidFill>
              </a:rPr>
              <a:t> </a:t>
            </a:r>
            <a:r>
              <a:rPr lang="en-US" altLang="tr-TR" sz="3800" b="1" i="1">
                <a:solidFill>
                  <a:schemeClr val="bg1">
                    <a:lumMod val="95000"/>
                    <a:lumOff val="5000"/>
                  </a:schemeClr>
                </a:solidFill>
              </a:rPr>
              <a:t>çalışır</a:t>
            </a:r>
            <a:r>
              <a:rPr lang="en-US" altLang="tr-TR" sz="3800" b="1" i="1" dirty="0">
                <a:solidFill>
                  <a:schemeClr val="bg1">
                    <a:lumMod val="95000"/>
                    <a:lumOff val="5000"/>
                  </a:schemeClr>
                </a:solidFill>
              </a:rPr>
              <a:t>. </a:t>
            </a:r>
          </a:p>
        </p:txBody>
      </p:sp>
    </p:spTree>
    <p:extLst>
      <p:ext uri="{BB962C8B-B14F-4D97-AF65-F5344CB8AC3E}">
        <p14:creationId xmlns:p14="http://schemas.microsoft.com/office/powerpoint/2010/main" val="383019272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p:cNvSpPr>
          <p:nvPr/>
        </p:nvSpPr>
        <p:spPr>
          <a:xfrm>
            <a:off x="1073470" y="1585062"/>
            <a:ext cx="10417121" cy="547260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tr-TR" sz="2800" dirty="0">
                <a:latin typeface="Calibri" panose="020F0502020204030204" pitchFamily="34" charset="0"/>
              </a:rPr>
              <a:t>Kadının toplumdaki bu düşük statüsünü besleyen ve kadınlık rolleri ile ilgili ilk toplumsal beklentileri ortaya koyan gelişmeleri halk anlatılarının temeli olan mitolojide gözlemek mümkün olabilir.</a:t>
            </a:r>
            <a:br>
              <a:rPr lang="tr-TR" sz="2800" dirty="0">
                <a:latin typeface="Calibri" panose="020F0502020204030204" pitchFamily="34" charset="0"/>
              </a:rPr>
            </a:br>
            <a:r>
              <a:rPr lang="tr-TR" sz="2800" dirty="0">
                <a:latin typeface="Calibri" panose="020F0502020204030204" pitchFamily="34" charset="0"/>
              </a:rPr>
              <a:t>Örneğin; Yunan mitolojisine göre yeryüzünde yaşamış olan ilk kadın PANDORA, yeryüzüne bütün kötülüklerin yayılmasına yol açmıştır.</a:t>
            </a:r>
            <a:br>
              <a:rPr lang="tr-TR" sz="2800" dirty="0">
                <a:latin typeface="Calibri" panose="020F0502020204030204" pitchFamily="34" charset="0"/>
              </a:rPr>
            </a:br>
            <a:r>
              <a:rPr lang="tr-TR" sz="2800" dirty="0">
                <a:latin typeface="Calibri" panose="020F0502020204030204" pitchFamily="34" charset="0"/>
              </a:rPr>
              <a:t>Bu mite göre Zeus, </a:t>
            </a:r>
            <a:r>
              <a:rPr lang="tr-TR" sz="2800" dirty="0" err="1">
                <a:latin typeface="Calibri" panose="020F0502020204030204" pitchFamily="34" charset="0"/>
              </a:rPr>
              <a:t>Prometheus</a:t>
            </a:r>
            <a:r>
              <a:rPr lang="tr-TR" sz="2800" dirty="0">
                <a:latin typeface="Calibri" panose="020F0502020204030204" pitchFamily="34" charset="0"/>
              </a:rPr>
              <a:t> ve kardeşi </a:t>
            </a:r>
            <a:r>
              <a:rPr lang="tr-TR" sz="2800" dirty="0" err="1">
                <a:latin typeface="Calibri" panose="020F0502020204030204" pitchFamily="34" charset="0"/>
              </a:rPr>
              <a:t>Epimetheus’u</a:t>
            </a:r>
            <a:r>
              <a:rPr lang="tr-TR" sz="2800" dirty="0">
                <a:latin typeface="Calibri" panose="020F0502020204030204" pitchFamily="34" charset="0"/>
              </a:rPr>
              <a:t> cezalandırmak için kadını yaratmıştır.</a:t>
            </a:r>
          </a:p>
          <a:p>
            <a:pPr algn="just"/>
            <a:r>
              <a:rPr lang="tr-TR" sz="2800" dirty="0">
                <a:latin typeface="Calibri" panose="020F0502020204030204" pitchFamily="34" charset="0"/>
              </a:rPr>
              <a:t> </a:t>
            </a:r>
            <a:br>
              <a:rPr lang="tr-TR" sz="2800" dirty="0">
                <a:latin typeface="Calibri" panose="020F0502020204030204" pitchFamily="34" charset="0"/>
              </a:rPr>
            </a:br>
            <a:endParaRPr lang="tr-TR" sz="2800" dirty="0">
              <a:latin typeface="Calibri" panose="020F0502020204030204" pitchFamily="34" charset="0"/>
            </a:endParaRPr>
          </a:p>
        </p:txBody>
      </p:sp>
    </p:spTree>
    <p:extLst>
      <p:ext uri="{BB962C8B-B14F-4D97-AF65-F5344CB8AC3E}">
        <p14:creationId xmlns:p14="http://schemas.microsoft.com/office/powerpoint/2010/main" val="626134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1000306" y="1442799"/>
            <a:ext cx="9992298" cy="504056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tr-TR" sz="2800" dirty="0">
                <a:latin typeface="Calibri" panose="020F0502020204030204" pitchFamily="34" charset="0"/>
              </a:rPr>
              <a:t>Hint mitolojisine göre de kadının yaratılışı;</a:t>
            </a:r>
            <a:br>
              <a:rPr lang="tr-TR" sz="2800" dirty="0">
                <a:latin typeface="Calibri" panose="020F0502020204030204" pitchFamily="34" charset="0"/>
              </a:rPr>
            </a:br>
            <a:br>
              <a:rPr lang="tr-TR" sz="2800" dirty="0">
                <a:latin typeface="Calibri" panose="020F0502020204030204" pitchFamily="34" charset="0"/>
              </a:rPr>
            </a:br>
            <a:r>
              <a:rPr lang="tr-TR" sz="2800" dirty="0">
                <a:latin typeface="Calibri" panose="020F0502020204030204" pitchFamily="34" charset="0"/>
              </a:rPr>
              <a:t>‘Tanrı yaprağın hafifliğini, ceylanın bakışını, güneş ışığının kıvancını, sisin gözyaşını aldı; rüzgarın kararsızlığını, tavşanın ürkekliğini buna ekledi. Onların üzerine kıymetli taşların sertliğini ,balın tadını, kaplanın yırtıcılığını, ateşin yakıcılığını, kışın soğuğunu, saksağanın  gevezeliğini, kumrunun sevgisini kattı. Bütün bunları karıştırdı, eritti ve kadın yaptı. Yarattığı kadını sevsin diye erkeğe armağan etti.’ şeklinde anlatılır.</a:t>
            </a:r>
          </a:p>
        </p:txBody>
      </p:sp>
    </p:spTree>
    <p:extLst>
      <p:ext uri="{BB962C8B-B14F-4D97-AF65-F5344CB8AC3E}">
        <p14:creationId xmlns:p14="http://schemas.microsoft.com/office/powerpoint/2010/main" val="1488001096"/>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651</Words>
  <Application>Microsoft Office PowerPoint</Application>
  <PresentationFormat>Geniş ekran</PresentationFormat>
  <Paragraphs>17</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Theme</vt:lpstr>
      <vt:lpstr>Cinsiyet Rollerinin ve Cinsiyet Ayrımcılığının Tarihi</vt:lpstr>
      <vt:lpstr>PowerPoint Sunusu</vt:lpstr>
      <vt:lpstr>Çoğu din (Hıristiyanlık, Musevilik, Hinduizm ve İslamiyet dâhil), geleneksel öğretileri içinde kadına ikinci sınıf bir rol yüklemektedir. Kadınların ibadetlere daha sık katılmasına, daha koyu dini görüşlere sahip olmalarına, daha sık dua etmelerine ve kilise programlarında daha aktif olmalarına rağmen bu gelenek yüz yıllardır hala devam etmektedir. </vt:lpstr>
      <vt:lpstr>Kadının, erkeğe destek olucu ve ikincil bir rolü olduğu düşüncesi çoğu toplumda ilahi kökenli olarak kabul edilmektedir. Roma Katolik Kilisesi gibi birçok Hıristiyan mezhebinde kadınlar papaz veya vaiz olamazlar. Bazı Ortodoks Musevi erkekler Tanrı’ya onları erkek olarak yarattığı için teşekkür ettikleri bir duayı her gün etmektedirler. Neredeyse tüm ibadethanelerde Tanrı “eril” (“he”) olarak bahsedilmektedir. </vt:lpstr>
      <vt:lpstr>Kadının düşük statüsü ile sonuçlanan süreçler hakkında avcı-toplayı toplumlar iç görü sağlamaktadır. Bu gibi toplumlar genelde çiftleşmiş bir çift ve onlara bağımlı olan kişilerden oluşan küçük topluluklardı. Erkekler genelde avcıydı ve kadınlar bitki, yemiş ve diğer gıdaları toplamaktaydı. Bu rol farklılaşmasının birkaç açıklaması vardır. </vt:lpstr>
      <vt:lpstr>Budizm’e Göre İdeal Eş</vt:lpstr>
      <vt:lpstr>İdeal bir eş hizmetçi gibi olmalıdır. Kadın kocasına sadakatle ve iyi bir şekilde hizmet eder. Kocasına saygı duyar, onun emirlerine uyar, kendine ait istekleri, kötü niyetleri ve küslüğü olmaz ve onu mutlu etmeye çalışır. </vt:lpstr>
      <vt:lpstr>PowerPoint Sunusu</vt:lpstr>
      <vt:lpstr>PowerPoint Sunusu</vt:lpstr>
      <vt:lpstr>Kadın, yetişkinlik yıllarının çoğunu hamile olarak, bebek bakarak ve çocuk yetiştirerek geçirir. Çünkü kadınlar evin yakınlarında kalmaya zorlanmıştır ve ayrıca “ev ile ilgili görevler” olan yemek pişirme, hizmet etme ve yıkama yine kadına tahsis edilmiştir. Bu cinsiyet rolleri geleneğin bir parçası haline geldiği zaman bu ayrım sadece pratik olarak değil aynı zamanda “doğal” olarak algılanmıştır. </vt:lpstr>
      <vt:lpstr>Sanayi Devrimi öncesinde neredeyse tüm toplumlar kadınlara ve erkeklere farklı roller atfetmişti. Kadınlar genellikle ev ile ilgili ve çocuk yetiştirme konusundaki rolleri gerçekleştirirken erkekler aile için üretici ve koruyu olarak görülen aktiviteler (avlanma ve ekonomik destek gibi) ile meşguldü. </vt:lpstr>
      <vt:lpstr>19.Yüzyıl Sanayi Devrimi cinsiyet rollerinde önemli değişmelere sebep olmuştur. Erkekler küçük bir çiftlikte yerine çalışmak için evlerini terk edip fabrika veya diğer ekonomik çıkar sağlayan bölgelere gitmişlerdir. Kadının ekonomik rolü, artık ekonomik olarak üretici olan görevleri üstelenmedikleri için azalmıştır. </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Cinsiyet Rollerinin ve Cinsiyet Ayrımcılığının Tarihi</dc:title>
  <dc:creator>user</dc:creator>
  <cp:lastModifiedBy>user</cp:lastModifiedBy>
  <cp:revision>1</cp:revision>
  <dcterms:created xsi:type="dcterms:W3CDTF">2020-09-05T07:52:41Z</dcterms:created>
  <dcterms:modified xsi:type="dcterms:W3CDTF">2020-09-05T07:53:07Z</dcterms:modified>
</cp:coreProperties>
</file>