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4"/>
  </p:notesMasterIdLst>
  <p:handoutMasterIdLst>
    <p:handoutMasterId r:id="rId25"/>
  </p:handoutMasterIdLst>
  <p:sldIdLst>
    <p:sldId id="291" r:id="rId2"/>
    <p:sldId id="296" r:id="rId3"/>
    <p:sldId id="297" r:id="rId4"/>
    <p:sldId id="302" r:id="rId5"/>
    <p:sldId id="303" r:id="rId6"/>
    <p:sldId id="321" r:id="rId7"/>
    <p:sldId id="322" r:id="rId8"/>
    <p:sldId id="308" r:id="rId9"/>
    <p:sldId id="323" r:id="rId10"/>
    <p:sldId id="309" r:id="rId11"/>
    <p:sldId id="310" r:id="rId12"/>
    <p:sldId id="324" r:id="rId13"/>
    <p:sldId id="325" r:id="rId14"/>
    <p:sldId id="311" r:id="rId15"/>
    <p:sldId id="312" r:id="rId16"/>
    <p:sldId id="317" r:id="rId17"/>
    <p:sldId id="313" r:id="rId18"/>
    <p:sldId id="326" r:id="rId19"/>
    <p:sldId id="300" r:id="rId20"/>
    <p:sldId id="318" r:id="rId21"/>
    <p:sldId id="319" r:id="rId22"/>
    <p:sldId id="320" r:id="rId23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>
      <p:cViewPr varScale="1">
        <p:scale>
          <a:sx n="69" d="100"/>
          <a:sy n="69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3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8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28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3993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6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54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25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45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5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4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8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3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8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3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0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1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2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B-309 BİYOKİMYA I DERSİ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VII.HAFTA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dirty="0" err="1" smtClean="0"/>
              <a:t>Karbohidratların</a:t>
            </a:r>
            <a:r>
              <a:rPr lang="tr-TR" sz="4000" dirty="0" smtClean="0"/>
              <a:t> depo koşulları tartışılacaktır.</a:t>
            </a:r>
          </a:p>
          <a:p>
            <a:r>
              <a:rPr lang="tr-TR" sz="4000" dirty="0" smtClean="0"/>
              <a:t>Örneğin, ‘</a:t>
            </a:r>
            <a:r>
              <a:rPr lang="tr-TR" sz="4000" dirty="0" err="1" smtClean="0"/>
              <a:t>monosakkaritler</a:t>
            </a:r>
            <a:r>
              <a:rPr lang="tr-TR" sz="4000" dirty="0" smtClean="0"/>
              <a:t> neden depo edilemez’ gibi sorulara yanıt verirken memeli hücrelerin enerji metabolizması konusunda da bilgi verilecektir.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343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4000" dirty="0" smtClean="0"/>
              <a:t>Bazı </a:t>
            </a:r>
            <a:r>
              <a:rPr lang="tr-TR" sz="4000" dirty="0" err="1" smtClean="0"/>
              <a:t>polisakkaritler</a:t>
            </a:r>
            <a:r>
              <a:rPr lang="tr-TR" sz="4000" dirty="0" smtClean="0"/>
              <a:t> yapısal görevlerde bulunurlar.</a:t>
            </a:r>
          </a:p>
          <a:p>
            <a:r>
              <a:rPr lang="tr-TR" sz="4000" dirty="0" smtClean="0"/>
              <a:t>Bitki hücre duvarında bulunan lifsi, sert ve suda çözünmez olarak bulunan selüloz bunlardan birisidir.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538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w are cellulose and chitin different? -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4168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971600" y="4813701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https://www.google.com/url?sa=i&amp;url=https%3A%2F%2Fwww.quora.com%2FHow-are-cellulose-and-chitin-different&amp;psig=AOvVaw2T7VzNvCVc1wHAmJhyGyQ-&amp;ust=1589392603181000&amp;source=images&amp;cd=vfe&amp;ved=0CAIQjRxqFwoTCPDg_oLzrukCFQAAAAAdAAAAABAS</a:t>
            </a:r>
          </a:p>
        </p:txBody>
      </p:sp>
    </p:spTree>
    <p:extLst>
      <p:ext uri="{BB962C8B-B14F-4D97-AF65-F5344CB8AC3E}">
        <p14:creationId xmlns:p14="http://schemas.microsoft.com/office/powerpoint/2010/main" val="2185553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ground on Cellulose | Nanocellulose | Georgia Institute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0866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971600" y="5858231"/>
            <a:ext cx="7230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https://www.google.com/url?sa=i&amp;url=http%3A%2F%2Fcellulose.gatech.edu%2Fbackground-cellulose&amp;psig=AOvVaw2T7VzNvCVc1wHAmJhyGyQ-&amp;ust=1589392603181000&amp;source=images&amp;cd=vfe&amp;ved=0CAIQjRxqFwoTCPDg_oLzrukCFQAAAAAdAAAAABAY</a:t>
            </a:r>
          </a:p>
        </p:txBody>
      </p:sp>
    </p:spTree>
    <p:extLst>
      <p:ext uri="{BB962C8B-B14F-4D97-AF65-F5344CB8AC3E}">
        <p14:creationId xmlns:p14="http://schemas.microsoft.com/office/powerpoint/2010/main" val="676508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4000" dirty="0" smtClean="0"/>
              <a:t>Kitin bir N-</a:t>
            </a:r>
            <a:r>
              <a:rPr lang="tr-TR" sz="4000" dirty="0" err="1" smtClean="0"/>
              <a:t>asetilglukozaminden</a:t>
            </a:r>
            <a:r>
              <a:rPr lang="tr-TR" sz="4000" dirty="0" smtClean="0"/>
              <a:t> oluşan </a:t>
            </a:r>
            <a:r>
              <a:rPr lang="tr-TR" sz="4000" dirty="0" err="1" smtClean="0"/>
              <a:t>homopolisakkarit</a:t>
            </a:r>
            <a:r>
              <a:rPr lang="tr-TR" sz="4000" dirty="0" smtClean="0"/>
              <a:t> türevidir ve böceklerin iskeletini oluşturur.</a:t>
            </a:r>
          </a:p>
          <a:p>
            <a:r>
              <a:rPr lang="tr-TR" sz="4000" dirty="0" smtClean="0"/>
              <a:t>Bir başka yapısal </a:t>
            </a:r>
            <a:r>
              <a:rPr lang="tr-TR" sz="4000" dirty="0" err="1" smtClean="0"/>
              <a:t>polisakkarit</a:t>
            </a:r>
            <a:r>
              <a:rPr lang="tr-TR" sz="4000" dirty="0" smtClean="0"/>
              <a:t> ise eter bağlı </a:t>
            </a:r>
            <a:r>
              <a:rPr lang="tr-TR" sz="4000" dirty="0" err="1" smtClean="0"/>
              <a:t>galaktozların</a:t>
            </a:r>
            <a:r>
              <a:rPr lang="tr-TR" sz="4000" dirty="0" smtClean="0"/>
              <a:t> L- ve D- türevlerinin </a:t>
            </a:r>
            <a:r>
              <a:rPr lang="tr-TR" sz="4000" dirty="0" err="1" smtClean="0"/>
              <a:t>sülfatlanmış</a:t>
            </a:r>
            <a:r>
              <a:rPr lang="tr-TR" sz="4000" dirty="0" smtClean="0"/>
              <a:t> </a:t>
            </a:r>
            <a:r>
              <a:rPr lang="tr-TR" sz="4000" dirty="0" err="1" smtClean="0"/>
              <a:t>heteropolisakkarit</a:t>
            </a:r>
            <a:r>
              <a:rPr lang="tr-TR" sz="4000" dirty="0" smtClean="0"/>
              <a:t> olan </a:t>
            </a:r>
            <a:r>
              <a:rPr lang="tr-TR" sz="4000" dirty="0" err="1" smtClean="0"/>
              <a:t>agar</a:t>
            </a:r>
            <a:r>
              <a:rPr lang="tr-TR" sz="4000" dirty="0" smtClean="0"/>
              <a:t> </a:t>
            </a:r>
            <a:r>
              <a:rPr lang="tr-TR" sz="4000" dirty="0" err="1" smtClean="0"/>
              <a:t>dır</a:t>
            </a:r>
            <a:r>
              <a:rPr lang="tr-TR" sz="4000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430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dirty="0" smtClean="0"/>
              <a:t>Çok hücreli hayvanların dokularındaki hücrelerarası boşluk, oksijen ve besinlerin difüzyonu için ortam yaratan ve hücrelerin de bir arada tutulmasına da yardımcı olan jelimsi bir yapı olan </a:t>
            </a:r>
            <a:r>
              <a:rPr lang="tr-TR" sz="4000" dirty="0" err="1" smtClean="0"/>
              <a:t>ekstrasellüler</a:t>
            </a:r>
            <a:r>
              <a:rPr lang="tr-TR" sz="4000" dirty="0" smtClean="0"/>
              <a:t> </a:t>
            </a:r>
            <a:r>
              <a:rPr lang="tr-TR" sz="4000" dirty="0" err="1" smtClean="0"/>
              <a:t>matriks</a:t>
            </a:r>
            <a:r>
              <a:rPr lang="tr-TR" sz="4000" dirty="0" smtClean="0"/>
              <a:t> ile doludur.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6381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bohydrate derivat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87624" y="5229200"/>
            <a:ext cx="6076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https://www.google.com/url?sa=i&amp;url=https%3A%2F%2Fwww.slideshare.net%2FNayeem141110%2Fcarbohydrate-derivatives&amp;psig=AOvVaw1LD89W0JJ3l66_xkIkiwmQ&amp;ust=1589391955906000&amp;source=images&amp;cd=vfe&amp;ved=0CAIQjRxqFwoTCMjA1czwrukCFQAAAAAdAAAAABAD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2804048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sz="4000" dirty="0" smtClean="0"/>
              <a:t>Bu </a:t>
            </a:r>
            <a:r>
              <a:rPr lang="tr-TR" sz="4000" dirty="0" err="1" smtClean="0"/>
              <a:t>heteropolisakkaritler</a:t>
            </a:r>
            <a:r>
              <a:rPr lang="tr-TR" sz="4000" dirty="0" smtClean="0"/>
              <a:t>, </a:t>
            </a:r>
            <a:r>
              <a:rPr lang="tr-TR" sz="4000" dirty="0" err="1" smtClean="0"/>
              <a:t>glikozaminoglikanlar</a:t>
            </a:r>
            <a:r>
              <a:rPr lang="tr-TR" sz="4000" dirty="0" smtClean="0"/>
              <a:t> </a:t>
            </a:r>
            <a:r>
              <a:rPr lang="tr-TR" sz="4000" dirty="0" err="1" smtClean="0"/>
              <a:t>tekrarlayn</a:t>
            </a:r>
            <a:r>
              <a:rPr lang="tr-TR" sz="4000" dirty="0" smtClean="0"/>
              <a:t> </a:t>
            </a:r>
            <a:r>
              <a:rPr lang="tr-TR" sz="4000" dirty="0" err="1" smtClean="0"/>
              <a:t>disakkarit</a:t>
            </a:r>
            <a:r>
              <a:rPr lang="tr-TR" sz="4000" dirty="0" smtClean="0"/>
              <a:t> birimlerinden oluşmuş polimerlerdir.</a:t>
            </a:r>
          </a:p>
          <a:p>
            <a:r>
              <a:rPr lang="tr-TR" sz="4000" dirty="0" smtClean="0"/>
              <a:t>Hücre dışı </a:t>
            </a:r>
            <a:r>
              <a:rPr lang="tr-TR" sz="4000" dirty="0" err="1" smtClean="0"/>
              <a:t>matriksin</a:t>
            </a:r>
            <a:r>
              <a:rPr lang="tr-TR" sz="4000" dirty="0" smtClean="0"/>
              <a:t> bazı </a:t>
            </a:r>
            <a:r>
              <a:rPr lang="tr-TR" sz="4000" dirty="0" err="1" smtClean="0"/>
              <a:t>glikozaminoglikanların</a:t>
            </a:r>
            <a:r>
              <a:rPr lang="tr-TR" sz="4000" dirty="0" smtClean="0"/>
              <a:t> tekrarlayan birimleri; </a:t>
            </a:r>
            <a:r>
              <a:rPr lang="tr-TR" sz="4000" dirty="0" err="1" smtClean="0"/>
              <a:t>hiyaluronan</a:t>
            </a:r>
            <a:r>
              <a:rPr lang="tr-TR" sz="4000" dirty="0" smtClean="0"/>
              <a:t>, </a:t>
            </a:r>
            <a:r>
              <a:rPr lang="tr-TR" sz="4000" dirty="0" err="1" smtClean="0"/>
              <a:t>kondriotin</a:t>
            </a:r>
            <a:r>
              <a:rPr lang="tr-TR" sz="4000" dirty="0" smtClean="0"/>
              <a:t> 4-sülfat, keratan sülfat ve </a:t>
            </a:r>
            <a:r>
              <a:rPr lang="tr-TR" sz="4000" dirty="0" err="1" smtClean="0"/>
              <a:t>heparin</a:t>
            </a:r>
            <a:endParaRPr lang="tr-TR" sz="4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5673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ome hexose derivatives important in biology | Bullet journ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3221"/>
            <a:ext cx="756084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936220" y="6093296"/>
            <a:ext cx="7596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https://www.google.com/url?sa=i&amp;url=https%3A%2F%2Fwww.pinterest.ru%2Fpin%2F483292603756903017%2F&amp;psig=AOvVaw32tj3dgjEkBsjA_DyRGCps&amp;ust=1589392842960000&amp;source=images&amp;cd=vfe&amp;ved=0CAIQjRxqFwoTCOi-svzzrukCFQAAAAAdAAAAABAG</a:t>
            </a:r>
          </a:p>
        </p:txBody>
      </p:sp>
    </p:spTree>
    <p:extLst>
      <p:ext uri="{BB962C8B-B14F-4D97-AF65-F5344CB8AC3E}">
        <p14:creationId xmlns:p14="http://schemas.microsoft.com/office/powerpoint/2010/main" val="1453466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285861"/>
            <a:ext cx="8229600" cy="392909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3600" smtClean="0"/>
              <a:t>BU </a:t>
            </a:r>
            <a:r>
              <a:rPr lang="tr-TR" sz="3600" dirty="0" smtClean="0"/>
              <a:t>KONU İLE İLGİLİ DETAYLI BİLGİLER DERS SAATİNDE BİYOKİMYASAL FORMÜLLERLE YAZILARAK TARTIŞILACAKTIR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YEDİNCİ HAFTA  DERS İÇERİĞİ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tr-TR" b="1" dirty="0" smtClean="0"/>
          </a:p>
          <a:p>
            <a:r>
              <a:rPr lang="tr-TR" sz="3600" b="1" dirty="0" err="1" smtClean="0"/>
              <a:t>Karbohihratlar</a:t>
            </a:r>
            <a:r>
              <a:rPr lang="tr-TR" sz="3600" b="1" dirty="0" smtClean="0"/>
              <a:t> ve </a:t>
            </a:r>
            <a:r>
              <a:rPr lang="tr-TR" sz="3600" b="1" dirty="0" err="1" smtClean="0"/>
              <a:t>Glikobiyoloji</a:t>
            </a:r>
            <a:r>
              <a:rPr lang="tr-TR" sz="3600" b="1" dirty="0" smtClean="0"/>
              <a:t> konusuna devam edilecek,</a:t>
            </a:r>
          </a:p>
          <a:p>
            <a:r>
              <a:rPr lang="tr-TR" sz="3600" b="1" dirty="0" err="1" smtClean="0"/>
              <a:t>Polisakkaritler</a:t>
            </a:r>
            <a:r>
              <a:rPr lang="tr-TR" sz="3600" b="1" dirty="0" smtClean="0"/>
              <a:t> ve </a:t>
            </a:r>
            <a:r>
              <a:rPr lang="tr-TR" sz="3600" b="1" dirty="0" err="1" smtClean="0"/>
              <a:t>Glukokonjugatlar</a:t>
            </a:r>
            <a:r>
              <a:rPr lang="tr-TR" sz="3600" b="1" dirty="0" smtClean="0"/>
              <a:t> bu dersin içeriğini oluşturacak.</a:t>
            </a:r>
            <a:endParaRPr lang="tr-TR" sz="36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Lehnınger</a:t>
            </a:r>
            <a:r>
              <a:rPr lang="tr-TR" dirty="0" smtClean="0"/>
              <a:t> </a:t>
            </a:r>
            <a:r>
              <a:rPr lang="tr-TR" dirty="0" smtClean="0"/>
              <a:t>Biyokimyanın İlkeleri, </a:t>
            </a:r>
            <a:r>
              <a:rPr lang="tr-TR" dirty="0" err="1" smtClean="0"/>
              <a:t>Davıd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</a:t>
            </a:r>
            <a:r>
              <a:rPr lang="tr-TR" dirty="0" err="1" smtClean="0"/>
              <a:t>Mıchael</a:t>
            </a:r>
            <a:r>
              <a:rPr lang="tr-TR" dirty="0" smtClean="0"/>
              <a:t> </a:t>
            </a:r>
            <a:r>
              <a:rPr lang="tr-TR" dirty="0" smtClean="0"/>
              <a:t>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55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Bıochemıstry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Thıeme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2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Bıochemıstry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McGraw-Hıll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Publıshıng</a:t>
            </a:r>
            <a:r>
              <a:rPr lang="tr-TR" dirty="0" smtClean="0"/>
              <a:t> </a:t>
            </a:r>
            <a:r>
              <a:rPr lang="tr-TR" dirty="0" err="1" smtClean="0"/>
              <a:t>Dıvısıon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0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4000" dirty="0" smtClean="0"/>
              <a:t> Nişasta, glikojen, kitin, </a:t>
            </a:r>
            <a:r>
              <a:rPr lang="tr-TR" sz="4000" dirty="0" err="1" smtClean="0"/>
              <a:t>sellüloz</a:t>
            </a:r>
            <a:r>
              <a:rPr lang="tr-TR" sz="4000" dirty="0" smtClean="0"/>
              <a:t> ve </a:t>
            </a:r>
            <a:r>
              <a:rPr lang="tr-TR" sz="4000" dirty="0" err="1" smtClean="0"/>
              <a:t>dekstranların</a:t>
            </a:r>
            <a:r>
              <a:rPr lang="tr-TR" sz="4000" dirty="0" smtClean="0"/>
              <a:t> biyokimyasal yapıları, </a:t>
            </a:r>
            <a:r>
              <a:rPr lang="tr-TR" sz="4000" dirty="0" err="1" smtClean="0"/>
              <a:t>ekstrasellüler</a:t>
            </a:r>
            <a:r>
              <a:rPr lang="tr-TR" sz="4000" dirty="0" smtClean="0"/>
              <a:t> </a:t>
            </a:r>
            <a:r>
              <a:rPr lang="tr-TR" sz="4000" dirty="0" err="1" smtClean="0"/>
              <a:t>matrikste</a:t>
            </a:r>
            <a:r>
              <a:rPr lang="tr-TR" sz="4000" dirty="0" smtClean="0"/>
              <a:t> yer alan </a:t>
            </a:r>
            <a:r>
              <a:rPr lang="tr-TR" sz="4000" dirty="0" err="1" smtClean="0"/>
              <a:t>heteropolisakkaritler</a:t>
            </a:r>
            <a:r>
              <a:rPr lang="tr-TR" sz="4000" dirty="0" smtClean="0"/>
              <a:t>, </a:t>
            </a:r>
            <a:r>
              <a:rPr lang="tr-TR" sz="4000" dirty="0" err="1" smtClean="0"/>
              <a:t>proteoglikan</a:t>
            </a:r>
            <a:r>
              <a:rPr lang="tr-TR" sz="4000" dirty="0" smtClean="0"/>
              <a:t>, </a:t>
            </a:r>
            <a:r>
              <a:rPr lang="tr-TR" sz="4000" dirty="0" err="1" smtClean="0"/>
              <a:t>glikoprotein</a:t>
            </a:r>
            <a:r>
              <a:rPr lang="tr-TR" sz="4000" dirty="0" smtClean="0"/>
              <a:t> ve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z="4000" dirty="0" err="1" smtClean="0"/>
              <a:t>glikolipitlerin</a:t>
            </a:r>
            <a:r>
              <a:rPr lang="tr-TR" sz="4000" dirty="0" smtClean="0"/>
              <a:t> biyokimyasal yapıları ve işlevlerine bazı örnekler verilecek.</a:t>
            </a:r>
          </a:p>
          <a:p>
            <a:endParaRPr lang="tr-TR" sz="40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dirty="0" err="1" smtClean="0"/>
              <a:t>Polisakkaritler</a:t>
            </a:r>
            <a:r>
              <a:rPr lang="tr-TR" sz="4000" dirty="0" smtClean="0"/>
              <a:t> doğada yüksek molekül ağırlıklı polimerler şeklinde bulunurlar ve bu moleküller tekrarlayan birimleri, zincir uzunlukları, dallanma derecelerine bağlı olarak </a:t>
            </a:r>
            <a:r>
              <a:rPr lang="tr-TR" sz="4000" dirty="0" err="1" smtClean="0"/>
              <a:t>glikanlar</a:t>
            </a:r>
            <a:r>
              <a:rPr lang="tr-TR" sz="4000" dirty="0" smtClean="0"/>
              <a:t> olarak da isimlendirilebilirler.</a:t>
            </a:r>
          </a:p>
          <a:p>
            <a:endParaRPr lang="tr-TR" sz="40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729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s an example of carbohydrates polymer | Macromolecul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9"/>
            <a:ext cx="79208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23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ructure and functions of 3 types of carbohydrates - B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91276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02028" y="5373216"/>
            <a:ext cx="6939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https://www.google.com/url?sa=i&amp;url=http%3A%2F%2Fbiology.reachingfordreams.com%2Fbiology%2Fbiomolecules%2F25-3-types-of-carbohydrates&amp;psig=AOvVaw3qCMxpLnlnjGAFJ3wijl8S&amp;ust=1589392328853000&amp;source=images&amp;cd=vfe&amp;ved=0CAIQjRxqFwoTCMin6_zxrukCFQAAAAAdAAAAABAS</a:t>
            </a:r>
          </a:p>
        </p:txBody>
      </p:sp>
    </p:spTree>
    <p:extLst>
      <p:ext uri="{BB962C8B-B14F-4D97-AF65-F5344CB8AC3E}">
        <p14:creationId xmlns:p14="http://schemas.microsoft.com/office/powerpoint/2010/main" val="310380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4000" dirty="0" err="1" smtClean="0"/>
              <a:t>Polisakkaritler</a:t>
            </a:r>
            <a:r>
              <a:rPr lang="tr-TR" sz="4000" dirty="0" smtClean="0"/>
              <a:t> homo- ve </a:t>
            </a:r>
            <a:r>
              <a:rPr lang="tr-TR" sz="4000" dirty="0" err="1" smtClean="0"/>
              <a:t>heteropolisakkaritler</a:t>
            </a:r>
            <a:r>
              <a:rPr lang="tr-TR" sz="4000" dirty="0" smtClean="0"/>
              <a:t> olarak ikiye ayrılabilirler.</a:t>
            </a:r>
          </a:p>
          <a:p>
            <a:r>
              <a:rPr lang="tr-TR" sz="4000" dirty="0" smtClean="0"/>
              <a:t>Bazı </a:t>
            </a:r>
            <a:r>
              <a:rPr lang="tr-TR" sz="4000" dirty="0" err="1" smtClean="0"/>
              <a:t>homosakkaritler</a:t>
            </a:r>
            <a:r>
              <a:rPr lang="tr-TR" sz="4000" dirty="0" smtClean="0"/>
              <a:t>, yakıt olarak kullanılan </a:t>
            </a:r>
            <a:r>
              <a:rPr lang="tr-TR" sz="4000" dirty="0" err="1" smtClean="0"/>
              <a:t>monosakkarit</a:t>
            </a:r>
            <a:r>
              <a:rPr lang="tr-TR" sz="4000" dirty="0" smtClean="0"/>
              <a:t> deposu olarak iş görür (</a:t>
            </a:r>
            <a:r>
              <a:rPr lang="tr-TR" sz="4000" dirty="0" err="1" smtClean="0"/>
              <a:t>örn</a:t>
            </a:r>
            <a:r>
              <a:rPr lang="tr-TR" sz="4000" dirty="0" smtClean="0"/>
              <a:t>. Nişasta ve glikojen</a:t>
            </a:r>
            <a:r>
              <a:rPr lang="tr-TR" sz="4000" dirty="0"/>
              <a:t>)</a:t>
            </a:r>
            <a:r>
              <a:rPr lang="tr-TR" sz="4000" dirty="0" smtClean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192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 3 from Carbohydrate polymers at the center of life'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380312" cy="546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27197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Damla</Template>
  <TotalTime>569</TotalTime>
  <Words>429</Words>
  <Application>Microsoft Office PowerPoint</Application>
  <PresentationFormat>Ekran Gösterisi (4:3)</PresentationFormat>
  <Paragraphs>37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Arial Tur</vt:lpstr>
      <vt:lpstr>Tw Cen MT</vt:lpstr>
      <vt:lpstr>Damla</vt:lpstr>
      <vt:lpstr>B-309 BİYOKİMYA I DERSİ </vt:lpstr>
      <vt:lpstr> YEDİNCİ HAFTA  DERS İÇERİĞİ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45</cp:revision>
  <dcterms:created xsi:type="dcterms:W3CDTF">2007-03-31T19:43:26Z</dcterms:created>
  <dcterms:modified xsi:type="dcterms:W3CDTF">2020-05-12T18:03:03Z</dcterms:modified>
</cp:coreProperties>
</file>