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82" autoAdjust="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3105-A3B0-43EB-95C9-4DCA16EB835A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167E-CE2D-42FA-902D-2729AF79F99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3105-A3B0-43EB-95C9-4DCA16EB835A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167E-CE2D-42FA-902D-2729AF79F99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3105-A3B0-43EB-95C9-4DCA16EB835A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167E-CE2D-42FA-902D-2729AF79F99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3105-A3B0-43EB-95C9-4DCA16EB835A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167E-CE2D-42FA-902D-2729AF79F99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3105-A3B0-43EB-95C9-4DCA16EB835A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167E-CE2D-42FA-902D-2729AF79F99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3105-A3B0-43EB-95C9-4DCA16EB835A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167E-CE2D-42FA-902D-2729AF79F99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3105-A3B0-43EB-95C9-4DCA16EB835A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167E-CE2D-42FA-902D-2729AF79F99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3105-A3B0-43EB-95C9-4DCA16EB835A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167E-CE2D-42FA-902D-2729AF79F99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3105-A3B0-43EB-95C9-4DCA16EB835A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167E-CE2D-42FA-902D-2729AF79F99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3105-A3B0-43EB-95C9-4DCA16EB835A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167E-CE2D-42FA-902D-2729AF79F99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3105-A3B0-43EB-95C9-4DCA16EB835A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167E-CE2D-42FA-902D-2729AF79F99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33105-A3B0-43EB-95C9-4DCA16EB835A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A167E-CE2D-42FA-902D-2729AF79F99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MATEMATİK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7. HAFTA</a:t>
            </a:r>
          </a:p>
          <a:p>
            <a:r>
              <a:rPr lang="tr-TR" dirty="0" smtClean="0"/>
              <a:t>BİRİNCİ DERECEDEN BİR BİLİNMEYENLİ VE İKİNCİ DERECEDEN BİR BİLİNMEYENLİ DENKLEMLER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DENKLEMLER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 D &gt; 0 ise birbirinden farklı iki kök </a:t>
            </a:r>
            <a:r>
              <a:rPr lang="tr-TR" b="1" dirty="0" smtClean="0"/>
              <a:t>vardır</a:t>
            </a:r>
          </a:p>
          <a:p>
            <a:endParaRPr lang="tr-TR" b="1" dirty="0" smtClean="0"/>
          </a:p>
          <a:p>
            <a:r>
              <a:rPr lang="tr-TR" b="1" dirty="0"/>
              <a:t> D = 0 ise birbirine eşit iki kök vardır</a:t>
            </a:r>
            <a:r>
              <a:rPr lang="tr-TR" b="1" dirty="0" smtClean="0"/>
              <a:t>.</a:t>
            </a:r>
          </a:p>
          <a:p>
            <a:endParaRPr lang="tr-TR" b="1" dirty="0" smtClean="0"/>
          </a:p>
          <a:p>
            <a:r>
              <a:rPr lang="tr-TR" b="1" dirty="0"/>
              <a:t> D = 0 ise birbirine eşit iki kök vardır</a:t>
            </a:r>
            <a:r>
              <a:rPr lang="tr-TR" b="1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DENKLEMLER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Cebirsel İfadeler</a:t>
            </a:r>
          </a:p>
          <a:p>
            <a:r>
              <a:rPr lang="tr-TR" dirty="0"/>
              <a:t>Bir sayının </a:t>
            </a:r>
            <a:r>
              <a:rPr lang="tr-TR" dirty="0" smtClean="0"/>
              <a:t>8 </a:t>
            </a:r>
            <a:r>
              <a:rPr lang="tr-TR" dirty="0"/>
              <a:t>fazlası:  </a:t>
            </a:r>
            <a:r>
              <a:rPr lang="tr-TR" b="1" dirty="0" smtClean="0"/>
              <a:t>x+8</a:t>
            </a:r>
            <a:endParaRPr lang="tr-TR" dirty="0"/>
          </a:p>
          <a:p>
            <a:r>
              <a:rPr lang="tr-TR" dirty="0"/>
              <a:t>Bir sayının </a:t>
            </a:r>
            <a:r>
              <a:rPr lang="tr-TR" dirty="0" smtClean="0"/>
              <a:t>5 katı</a:t>
            </a:r>
            <a:r>
              <a:rPr lang="tr-TR" dirty="0"/>
              <a:t>:  </a:t>
            </a:r>
            <a:r>
              <a:rPr lang="tr-TR" b="1" dirty="0" smtClean="0"/>
              <a:t>5X</a:t>
            </a:r>
            <a:endParaRPr lang="tr-TR" dirty="0"/>
          </a:p>
          <a:p>
            <a:r>
              <a:rPr lang="tr-TR" dirty="0"/>
              <a:t>Bir sayının 3 katının </a:t>
            </a:r>
            <a:r>
              <a:rPr lang="tr-TR" dirty="0" smtClean="0"/>
              <a:t>12 </a:t>
            </a:r>
            <a:r>
              <a:rPr lang="tr-TR" dirty="0"/>
              <a:t>fazlası:  </a:t>
            </a:r>
            <a:r>
              <a:rPr lang="tr-TR" b="1" dirty="0" smtClean="0"/>
              <a:t>3X+12</a:t>
            </a:r>
            <a:r>
              <a:rPr lang="tr-TR" dirty="0"/>
              <a:t> </a:t>
            </a:r>
          </a:p>
          <a:p>
            <a:r>
              <a:rPr lang="tr-TR" dirty="0"/>
              <a:t>Bir sayının 6 fazlasının </a:t>
            </a:r>
            <a:r>
              <a:rPr lang="tr-TR" dirty="0" smtClean="0"/>
              <a:t>4 </a:t>
            </a:r>
            <a:r>
              <a:rPr lang="tr-TR" dirty="0"/>
              <a:t>katı: </a:t>
            </a:r>
            <a:r>
              <a:rPr lang="tr-TR" b="1" dirty="0" smtClean="0"/>
              <a:t>(X+6)4</a:t>
            </a:r>
            <a:r>
              <a:rPr lang="tr-TR" dirty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DENKLEMLER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"/>
            <a:r>
              <a:rPr lang="tr-TR" dirty="0"/>
              <a:t>a ve b gerçel (reel) sayılar ve a </a:t>
            </a:r>
            <a:r>
              <a:rPr lang="tr-TR" dirty="0" smtClean="0"/>
              <a:t>≠</a:t>
            </a:r>
            <a:r>
              <a:rPr lang="tr-TR" dirty="0"/>
              <a:t> 0 olmak üzere,</a:t>
            </a:r>
          </a:p>
          <a:p>
            <a:pPr fontAlgn="b"/>
            <a:r>
              <a:rPr lang="tr-TR" b="1" dirty="0"/>
              <a:t>ax + b = 0</a:t>
            </a:r>
            <a:r>
              <a:rPr lang="tr-TR" dirty="0"/>
              <a:t> eşitliğine </a:t>
            </a:r>
            <a:r>
              <a:rPr lang="tr-TR" b="1" dirty="0"/>
              <a:t>birinci dereceden bir bilinmeyenli denklem</a:t>
            </a:r>
            <a:r>
              <a:rPr lang="tr-TR" dirty="0"/>
              <a:t> denir.</a:t>
            </a:r>
          </a:p>
          <a:p>
            <a:pPr fontAlgn="b"/>
            <a:r>
              <a:rPr lang="tr-TR" dirty="0"/>
              <a:t>Bu denklemi sağlayan x değerlerine </a:t>
            </a:r>
            <a:r>
              <a:rPr lang="tr-TR" b="1" dirty="0"/>
              <a:t>denklemin kökü</a:t>
            </a:r>
            <a:r>
              <a:rPr lang="tr-TR" dirty="0"/>
              <a:t>, denklemin kökünün oluşturduğu kümeye denklemin </a:t>
            </a:r>
            <a:r>
              <a:rPr lang="tr-TR" b="1" dirty="0"/>
              <a:t>çözüm kümesi</a:t>
            </a:r>
            <a:r>
              <a:rPr lang="tr-TR" dirty="0"/>
              <a:t> denir.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DENKLEMLER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"/>
            <a:r>
              <a:rPr lang="tr-TR" dirty="0"/>
              <a:t>Denklem çözümünde aşağıdaki özeliklerden yararlanırız.</a:t>
            </a:r>
          </a:p>
          <a:p>
            <a:pPr fontAlgn="b"/>
            <a:r>
              <a:rPr lang="tr-TR" dirty="0"/>
              <a:t>Bir eşitliğin her iki tarafına aynı sayı ilave edilirse eşitlik bozulmaz.</a:t>
            </a:r>
          </a:p>
          <a:p>
            <a:pPr fontAlgn="b"/>
            <a:r>
              <a:rPr lang="tr-TR" dirty="0" smtClean="0"/>
              <a:t>a = b ise, a + c = b + c dir.</a:t>
            </a:r>
          </a:p>
          <a:p>
            <a:pPr fontAlgn="b"/>
            <a:r>
              <a:rPr lang="tr-TR" dirty="0"/>
              <a:t>Bir eşitliğin her iki tarafından aynı sayı çıkarılırsa eşitlik bozulmaz.</a:t>
            </a:r>
          </a:p>
          <a:p>
            <a:pPr fontAlgn="b"/>
            <a:r>
              <a:rPr lang="tr-TR" dirty="0" smtClean="0"/>
              <a:t>a = b ise, a – c = b – c 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DENKLEMLER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"/>
            <a:r>
              <a:rPr lang="tr-TR" dirty="0"/>
              <a:t>Bir eşitliğin her iki tarafı aynı sayı ile çarpılırsa eşitlik bozulmaz.</a:t>
            </a:r>
          </a:p>
          <a:p>
            <a:pPr fontAlgn="b"/>
            <a:r>
              <a:rPr lang="tr-TR" dirty="0" smtClean="0"/>
              <a:t>a = b ise, a </a:t>
            </a:r>
            <a:r>
              <a:rPr lang="tr-TR" b="1" dirty="0"/>
              <a:t>×</a:t>
            </a:r>
            <a:r>
              <a:rPr lang="tr-TR" dirty="0" smtClean="0"/>
              <a:t> c = b </a:t>
            </a:r>
            <a:r>
              <a:rPr lang="tr-TR" b="1" dirty="0"/>
              <a:t>×</a:t>
            </a:r>
            <a:r>
              <a:rPr lang="tr-TR" dirty="0" smtClean="0"/>
              <a:t> c dir.</a:t>
            </a:r>
          </a:p>
          <a:p>
            <a:pPr fontAlgn="b"/>
            <a:r>
              <a:rPr lang="tr-TR" dirty="0"/>
              <a:t>Bir eşitliğin her iki tarafı sıfırdan farklı aynı sayı ile bölünürse eşitlik bozulmaz.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DENKLEMLER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eşitliğin her iki tarafının n. kuvveti alınırsa eşitlik </a:t>
            </a:r>
            <a:r>
              <a:rPr lang="tr-TR" dirty="0" smtClean="0"/>
              <a:t>bozulmaz.</a:t>
            </a:r>
          </a:p>
          <a:p>
            <a:pPr fontAlgn="b"/>
            <a:r>
              <a:rPr lang="tr-TR" dirty="0"/>
              <a:t>(a = b ve b = c) ise, a = c dir.</a:t>
            </a:r>
          </a:p>
          <a:p>
            <a:pPr fontAlgn="b"/>
            <a:r>
              <a:rPr lang="tr-TR" dirty="0"/>
              <a:t>(a = b ve c = d) ise, a ± c = b ± d 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DENKLEMLER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(a = b ve c = d) ise, a </a:t>
            </a:r>
            <a:r>
              <a:rPr lang="tr-TR" b="1" dirty="0"/>
              <a:t>×</a:t>
            </a:r>
            <a:r>
              <a:rPr lang="tr-TR" dirty="0"/>
              <a:t> c = b </a:t>
            </a:r>
            <a:r>
              <a:rPr lang="tr-TR" b="1" dirty="0"/>
              <a:t>×</a:t>
            </a:r>
            <a:r>
              <a:rPr lang="tr-TR" dirty="0"/>
              <a:t> d dir</a:t>
            </a:r>
            <a:r>
              <a:rPr lang="tr-TR" dirty="0" smtClean="0"/>
              <a:t>.</a:t>
            </a:r>
          </a:p>
          <a:p>
            <a:r>
              <a:rPr lang="tr-TR" dirty="0"/>
              <a:t>a </a:t>
            </a:r>
            <a:r>
              <a:rPr lang="tr-TR" b="1" dirty="0"/>
              <a:t>×</a:t>
            </a:r>
            <a:r>
              <a:rPr lang="tr-TR" dirty="0"/>
              <a:t> b = 0 ise, (a = 0 veya b = 0) dır.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DENKLEMLER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"/>
            <a:r>
              <a:rPr lang="tr-TR" dirty="0"/>
              <a:t>a , b , c sabit birer gerçel (reel) sayı ve a = 0 olmak üzere;</a:t>
            </a:r>
          </a:p>
          <a:p>
            <a:pPr fontAlgn="b"/>
            <a:r>
              <a:rPr lang="tr-TR" dirty="0"/>
              <a:t>a x</a:t>
            </a:r>
            <a:r>
              <a:rPr lang="tr-TR" baseline="30000" dirty="0"/>
              <a:t>2</a:t>
            </a:r>
            <a:r>
              <a:rPr lang="tr-TR" dirty="0"/>
              <a:t> + b x + c = 0</a:t>
            </a:r>
          </a:p>
          <a:p>
            <a:pPr fontAlgn="b"/>
            <a:r>
              <a:rPr lang="tr-TR" dirty="0"/>
              <a:t>biçimindeki eşitliklere </a:t>
            </a:r>
            <a:r>
              <a:rPr lang="tr-TR" i="1" dirty="0"/>
              <a:t>ikinci dereceden bir bilinmeyenli denklem</a:t>
            </a:r>
            <a:r>
              <a:rPr lang="tr-TR" dirty="0"/>
              <a:t> denir.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DENKLEMLER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"/>
            <a:r>
              <a:rPr lang="tr-TR" dirty="0"/>
              <a:t>İkinci derece denklemin köklerinin varlığı araştırılırken;</a:t>
            </a:r>
          </a:p>
          <a:p>
            <a:pPr fontAlgn="b"/>
            <a:r>
              <a:rPr lang="el-GR" dirty="0"/>
              <a:t>Δ = </a:t>
            </a:r>
            <a:r>
              <a:rPr lang="tr-TR" dirty="0"/>
              <a:t>b</a:t>
            </a:r>
            <a:r>
              <a:rPr lang="tr-TR" baseline="30000" dirty="0"/>
              <a:t>2</a:t>
            </a:r>
            <a:r>
              <a:rPr lang="tr-TR" dirty="0"/>
              <a:t> – 4ac</a:t>
            </a:r>
          </a:p>
          <a:p>
            <a:pPr fontAlgn="b"/>
            <a:r>
              <a:rPr lang="tr-TR" dirty="0"/>
              <a:t>ifadesine bakılır. Bu değere ikinci derece denklemin DİSKRİMİNANTI (Delta) denir.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206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MATEMATİK</vt:lpstr>
      <vt:lpstr>DENKLEMLER</vt:lpstr>
      <vt:lpstr>DENKLEMLER</vt:lpstr>
      <vt:lpstr>DENKLEMLER</vt:lpstr>
      <vt:lpstr>DENKLEMLER</vt:lpstr>
      <vt:lpstr>DENKLEMLER</vt:lpstr>
      <vt:lpstr>DENKLEMLER</vt:lpstr>
      <vt:lpstr>DENKLEMLER</vt:lpstr>
      <vt:lpstr>DENKLEMLER</vt:lpstr>
      <vt:lpstr>DENKLEMLER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MATEMATİK</dc:title>
  <dc:creator>Tuğba&amp;Cihan</dc:creator>
  <cp:lastModifiedBy>Tuğba&amp;Cihan</cp:lastModifiedBy>
  <cp:revision>1</cp:revision>
  <dcterms:created xsi:type="dcterms:W3CDTF">2020-05-05T19:57:16Z</dcterms:created>
  <dcterms:modified xsi:type="dcterms:W3CDTF">2020-05-05T20:13:49Z</dcterms:modified>
</cp:coreProperties>
</file>