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5" r:id="rId4"/>
    <p:sldId id="272" r:id="rId5"/>
    <p:sldId id="274" r:id="rId6"/>
    <p:sldId id="273" r:id="rId7"/>
    <p:sldId id="276" r:id="rId8"/>
    <p:sldId id="277" r:id="rId9"/>
    <p:sldId id="278" r:id="rId10"/>
    <p:sldId id="279" r:id="rId11"/>
    <p:sldId id="280" r:id="rId12"/>
    <p:sldId id="281" r:id="rId13"/>
    <p:sldId id="270"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F550E84-3D1F-419E-8474-56B3598C1C4F}"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320012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550E84-3D1F-419E-8474-56B3598C1C4F}"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951877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550E84-3D1F-419E-8474-56B3598C1C4F}"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422072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550E84-3D1F-419E-8474-56B3598C1C4F}"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517270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F550E84-3D1F-419E-8474-56B3598C1C4F}"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329879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F550E84-3D1F-419E-8474-56B3598C1C4F}"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26327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F550E84-3D1F-419E-8474-56B3598C1C4F}"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181353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F550E84-3D1F-419E-8474-56B3598C1C4F}"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11266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F550E84-3D1F-419E-8474-56B3598C1C4F}"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24114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F550E84-3D1F-419E-8474-56B3598C1C4F}"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423357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F550E84-3D1F-419E-8474-56B3598C1C4F}"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C34DBF-3432-465D-A286-E91335D28387}" type="slidenum">
              <a:rPr lang="tr-TR" smtClean="0"/>
              <a:t>‹#›</a:t>
            </a:fld>
            <a:endParaRPr lang="tr-TR"/>
          </a:p>
        </p:txBody>
      </p:sp>
    </p:spTree>
    <p:extLst>
      <p:ext uri="{BB962C8B-B14F-4D97-AF65-F5344CB8AC3E}">
        <p14:creationId xmlns:p14="http://schemas.microsoft.com/office/powerpoint/2010/main" val="4197729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50E84-3D1F-419E-8474-56B3598C1C4F}"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34DBF-3432-465D-A286-E91335D28387}" type="slidenum">
              <a:rPr lang="tr-TR" smtClean="0"/>
              <a:t>‹#›</a:t>
            </a:fld>
            <a:endParaRPr lang="tr-TR"/>
          </a:p>
        </p:txBody>
      </p:sp>
    </p:spTree>
    <p:extLst>
      <p:ext uri="{BB962C8B-B14F-4D97-AF65-F5344CB8AC3E}">
        <p14:creationId xmlns:p14="http://schemas.microsoft.com/office/powerpoint/2010/main" val="2241242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41684" y="691439"/>
            <a:ext cx="10583363" cy="2387600"/>
          </a:xfrm>
        </p:spPr>
        <p:txBody>
          <a:bodyPr>
            <a:normAutofit/>
          </a:bodyPr>
          <a:lstStyle/>
          <a:p>
            <a:r>
              <a:rPr lang="tr-TR" b="1" dirty="0" err="1" smtClean="0">
                <a:solidFill>
                  <a:srgbClr val="FF0000"/>
                </a:solidFill>
              </a:rPr>
              <a:t>Waste</a:t>
            </a:r>
            <a:r>
              <a:rPr lang="tr-TR" b="1" dirty="0" smtClean="0">
                <a:solidFill>
                  <a:srgbClr val="FF0000"/>
                </a:solidFill>
              </a:rPr>
              <a:t> </a:t>
            </a:r>
            <a:r>
              <a:rPr lang="tr-TR" b="1" dirty="0" err="1" smtClean="0">
                <a:solidFill>
                  <a:srgbClr val="FF0000"/>
                </a:solidFill>
              </a:rPr>
              <a:t>Characteristics</a:t>
            </a:r>
            <a:r>
              <a:rPr lang="tr-TR" b="1" dirty="0" smtClean="0">
                <a:solidFill>
                  <a:srgbClr val="FF0000"/>
                </a:solidFill>
              </a:rPr>
              <a:t> of </a:t>
            </a:r>
            <a:r>
              <a:rPr lang="tr-TR" b="1" dirty="0" err="1" smtClean="0">
                <a:solidFill>
                  <a:srgbClr val="FF0000"/>
                </a:solidFill>
              </a:rPr>
              <a:t>Dairy</a:t>
            </a:r>
            <a:r>
              <a:rPr lang="tr-TR" b="1" dirty="0" smtClean="0">
                <a:solidFill>
                  <a:srgbClr val="FF0000"/>
                </a:solidFill>
              </a:rPr>
              <a:t> </a:t>
            </a:r>
            <a:r>
              <a:rPr lang="tr-TR" b="1" dirty="0" err="1" smtClean="0">
                <a:solidFill>
                  <a:srgbClr val="FF0000"/>
                </a:solidFill>
              </a:rPr>
              <a:t>Industry</a:t>
            </a:r>
            <a:r>
              <a:rPr lang="tr-TR" b="1" dirty="0" smtClean="0">
                <a:solidFill>
                  <a:srgbClr val="FF0000"/>
                </a:solidFill>
              </a:rPr>
              <a:t> </a:t>
            </a:r>
            <a:r>
              <a:rPr lang="tr-TR" b="1" dirty="0" err="1" smtClean="0">
                <a:solidFill>
                  <a:srgbClr val="FF0000"/>
                </a:solidFill>
              </a:rPr>
              <a:t>and</a:t>
            </a:r>
            <a:r>
              <a:rPr lang="tr-TR" b="1" dirty="0" smtClean="0">
                <a:solidFill>
                  <a:srgbClr val="FF0000"/>
                </a:solidFill>
              </a:rPr>
              <a:t> </a:t>
            </a:r>
            <a:r>
              <a:rPr lang="tr-TR" b="1" dirty="0" err="1">
                <a:solidFill>
                  <a:srgbClr val="FF0000"/>
                </a:solidFill>
              </a:rPr>
              <a:t>T</a:t>
            </a:r>
            <a:r>
              <a:rPr lang="tr-TR" b="1" dirty="0" err="1" smtClean="0">
                <a:solidFill>
                  <a:srgbClr val="FF0000"/>
                </a:solidFill>
              </a:rPr>
              <a:t>heir</a:t>
            </a:r>
            <a:r>
              <a:rPr lang="tr-TR" b="1" dirty="0" smtClean="0">
                <a:solidFill>
                  <a:srgbClr val="FF0000"/>
                </a:solidFill>
              </a:rPr>
              <a:t> </a:t>
            </a:r>
            <a:r>
              <a:rPr lang="tr-TR" b="1" dirty="0" err="1" smtClean="0">
                <a:solidFill>
                  <a:srgbClr val="FF0000"/>
                </a:solidFill>
              </a:rPr>
              <a:t>Treatment</a:t>
            </a:r>
            <a:endParaRPr lang="tr-TR" b="1" dirty="0">
              <a:solidFill>
                <a:srgbClr val="FF0000"/>
              </a:solidFill>
            </a:endParaRPr>
          </a:p>
        </p:txBody>
      </p:sp>
      <p:sp>
        <p:nvSpPr>
          <p:cNvPr id="3" name="Alt Başlık 2"/>
          <p:cNvSpPr>
            <a:spLocks noGrp="1"/>
          </p:cNvSpPr>
          <p:nvPr>
            <p:ph type="subTitle" idx="1"/>
          </p:nvPr>
        </p:nvSpPr>
        <p:spPr>
          <a:xfrm>
            <a:off x="1748590" y="3941380"/>
            <a:ext cx="8919410" cy="1316420"/>
          </a:xfrm>
        </p:spPr>
        <p:txBody>
          <a:bodyPr>
            <a:normAutofit lnSpcReduction="10000"/>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tr-TR" dirty="0"/>
          </a:p>
        </p:txBody>
      </p:sp>
    </p:spTree>
    <p:extLst>
      <p:ext uri="{BB962C8B-B14F-4D97-AF65-F5344CB8AC3E}">
        <p14:creationId xmlns:p14="http://schemas.microsoft.com/office/powerpoint/2010/main" val="21214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WASTE CHARACTERISTICS </a:t>
            </a:r>
            <a:endParaRPr lang="tr-TR" b="1"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en-US" dirty="0" smtClean="0"/>
              <a:t>Dairy </a:t>
            </a:r>
            <a:r>
              <a:rPr lang="en-US" dirty="0"/>
              <a:t>effluents contain dissolved sugars proteins and fats and possibly residues of additives. </a:t>
            </a:r>
            <a:endParaRPr lang="tr-TR" dirty="0" smtClean="0"/>
          </a:p>
          <a:p>
            <a:r>
              <a:rPr lang="en-US" dirty="0" smtClean="0"/>
              <a:t>The </a:t>
            </a:r>
            <a:r>
              <a:rPr lang="en-US" dirty="0"/>
              <a:t>key parameters are biochemical oxygen demand (BOD), with an average ranging from 0.8 to 2.5 kilograms per metric ton (kg/t) of milk in the untreated effluent; chemical oxygen demand (COD), which is normally about 1.5 times the BOD level; total suspended solids, at 100–1,000 milligrams per </a:t>
            </a:r>
            <a:r>
              <a:rPr lang="en-US" dirty="0" err="1"/>
              <a:t>litre</a:t>
            </a:r>
            <a:r>
              <a:rPr lang="en-US" dirty="0"/>
              <a:t> (mg/l); total dissolved solids: phosphorus (10–100 mg/l), and nitrogen (about 6% of the BOD level). </a:t>
            </a:r>
            <a:endParaRPr lang="tr-TR" dirty="0" smtClean="0"/>
          </a:p>
          <a:p>
            <a:r>
              <a:rPr lang="en-US" dirty="0" smtClean="0"/>
              <a:t>Cream</a:t>
            </a:r>
            <a:r>
              <a:rPr lang="en-US" dirty="0"/>
              <a:t>, butter, cheese, and whey production are major sources of BOD in wastewater. </a:t>
            </a:r>
            <a:endParaRPr lang="tr-TR" dirty="0" smtClean="0"/>
          </a:p>
          <a:p>
            <a:r>
              <a:rPr lang="en-US" dirty="0" smtClean="0"/>
              <a:t>The </a:t>
            </a:r>
            <a:r>
              <a:rPr lang="en-US" dirty="0"/>
              <a:t>waste load equivalents of specific milk constituents are: 1 kg of milk fat = 3 kg COD; 1 kg of lactose = 1.13 kg COD; and 1 kg protein = 1.36 kg COD. </a:t>
            </a:r>
            <a:endParaRPr lang="tr-TR" dirty="0" smtClean="0"/>
          </a:p>
          <a:p>
            <a:r>
              <a:rPr lang="en-US" dirty="0" smtClean="0"/>
              <a:t>The </a:t>
            </a:r>
            <a:r>
              <a:rPr lang="en-US" dirty="0"/>
              <a:t>wastewater may contain pathogens from contaminated materials or production processes. </a:t>
            </a:r>
            <a:endParaRPr lang="tr-TR" dirty="0" smtClean="0"/>
          </a:p>
          <a:p>
            <a:r>
              <a:rPr lang="en-US" dirty="0" smtClean="0"/>
              <a:t>A </a:t>
            </a:r>
            <a:r>
              <a:rPr lang="en-US" dirty="0"/>
              <a:t>dairy often generates </a:t>
            </a:r>
            <a:r>
              <a:rPr lang="en-US" dirty="0" err="1"/>
              <a:t>odours</a:t>
            </a:r>
            <a:r>
              <a:rPr lang="en-US" dirty="0"/>
              <a:t> and, in some cases, dust, which need to be controlled. </a:t>
            </a:r>
            <a:endParaRPr lang="tr-TR" dirty="0" smtClean="0"/>
          </a:p>
          <a:p>
            <a:r>
              <a:rPr lang="en-US" dirty="0" smtClean="0"/>
              <a:t>Most </a:t>
            </a:r>
            <a:r>
              <a:rPr lang="en-US" dirty="0"/>
              <a:t>of the solid wastes can be processed into other products and by-products. </a:t>
            </a:r>
            <a:endParaRPr lang="tr-TR" dirty="0"/>
          </a:p>
        </p:txBody>
      </p:sp>
    </p:spTree>
    <p:extLst>
      <p:ext uri="{BB962C8B-B14F-4D97-AF65-F5344CB8AC3E}">
        <p14:creationId xmlns:p14="http://schemas.microsoft.com/office/powerpoint/2010/main" val="2129455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dirty="0">
                <a:solidFill>
                  <a:srgbClr val="FF0000"/>
                </a:solidFill>
              </a:rPr>
              <a:t>Composition of the waste water of typical dairy </a:t>
            </a:r>
            <a:r>
              <a:rPr lang="en-US" dirty="0" smtClean="0">
                <a:solidFill>
                  <a:srgbClr val="FF0000"/>
                </a:solidFill>
              </a:rPr>
              <a:t>industries</a:t>
            </a:r>
            <a:endParaRPr lang="tr-TR" dirty="0">
              <a:solidFill>
                <a:srgbClr val="FF0000"/>
              </a:solidFill>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2290" y="1803435"/>
            <a:ext cx="4897719" cy="4554019"/>
          </a:xfrm>
        </p:spPr>
      </p:pic>
    </p:spTree>
    <p:extLst>
      <p:ext uri="{BB962C8B-B14F-4D97-AF65-F5344CB8AC3E}">
        <p14:creationId xmlns:p14="http://schemas.microsoft.com/office/powerpoint/2010/main" val="2121949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WASTE CHARACTERISTICS </a:t>
            </a:r>
            <a:endParaRPr lang="tr-TR" dirty="0"/>
          </a:p>
        </p:txBody>
      </p:sp>
      <p:sp>
        <p:nvSpPr>
          <p:cNvPr id="3" name="İçerik Yer Tutucusu 2"/>
          <p:cNvSpPr>
            <a:spLocks noGrp="1"/>
          </p:cNvSpPr>
          <p:nvPr>
            <p:ph idx="1"/>
          </p:nvPr>
        </p:nvSpPr>
        <p:spPr/>
        <p:txBody>
          <a:bodyPr>
            <a:normAutofit fontScale="92500" lnSpcReduction="10000"/>
          </a:bodyPr>
          <a:lstStyle/>
          <a:p>
            <a:r>
              <a:rPr lang="en-US" dirty="0"/>
              <a:t>This is also slightly alkaline when fresh. </a:t>
            </a:r>
            <a:endParaRPr lang="tr-TR" dirty="0" smtClean="0"/>
          </a:p>
          <a:p>
            <a:r>
              <a:rPr lang="en-US" dirty="0" smtClean="0"/>
              <a:t>Dairy </a:t>
            </a:r>
            <a:r>
              <a:rPr lang="en-US" dirty="0"/>
              <a:t>effluents decompose rapidly and deplete the dissolved oxygen level of the receiving streams immediately resulting in anaerobic conditions and release of strong foul </a:t>
            </a:r>
            <a:r>
              <a:rPr lang="en-US" dirty="0" err="1"/>
              <a:t>odour</a:t>
            </a:r>
            <a:r>
              <a:rPr lang="en-US" dirty="0"/>
              <a:t> due to nuisance conditions. </a:t>
            </a:r>
            <a:endParaRPr lang="tr-TR" dirty="0" smtClean="0"/>
          </a:p>
          <a:p>
            <a:r>
              <a:rPr lang="en-US" dirty="0" smtClean="0"/>
              <a:t>The </a:t>
            </a:r>
            <a:r>
              <a:rPr lang="en-US" dirty="0"/>
              <a:t>casein precipitation from dairy waste decomposes further into a highly odorous black sludge. </a:t>
            </a:r>
            <a:endParaRPr lang="tr-TR" dirty="0" smtClean="0"/>
          </a:p>
          <a:p>
            <a:r>
              <a:rPr lang="en-US" dirty="0" smtClean="0"/>
              <a:t>At </a:t>
            </a:r>
            <a:r>
              <a:rPr lang="en-US" dirty="0"/>
              <a:t>certain dilutions the dairy waste is found to be toxic for fish and other aquatic living being and becomes breeding place for flies and mosquitoes. </a:t>
            </a:r>
            <a:endParaRPr lang="tr-TR" dirty="0" smtClean="0"/>
          </a:p>
          <a:p>
            <a:r>
              <a:rPr lang="en-US" dirty="0" smtClean="0"/>
              <a:t>Dairy </a:t>
            </a:r>
            <a:r>
              <a:rPr lang="en-US" dirty="0"/>
              <a:t>effluent contains soluble organics, and suspended solids, they degrade to promote release of gases, </a:t>
            </a:r>
            <a:r>
              <a:rPr lang="en-US" dirty="0" err="1"/>
              <a:t>odour</a:t>
            </a:r>
            <a:r>
              <a:rPr lang="en-US" dirty="0"/>
              <a:t>, imparts </a:t>
            </a:r>
            <a:r>
              <a:rPr lang="en-US" dirty="0" err="1"/>
              <a:t>colour</a:t>
            </a:r>
            <a:r>
              <a:rPr lang="en-US" dirty="0"/>
              <a:t> or turbidity, and promotes </a:t>
            </a:r>
            <a:r>
              <a:rPr lang="en-US" dirty="0" smtClean="0"/>
              <a:t>eutrophication</a:t>
            </a:r>
            <a:r>
              <a:rPr lang="tr-TR" dirty="0" smtClean="0"/>
              <a:t>.</a:t>
            </a:r>
            <a:endParaRPr lang="tr-TR" dirty="0"/>
          </a:p>
        </p:txBody>
      </p:sp>
    </p:spTree>
    <p:extLst>
      <p:ext uri="{BB962C8B-B14F-4D97-AF65-F5344CB8AC3E}">
        <p14:creationId xmlns:p14="http://schemas.microsoft.com/office/powerpoint/2010/main" val="2134165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TREATMENT OF THE DAIRY WASTES </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r>
              <a:rPr lang="en-US" dirty="0" smtClean="0"/>
              <a:t>Dairy </a:t>
            </a:r>
            <a:r>
              <a:rPr lang="en-US" dirty="0"/>
              <a:t>waste water have low COD and BOD ratio and it can be treated efficiently by biological processes. </a:t>
            </a:r>
            <a:endParaRPr lang="tr-TR" dirty="0" smtClean="0"/>
          </a:p>
          <a:p>
            <a:r>
              <a:rPr lang="en-US" dirty="0" smtClean="0"/>
              <a:t>These </a:t>
            </a:r>
            <a:r>
              <a:rPr lang="en-US" dirty="0"/>
              <a:t>wastes contain sufficient nutrients for bacterial growth and this can be prevented by: </a:t>
            </a:r>
            <a:endParaRPr lang="tr-TR" dirty="0" smtClean="0"/>
          </a:p>
          <a:p>
            <a:pPr marL="571500" indent="-571500">
              <a:buAutoNum type="romanLcParenBoth"/>
            </a:pPr>
            <a:r>
              <a:rPr lang="en-US" dirty="0" smtClean="0"/>
              <a:t>The </a:t>
            </a:r>
            <a:r>
              <a:rPr lang="en-US" dirty="0"/>
              <a:t>prevention of spills, leakages and dropping of milks from cans</a:t>
            </a:r>
            <a:r>
              <a:rPr lang="en-US" dirty="0" smtClean="0"/>
              <a:t>.</a:t>
            </a:r>
            <a:endParaRPr lang="tr-TR" dirty="0" smtClean="0"/>
          </a:p>
          <a:p>
            <a:pPr marL="571500" indent="-571500">
              <a:buAutoNum type="romanLcParenBoth"/>
            </a:pPr>
            <a:r>
              <a:rPr lang="en-US" dirty="0" smtClean="0"/>
              <a:t>The </a:t>
            </a:r>
            <a:r>
              <a:rPr lang="en-US" dirty="0"/>
              <a:t>requirement of water can be </a:t>
            </a:r>
            <a:r>
              <a:rPr lang="en-US" dirty="0" err="1"/>
              <a:t>minimised</a:t>
            </a:r>
            <a:r>
              <a:rPr lang="en-US" dirty="0"/>
              <a:t> during washes. </a:t>
            </a:r>
            <a:endParaRPr lang="tr-TR" dirty="0" smtClean="0"/>
          </a:p>
          <a:p>
            <a:pPr marL="571500" indent="-571500">
              <a:buAutoNum type="romanLcParenBoth"/>
            </a:pPr>
            <a:r>
              <a:rPr lang="en-US" dirty="0" smtClean="0"/>
              <a:t>By </a:t>
            </a:r>
            <a:r>
              <a:rPr lang="en-US" dirty="0"/>
              <a:t>segregating the uncontaminated cooling water and recycling the same. </a:t>
            </a:r>
            <a:endParaRPr lang="tr-TR" dirty="0" smtClean="0"/>
          </a:p>
          <a:p>
            <a:pPr marL="571500" indent="-571500">
              <a:buAutoNum type="romanLcParenBoth"/>
            </a:pPr>
            <a:r>
              <a:rPr lang="en-US" dirty="0" smtClean="0"/>
              <a:t>Utilization </a:t>
            </a:r>
            <a:r>
              <a:rPr lang="en-US" dirty="0"/>
              <a:t>of butter milk and whey for the production of dairy by products. </a:t>
            </a:r>
            <a:endParaRPr lang="tr-TR" dirty="0"/>
          </a:p>
        </p:txBody>
      </p:sp>
    </p:spTree>
    <p:extLst>
      <p:ext uri="{BB962C8B-B14F-4D97-AF65-F5344CB8AC3E}">
        <p14:creationId xmlns:p14="http://schemas.microsoft.com/office/powerpoint/2010/main" val="136529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TREATMENT OF THE DAIRY WASTES </a:t>
            </a:r>
            <a:endParaRPr lang="tr-TR" b="1" dirty="0">
              <a:solidFill>
                <a:srgbClr val="FF0000"/>
              </a:solidFill>
            </a:endParaRPr>
          </a:p>
        </p:txBody>
      </p:sp>
      <p:sp>
        <p:nvSpPr>
          <p:cNvPr id="3" name="İçerik Yer Tutucusu 2"/>
          <p:cNvSpPr>
            <a:spLocks noGrp="1"/>
          </p:cNvSpPr>
          <p:nvPr>
            <p:ph idx="1"/>
          </p:nvPr>
        </p:nvSpPr>
        <p:spPr/>
        <p:txBody>
          <a:bodyPr/>
          <a:lstStyle/>
          <a:p>
            <a:r>
              <a:rPr lang="en-US" dirty="0"/>
              <a:t>Both high rates tricking filters and activated sludge plants can be operated very effectively for complete treatment of dairy waste. </a:t>
            </a:r>
            <a:endParaRPr lang="tr-TR" dirty="0" smtClean="0"/>
          </a:p>
          <a:p>
            <a:r>
              <a:rPr lang="en-US" dirty="0" smtClean="0"/>
              <a:t>But </a:t>
            </a:r>
            <a:r>
              <a:rPr lang="en-US" dirty="0"/>
              <a:t>these conventional methods involve much skilled persons and special type of equipment’s. </a:t>
            </a:r>
            <a:endParaRPr lang="tr-TR" dirty="0" smtClean="0"/>
          </a:p>
          <a:p>
            <a:r>
              <a:rPr lang="en-US" dirty="0" smtClean="0"/>
              <a:t>On </a:t>
            </a:r>
            <a:r>
              <a:rPr lang="en-US" dirty="0"/>
              <a:t>the other hand the low cost treatment method like oxidation ditches is also used commonly. </a:t>
            </a:r>
            <a:endParaRPr lang="tr-TR" dirty="0" smtClean="0"/>
          </a:p>
          <a:p>
            <a:r>
              <a:rPr lang="en-US" dirty="0" smtClean="0"/>
              <a:t>Use </a:t>
            </a:r>
            <a:r>
              <a:rPr lang="en-US" dirty="0"/>
              <a:t>of dairy waste for irrigation after primary treatment in an aeration lagoon may also be good answer for disposal of dairy </a:t>
            </a:r>
            <a:r>
              <a:rPr lang="en-US" dirty="0" smtClean="0"/>
              <a:t>waste</a:t>
            </a:r>
            <a:r>
              <a:rPr lang="tr-TR" dirty="0" smtClean="0"/>
              <a:t>.</a:t>
            </a:r>
            <a:r>
              <a:rPr lang="en-US" dirty="0" smtClean="0"/>
              <a:t> </a:t>
            </a:r>
            <a:endParaRPr lang="tr-TR" dirty="0"/>
          </a:p>
        </p:txBody>
      </p:sp>
    </p:spTree>
    <p:extLst>
      <p:ext uri="{BB962C8B-B14F-4D97-AF65-F5344CB8AC3E}">
        <p14:creationId xmlns:p14="http://schemas.microsoft.com/office/powerpoint/2010/main" val="534201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b="1" dirty="0">
              <a:solidFill>
                <a:srgbClr val="FF0000"/>
              </a:solidFill>
            </a:endParaRPr>
          </a:p>
        </p:txBody>
      </p:sp>
      <p:sp>
        <p:nvSpPr>
          <p:cNvPr id="3" name="İçerik Yer Tutucusu 2"/>
          <p:cNvSpPr>
            <a:spLocks noGrp="1"/>
          </p:cNvSpPr>
          <p:nvPr>
            <p:ph idx="1"/>
          </p:nvPr>
        </p:nvSpPr>
        <p:spPr>
          <a:xfrm>
            <a:off x="838200" y="2196661"/>
            <a:ext cx="10515600" cy="3980301"/>
          </a:xfrm>
        </p:spPr>
        <p:txBody>
          <a:bodyPr/>
          <a:lstStyle/>
          <a:p>
            <a:pPr marL="0" indent="0">
              <a:buNone/>
            </a:pPr>
            <a:r>
              <a:rPr lang="en-US" dirty="0" smtClean="0">
                <a:solidFill>
                  <a:srgbClr val="FF0000"/>
                </a:solidFill>
              </a:rPr>
              <a:t>pH</a:t>
            </a:r>
            <a:r>
              <a:rPr lang="en-US" dirty="0">
                <a:solidFill>
                  <a:srgbClr val="FF0000"/>
                </a:solidFill>
              </a:rPr>
              <a:t>: </a:t>
            </a:r>
            <a:r>
              <a:rPr lang="en-US" dirty="0"/>
              <a:t>- It is a term used to express the intensity of the acid or alkaline condition of a solution. It is a way of expressing the hydrogen-ion concentration or the hydrogen-ion activity. </a:t>
            </a:r>
            <a:endParaRPr lang="tr-TR" dirty="0" smtClean="0"/>
          </a:p>
          <a:p>
            <a:pPr marL="0" indent="0">
              <a:buNone/>
            </a:pPr>
            <a:r>
              <a:rPr lang="tr-TR" dirty="0" smtClean="0"/>
              <a:t>- </a:t>
            </a:r>
            <a:r>
              <a:rPr lang="en-US" dirty="0" smtClean="0"/>
              <a:t>Pure </a:t>
            </a:r>
            <a:r>
              <a:rPr lang="en-US" dirty="0"/>
              <a:t>water is said to be neutral, with a pH close to 7.0 at 25 °C (77 °F). Solutions with a pH less than 7 are said to be acidic and solutions with a pH greater than 7 are said to be basic or alkaline.</a:t>
            </a:r>
            <a:endParaRPr lang="tr-TR" dirty="0"/>
          </a:p>
        </p:txBody>
      </p:sp>
    </p:spTree>
    <p:extLst>
      <p:ext uri="{BB962C8B-B14F-4D97-AF65-F5344CB8AC3E}">
        <p14:creationId xmlns:p14="http://schemas.microsoft.com/office/powerpoint/2010/main" val="348237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CHECKING OF DAIRY EFFLUENT </a:t>
            </a:r>
          </a:p>
        </p:txBody>
      </p:sp>
      <p:sp>
        <p:nvSpPr>
          <p:cNvPr id="3" name="İçerik Yer Tutucusu 2"/>
          <p:cNvSpPr>
            <a:spLocks noGrp="1"/>
          </p:cNvSpPr>
          <p:nvPr>
            <p:ph idx="1"/>
          </p:nvPr>
        </p:nvSpPr>
        <p:spPr/>
        <p:txBody>
          <a:bodyPr/>
          <a:lstStyle/>
          <a:p>
            <a:pPr marL="0" indent="0">
              <a:buNone/>
            </a:pPr>
            <a:r>
              <a:rPr lang="en-US" dirty="0">
                <a:solidFill>
                  <a:srgbClr val="FF0000"/>
                </a:solidFill>
              </a:rPr>
              <a:t>Chemical Oxygen Demand (COD):</a:t>
            </a:r>
            <a:r>
              <a:rPr lang="en-US" dirty="0"/>
              <a:t>- The COD test is widely used as a means of measuring the organic strength of effluents. </a:t>
            </a:r>
            <a:endParaRPr lang="tr-TR" dirty="0" smtClean="0"/>
          </a:p>
          <a:p>
            <a:pPr>
              <a:buFontTx/>
              <a:buChar char="-"/>
            </a:pPr>
            <a:r>
              <a:rPr lang="en-US" dirty="0" smtClean="0"/>
              <a:t>This </a:t>
            </a:r>
            <a:r>
              <a:rPr lang="en-US" dirty="0"/>
              <a:t>test allows measurement of waste of a waste in terms of the total quantity of oxygen required for oxidation to CO2 and H2O. </a:t>
            </a:r>
            <a:endParaRPr lang="tr-TR" dirty="0" smtClean="0"/>
          </a:p>
          <a:p>
            <a:pPr>
              <a:buFontTx/>
              <a:buChar char="-"/>
            </a:pPr>
            <a:r>
              <a:rPr lang="en-US" dirty="0" smtClean="0"/>
              <a:t>During </a:t>
            </a:r>
            <a:r>
              <a:rPr lang="en-US" dirty="0"/>
              <a:t>the determination of COD, organic matter is converted to carbon dioxide and water regardless of the biological assimilability. </a:t>
            </a:r>
            <a:endParaRPr lang="tr-TR" dirty="0" smtClean="0"/>
          </a:p>
          <a:p>
            <a:pPr>
              <a:buFontTx/>
              <a:buChar char="-"/>
            </a:pPr>
            <a:r>
              <a:rPr lang="en-US" dirty="0" smtClean="0"/>
              <a:t>The </a:t>
            </a:r>
            <a:r>
              <a:rPr lang="en-US" dirty="0"/>
              <a:t>dichromate reflux method is preferred over procedures using other oxidants (e.g. potassium permanganate) because of its superior oxidizing ability, applicability to a wide variety of samples and ease of manipulation. </a:t>
            </a:r>
            <a:endParaRPr lang="tr-TR" dirty="0"/>
          </a:p>
        </p:txBody>
      </p:sp>
    </p:spTree>
    <p:extLst>
      <p:ext uri="{BB962C8B-B14F-4D97-AF65-F5344CB8AC3E}">
        <p14:creationId xmlns:p14="http://schemas.microsoft.com/office/powerpoint/2010/main" val="133335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en-US" dirty="0">
                <a:solidFill>
                  <a:srgbClr val="FF0000"/>
                </a:solidFill>
              </a:rPr>
              <a:t>Biochemical Oxygen Demand (BOD):</a:t>
            </a:r>
            <a:r>
              <a:rPr lang="en-US" dirty="0"/>
              <a:t>- It is defined as the amount of oxygen required by bacteria while stabilizing decomposable organic matter under aerobic conditions. </a:t>
            </a:r>
            <a:endParaRPr lang="tr-TR" dirty="0" smtClean="0"/>
          </a:p>
          <a:p>
            <a:pPr>
              <a:buFontTx/>
              <a:buChar char="-"/>
            </a:pPr>
            <a:r>
              <a:rPr lang="en-US" dirty="0" smtClean="0"/>
              <a:t>The </a:t>
            </a:r>
            <a:r>
              <a:rPr lang="en-US" dirty="0"/>
              <a:t>BOD test is widely used to determine the pollution strength of domestic and industrial wastes in terms of oxygen that they will require if discharged into natural water courses in which aerobic condition exist. </a:t>
            </a:r>
            <a:endParaRPr lang="tr-TR" dirty="0" smtClean="0"/>
          </a:p>
          <a:p>
            <a:pPr>
              <a:buFontTx/>
              <a:buChar char="-"/>
            </a:pPr>
            <a:r>
              <a:rPr lang="en-US" dirty="0" smtClean="0"/>
              <a:t>It </a:t>
            </a:r>
            <a:r>
              <a:rPr lang="en-US" dirty="0"/>
              <a:t>is not a precise quantitative test, although it is widely used as an indication of the organic quality of water. </a:t>
            </a:r>
            <a:endParaRPr lang="tr-TR" dirty="0" smtClean="0"/>
          </a:p>
          <a:p>
            <a:pPr>
              <a:buFontTx/>
              <a:buChar char="-"/>
            </a:pPr>
            <a:r>
              <a:rPr lang="en-US" dirty="0" smtClean="0"/>
              <a:t>It </a:t>
            </a:r>
            <a:r>
              <a:rPr lang="en-US" dirty="0"/>
              <a:t>is most commonly expressed in milligrams of oxygen consumed per </a:t>
            </a:r>
            <a:r>
              <a:rPr lang="en-US" dirty="0" err="1"/>
              <a:t>litre</a:t>
            </a:r>
            <a:r>
              <a:rPr lang="en-US" dirty="0"/>
              <a:t> of sample during 5 days of incubation at </a:t>
            </a:r>
            <a:r>
              <a:rPr lang="en-US" dirty="0" smtClean="0"/>
              <a:t>200</a:t>
            </a:r>
            <a:r>
              <a:rPr lang="tr-TR" dirty="0" smtClean="0"/>
              <a:t> </a:t>
            </a:r>
            <a:r>
              <a:rPr lang="en-US" dirty="0" smtClean="0"/>
              <a:t>C</a:t>
            </a:r>
            <a:r>
              <a:rPr lang="en-US" dirty="0"/>
              <a:t>. </a:t>
            </a:r>
            <a:endParaRPr lang="tr-TR" dirty="0" smtClean="0"/>
          </a:p>
          <a:p>
            <a:pPr>
              <a:buFontTx/>
              <a:buChar char="-"/>
            </a:pPr>
            <a:r>
              <a:rPr lang="en-US" dirty="0" smtClean="0"/>
              <a:t>The </a:t>
            </a:r>
            <a:r>
              <a:rPr lang="en-US" dirty="0"/>
              <a:t>BOD is used for measuring the oxygen consumed by living organisms (mainly bacteria) while utilizing the organic matter present in waste water. </a:t>
            </a:r>
            <a:endParaRPr lang="tr-TR" dirty="0"/>
          </a:p>
        </p:txBody>
      </p:sp>
    </p:spTree>
    <p:extLst>
      <p:ext uri="{BB962C8B-B14F-4D97-AF65-F5344CB8AC3E}">
        <p14:creationId xmlns:p14="http://schemas.microsoft.com/office/powerpoint/2010/main" val="341984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a:xfrm>
            <a:off x="838200" y="1825625"/>
            <a:ext cx="10515600" cy="4554154"/>
          </a:xfrm>
        </p:spPr>
        <p:txBody>
          <a:bodyPr>
            <a:normAutofit fontScale="92500"/>
          </a:bodyPr>
          <a:lstStyle/>
          <a:p>
            <a:pPr marL="0" indent="0">
              <a:buNone/>
            </a:pPr>
            <a:r>
              <a:rPr lang="en-US" dirty="0">
                <a:solidFill>
                  <a:srgbClr val="FF0000"/>
                </a:solidFill>
              </a:rPr>
              <a:t>Total Dissolved Solids (TDS):</a:t>
            </a:r>
            <a:r>
              <a:rPr lang="en-US" dirty="0"/>
              <a:t>- It is a measure of the combined content of all organic and inorganic substances present in a liquid in molecular, ionized or micro-granular (colloidal sol) suspended form. </a:t>
            </a:r>
            <a:endParaRPr lang="tr-TR" dirty="0" smtClean="0"/>
          </a:p>
          <a:p>
            <a:pPr>
              <a:buFontTx/>
              <a:buChar char="-"/>
            </a:pPr>
            <a:r>
              <a:rPr lang="en-US" dirty="0" smtClean="0"/>
              <a:t>Generally </a:t>
            </a:r>
            <a:r>
              <a:rPr lang="en-US" dirty="0"/>
              <a:t>the operational definition is that the solids must be small enough to survive filtration through a sieve the size mm of two micrometer. </a:t>
            </a:r>
            <a:endParaRPr lang="tr-TR" dirty="0" smtClean="0"/>
          </a:p>
          <a:p>
            <a:pPr>
              <a:buFontTx/>
              <a:buChar char="-"/>
            </a:pPr>
            <a:r>
              <a:rPr lang="en-US" dirty="0" smtClean="0"/>
              <a:t>The </a:t>
            </a:r>
            <a:r>
              <a:rPr lang="en-US" dirty="0"/>
              <a:t>principal application of TDS is in the study of water quality for streams, rivers and lakes, although TDS is not generally considered a primary pollutant. </a:t>
            </a:r>
            <a:endParaRPr lang="tr-TR" dirty="0" smtClean="0"/>
          </a:p>
          <a:p>
            <a:pPr>
              <a:buFontTx/>
              <a:buChar char="-"/>
            </a:pPr>
            <a:r>
              <a:rPr lang="en-US" dirty="0" smtClean="0"/>
              <a:t>It </a:t>
            </a:r>
            <a:r>
              <a:rPr lang="en-US" dirty="0"/>
              <a:t>is used as an indication of aesthetic characteristics of drinking water and as an aggregate indicator of the presence of a broad array of chemical contaminants.</a:t>
            </a:r>
            <a:endParaRPr lang="tr-TR" dirty="0"/>
          </a:p>
        </p:txBody>
      </p:sp>
    </p:spTree>
    <p:extLst>
      <p:ext uri="{BB962C8B-B14F-4D97-AF65-F5344CB8AC3E}">
        <p14:creationId xmlns:p14="http://schemas.microsoft.com/office/powerpoint/2010/main" val="4852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p:txBody>
          <a:bodyPr/>
          <a:lstStyle/>
          <a:p>
            <a:pPr marL="0" indent="0">
              <a:buNone/>
            </a:pPr>
            <a:r>
              <a:rPr lang="en-US" dirty="0">
                <a:solidFill>
                  <a:srgbClr val="FF0000"/>
                </a:solidFill>
              </a:rPr>
              <a:t>Suspended Solids (SS):</a:t>
            </a:r>
            <a:r>
              <a:rPr lang="en-US" dirty="0"/>
              <a:t>- It refers to small solid particles which remain in suspension form in water as a colloid. It is used as one of the indicator of water quality. </a:t>
            </a:r>
            <a:endParaRPr lang="tr-TR" dirty="0" smtClean="0"/>
          </a:p>
          <a:p>
            <a:pPr marL="0" indent="0">
              <a:buNone/>
            </a:pPr>
            <a:r>
              <a:rPr lang="tr-TR" dirty="0" smtClean="0"/>
              <a:t>- </a:t>
            </a:r>
            <a:r>
              <a:rPr lang="en-US" dirty="0" smtClean="0"/>
              <a:t>It </a:t>
            </a:r>
            <a:r>
              <a:rPr lang="en-US" dirty="0"/>
              <a:t>is sometimes abbreviated SS, but is not to be confused with </a:t>
            </a:r>
            <a:r>
              <a:rPr lang="en-US" dirty="0" err="1"/>
              <a:t>settleable</a:t>
            </a:r>
            <a:r>
              <a:rPr lang="en-US" dirty="0"/>
              <a:t> solids, which contribute to the blocking of sewer pipes. </a:t>
            </a:r>
            <a:endParaRPr lang="tr-TR" dirty="0"/>
          </a:p>
        </p:txBody>
      </p:sp>
    </p:spTree>
    <p:extLst>
      <p:ext uri="{BB962C8B-B14F-4D97-AF65-F5344CB8AC3E}">
        <p14:creationId xmlns:p14="http://schemas.microsoft.com/office/powerpoint/2010/main" val="1077671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en-US" dirty="0"/>
              <a:t>The food industry have one of the highest consumptions of water and is one of the biggest producers of effluents per unit of production, in addition they generate a large volume of sludge during biological treatment. </a:t>
            </a:r>
            <a:endParaRPr lang="tr-TR" dirty="0" smtClean="0"/>
          </a:p>
          <a:p>
            <a:r>
              <a:rPr lang="en-US" dirty="0" smtClean="0"/>
              <a:t>The </a:t>
            </a:r>
            <a:r>
              <a:rPr lang="en-US" dirty="0"/>
              <a:t>dairy industry is one of those sector, in which the cleaning silos, tanks, homogenizers, pipe sand, heat exchangers other equipment, engenders a large amount of effluents with a high organic load. </a:t>
            </a:r>
            <a:endParaRPr lang="tr-TR" dirty="0" smtClean="0"/>
          </a:p>
          <a:p>
            <a:r>
              <a:rPr lang="en-US" dirty="0" smtClean="0"/>
              <a:t>This </a:t>
            </a:r>
            <a:r>
              <a:rPr lang="en-US" dirty="0"/>
              <a:t>organic load is basically constituted of milk (raw material and dairy products), reflecting an effluent with high levels of chemical oxygen demand (COD), biochemical oxygen demand (BOD), oils and grease, nitrogen and phosphorus. </a:t>
            </a:r>
            <a:endParaRPr lang="tr-TR" dirty="0" smtClean="0"/>
          </a:p>
        </p:txBody>
      </p:sp>
    </p:spTree>
    <p:extLst>
      <p:ext uri="{BB962C8B-B14F-4D97-AF65-F5344CB8AC3E}">
        <p14:creationId xmlns:p14="http://schemas.microsoft.com/office/powerpoint/2010/main" val="707557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p:txBody>
          <a:bodyPr/>
          <a:lstStyle/>
          <a:p>
            <a:pPr marL="0" indent="0">
              <a:buNone/>
            </a:pPr>
            <a:r>
              <a:rPr lang="en-US" dirty="0">
                <a:solidFill>
                  <a:srgbClr val="FF0000"/>
                </a:solidFill>
              </a:rPr>
              <a:t>Oil and Grease:</a:t>
            </a:r>
            <a:r>
              <a:rPr lang="en-US" dirty="0"/>
              <a:t>- Dissolved or emulsified oil and grease is extracted from water by intimate contact with an extracting solvent. </a:t>
            </a:r>
            <a:endParaRPr lang="tr-TR" dirty="0" smtClean="0"/>
          </a:p>
          <a:p>
            <a:pPr>
              <a:buFontTx/>
              <a:buChar char="-"/>
            </a:pPr>
            <a:r>
              <a:rPr lang="en-US" dirty="0" smtClean="0"/>
              <a:t>Some </a:t>
            </a:r>
            <a:r>
              <a:rPr lang="en-US" dirty="0"/>
              <a:t>extractable, especially unsaturated fats and fatty acids oxidize readily; hence special precautions regarding temperature and solvent </a:t>
            </a:r>
            <a:r>
              <a:rPr lang="en-US" dirty="0" err="1"/>
              <a:t>vapour</a:t>
            </a:r>
            <a:r>
              <a:rPr lang="en-US" dirty="0"/>
              <a:t> displacement are included to minimize this effect. </a:t>
            </a:r>
            <a:endParaRPr lang="tr-TR" dirty="0" smtClean="0"/>
          </a:p>
          <a:p>
            <a:pPr>
              <a:buFontTx/>
              <a:buChar char="-"/>
            </a:pPr>
            <a:r>
              <a:rPr lang="en-US" dirty="0" smtClean="0"/>
              <a:t>Organic </a:t>
            </a:r>
            <a:r>
              <a:rPr lang="en-US" dirty="0"/>
              <a:t>solvents shaken with some samples may form an emulsion that is very difficult to break. </a:t>
            </a:r>
            <a:endParaRPr lang="tr-TR" dirty="0" smtClean="0"/>
          </a:p>
          <a:p>
            <a:pPr>
              <a:buFontTx/>
              <a:buChar char="-"/>
            </a:pPr>
            <a:r>
              <a:rPr lang="en-US" dirty="0" smtClean="0"/>
              <a:t>This </a:t>
            </a:r>
            <a:r>
              <a:rPr lang="en-US" dirty="0"/>
              <a:t>method includes a means for handling such emulsions.</a:t>
            </a:r>
            <a:endParaRPr lang="tr-TR" dirty="0"/>
          </a:p>
        </p:txBody>
      </p:sp>
    </p:spTree>
    <p:extLst>
      <p:ext uri="{BB962C8B-B14F-4D97-AF65-F5344CB8AC3E}">
        <p14:creationId xmlns:p14="http://schemas.microsoft.com/office/powerpoint/2010/main" val="1669338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p:txBody>
          <a:bodyPr/>
          <a:lstStyle/>
          <a:p>
            <a:pPr marL="0" indent="0">
              <a:buNone/>
            </a:pPr>
            <a:r>
              <a:rPr lang="en-US" dirty="0">
                <a:solidFill>
                  <a:srgbClr val="FF0000"/>
                </a:solidFill>
              </a:rPr>
              <a:t>Sulfate:</a:t>
            </a:r>
            <a:r>
              <a:rPr lang="en-US" dirty="0"/>
              <a:t>- In inorganic chemistry, a sulfate (IUPAC-recommended spelling; also </a:t>
            </a:r>
            <a:r>
              <a:rPr lang="en-US" dirty="0" err="1"/>
              <a:t>sulphate</a:t>
            </a:r>
            <a:r>
              <a:rPr lang="en-US" dirty="0"/>
              <a:t> in British English) is a salt of sulfuric acid. </a:t>
            </a:r>
            <a:endParaRPr lang="tr-TR" dirty="0" smtClean="0"/>
          </a:p>
          <a:p>
            <a:pPr>
              <a:buFontTx/>
              <a:buChar char="-"/>
            </a:pPr>
            <a:r>
              <a:rPr lang="en-US" dirty="0" smtClean="0"/>
              <a:t>The </a:t>
            </a:r>
            <a:r>
              <a:rPr lang="en-US" dirty="0"/>
              <a:t>sulfate ion is a polyatomic anion with the empirical formula SO2-4 and a molecular mass of 96.06 </a:t>
            </a:r>
            <a:r>
              <a:rPr lang="en-US" dirty="0" err="1"/>
              <a:t>daltons</a:t>
            </a:r>
            <a:r>
              <a:rPr lang="en-US" dirty="0"/>
              <a:t> (96.06g/</a:t>
            </a:r>
            <a:r>
              <a:rPr lang="en-US" dirty="0" err="1"/>
              <a:t>mol</a:t>
            </a:r>
            <a:r>
              <a:rPr lang="en-US" dirty="0"/>
              <a:t>); it consists of a central sulfur atom surrounded by four equivalent oxygen atoms in a tetrahedral arrangement. </a:t>
            </a:r>
            <a:endParaRPr lang="tr-TR" dirty="0" smtClean="0"/>
          </a:p>
          <a:p>
            <a:pPr>
              <a:buFontTx/>
              <a:buChar char="-"/>
            </a:pPr>
            <a:r>
              <a:rPr lang="en-US" dirty="0" smtClean="0"/>
              <a:t>Many </a:t>
            </a:r>
            <a:r>
              <a:rPr lang="en-US" dirty="0"/>
              <a:t>examples of ionic sulfates are known, and many of these are highly soluble in water. </a:t>
            </a:r>
            <a:endParaRPr lang="tr-TR" dirty="0" smtClean="0"/>
          </a:p>
          <a:p>
            <a:pPr>
              <a:buFontTx/>
              <a:buChar char="-"/>
            </a:pPr>
            <a:r>
              <a:rPr lang="en-US" dirty="0" smtClean="0"/>
              <a:t>Exceptions </a:t>
            </a:r>
            <a:r>
              <a:rPr lang="en-US" dirty="0"/>
              <a:t>include calcium sulfate, strontium sulfate, lead (II) sulfate, and barium sulfate, which are poorly soluble. </a:t>
            </a:r>
            <a:endParaRPr lang="tr-TR" dirty="0"/>
          </a:p>
        </p:txBody>
      </p:sp>
    </p:spTree>
    <p:extLst>
      <p:ext uri="{BB962C8B-B14F-4D97-AF65-F5344CB8AC3E}">
        <p14:creationId xmlns:p14="http://schemas.microsoft.com/office/powerpoint/2010/main" val="2939768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CHECKING OF DAIRY EFFLUENT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US" dirty="0">
                <a:solidFill>
                  <a:srgbClr val="FF0000"/>
                </a:solidFill>
              </a:rPr>
              <a:t>Chloride:</a:t>
            </a:r>
            <a:r>
              <a:rPr lang="en-US" dirty="0"/>
              <a:t>- The chloride ion is formed when the element chlorine picks up one electron to form an anion (negatively-charged ion) Cl− . </a:t>
            </a:r>
            <a:endParaRPr lang="tr-TR" dirty="0" smtClean="0"/>
          </a:p>
          <a:p>
            <a:pPr>
              <a:buFontTx/>
              <a:buChar char="-"/>
            </a:pPr>
            <a:r>
              <a:rPr lang="en-US" dirty="0" smtClean="0"/>
              <a:t>The </a:t>
            </a:r>
            <a:r>
              <a:rPr lang="en-US" dirty="0"/>
              <a:t>salts of hydrochloric acid </a:t>
            </a:r>
            <a:r>
              <a:rPr lang="en-US" dirty="0" err="1"/>
              <a:t>HCl</a:t>
            </a:r>
            <a:r>
              <a:rPr lang="en-US" dirty="0"/>
              <a:t> contain chloride ions and can also be called chlorides. </a:t>
            </a:r>
            <a:endParaRPr lang="tr-TR" dirty="0" smtClean="0"/>
          </a:p>
          <a:p>
            <a:pPr>
              <a:buFontTx/>
              <a:buChar char="-"/>
            </a:pPr>
            <a:r>
              <a:rPr lang="en-US" dirty="0" smtClean="0"/>
              <a:t>The </a:t>
            </a:r>
            <a:r>
              <a:rPr lang="en-US" dirty="0"/>
              <a:t>word chloride can also refer to a chemical compound in which one or more chlorine atoms are covalently bonded in the molecule. </a:t>
            </a:r>
            <a:endParaRPr lang="tr-TR" dirty="0" smtClean="0"/>
          </a:p>
          <a:p>
            <a:pPr>
              <a:buFontTx/>
              <a:buChar char="-"/>
            </a:pPr>
            <a:r>
              <a:rPr lang="en-US" dirty="0" smtClean="0"/>
              <a:t>This </a:t>
            </a:r>
            <a:r>
              <a:rPr lang="en-US" dirty="0"/>
              <a:t>means that chlorides can be either inorganic or organic compounds. </a:t>
            </a:r>
            <a:endParaRPr lang="tr-TR" dirty="0" smtClean="0"/>
          </a:p>
          <a:p>
            <a:pPr>
              <a:buFontTx/>
              <a:buChar char="-"/>
            </a:pPr>
            <a:r>
              <a:rPr lang="en-US" dirty="0" smtClean="0"/>
              <a:t>The </a:t>
            </a:r>
            <a:r>
              <a:rPr lang="en-US" dirty="0"/>
              <a:t>simplest example of an inorganic covalently-bonded chloride is hydrogen chloride, </a:t>
            </a:r>
            <a:r>
              <a:rPr lang="en-US" dirty="0" err="1"/>
              <a:t>HCl</a:t>
            </a:r>
            <a:r>
              <a:rPr lang="en-US" dirty="0"/>
              <a:t>. </a:t>
            </a:r>
            <a:endParaRPr lang="tr-TR" dirty="0" smtClean="0"/>
          </a:p>
          <a:p>
            <a:pPr>
              <a:buFontTx/>
              <a:buChar char="-"/>
            </a:pPr>
            <a:r>
              <a:rPr lang="en-US" dirty="0" smtClean="0"/>
              <a:t>A </a:t>
            </a:r>
            <a:r>
              <a:rPr lang="en-US" dirty="0"/>
              <a:t>simple example of an organic covalently-bonded (an organochloride) chloride is chloromethane (CH3Cl), often called methyl </a:t>
            </a:r>
            <a:r>
              <a:rPr lang="en-US" dirty="0" smtClean="0"/>
              <a:t>chloride</a:t>
            </a:r>
            <a:r>
              <a:rPr lang="tr-TR" dirty="0" smtClean="0"/>
              <a:t>.</a:t>
            </a:r>
            <a:r>
              <a:rPr lang="en-US" dirty="0" smtClean="0"/>
              <a:t> </a:t>
            </a:r>
            <a:endParaRPr lang="tr-TR" dirty="0"/>
          </a:p>
        </p:txBody>
      </p:sp>
    </p:spTree>
    <p:extLst>
      <p:ext uri="{BB962C8B-B14F-4D97-AF65-F5344CB8AC3E}">
        <p14:creationId xmlns:p14="http://schemas.microsoft.com/office/powerpoint/2010/main" val="1317446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PREVENTIVE ATTITUDES </a:t>
            </a:r>
            <a:endParaRPr lang="tr-TR" b="1" dirty="0">
              <a:solidFill>
                <a:srgbClr val="FF0000"/>
              </a:solidFill>
            </a:endParaRPr>
          </a:p>
        </p:txBody>
      </p:sp>
      <p:sp>
        <p:nvSpPr>
          <p:cNvPr id="3" name="İçerik Yer Tutucusu 2"/>
          <p:cNvSpPr>
            <a:spLocks noGrp="1"/>
          </p:cNvSpPr>
          <p:nvPr>
            <p:ph idx="1"/>
          </p:nvPr>
        </p:nvSpPr>
        <p:spPr/>
        <p:txBody>
          <a:bodyPr/>
          <a:lstStyle/>
          <a:p>
            <a:r>
              <a:rPr lang="en-US" dirty="0" smtClean="0"/>
              <a:t>Cleaning </a:t>
            </a:r>
            <a:r>
              <a:rPr lang="en-US" dirty="0"/>
              <a:t>by means of the Clean in Place (CIP) system and the reuse and the recycling of water are examples of processes which reduce the volumetric coefficient. </a:t>
            </a:r>
            <a:endParaRPr lang="tr-TR" dirty="0" smtClean="0"/>
          </a:p>
          <a:p>
            <a:r>
              <a:rPr lang="en-US" dirty="0" smtClean="0"/>
              <a:t>It </a:t>
            </a:r>
            <a:r>
              <a:rPr lang="en-US" dirty="0"/>
              <a:t>minimized water consumption, in most of the processes; however, there were some exceptions, such as a few trucks that were not adapted with a “spray bowl” for washing by the CIP system. </a:t>
            </a:r>
            <a:endParaRPr lang="tr-TR" dirty="0" smtClean="0"/>
          </a:p>
          <a:p>
            <a:r>
              <a:rPr lang="en-US" dirty="0" smtClean="0"/>
              <a:t>In </a:t>
            </a:r>
            <a:r>
              <a:rPr lang="en-US" dirty="0"/>
              <a:t>addition, the spray dryer was operated manually rather than automatically, which consumed large amounts of </a:t>
            </a:r>
            <a:r>
              <a:rPr lang="en-US" dirty="0" smtClean="0"/>
              <a:t>water</a:t>
            </a:r>
            <a:r>
              <a:rPr lang="tr-TR" dirty="0" smtClean="0"/>
              <a:t>.</a:t>
            </a:r>
            <a:r>
              <a:rPr lang="en-US" dirty="0" smtClean="0"/>
              <a:t> </a:t>
            </a:r>
            <a:endParaRPr lang="tr-TR" dirty="0"/>
          </a:p>
        </p:txBody>
      </p:sp>
    </p:spTree>
    <p:extLst>
      <p:ext uri="{BB962C8B-B14F-4D97-AF65-F5344CB8AC3E}">
        <p14:creationId xmlns:p14="http://schemas.microsoft.com/office/powerpoint/2010/main" val="3957183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PREVENTIVE ATTITUDES</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US" dirty="0"/>
              <a:t>The action proposed in two ways: </a:t>
            </a:r>
            <a:endParaRPr lang="tr-TR" dirty="0" smtClean="0"/>
          </a:p>
          <a:p>
            <a:pPr marL="514350" indent="-514350">
              <a:buAutoNum type="arabicParenBoth"/>
            </a:pPr>
            <a:r>
              <a:rPr lang="en-US" dirty="0" smtClean="0"/>
              <a:t>A </a:t>
            </a:r>
            <a:r>
              <a:rPr lang="en-US" dirty="0"/>
              <a:t>reduction in water consumption </a:t>
            </a:r>
            <a:r>
              <a:rPr lang="en-US" dirty="0" smtClean="0"/>
              <a:t>and</a:t>
            </a:r>
            <a:r>
              <a:rPr lang="tr-TR" dirty="0" smtClean="0"/>
              <a:t> </a:t>
            </a:r>
          </a:p>
          <a:p>
            <a:pPr marL="514350" indent="-514350">
              <a:buAutoNum type="arabicParenBoth"/>
            </a:pPr>
            <a:r>
              <a:rPr lang="en-US" dirty="0" smtClean="0"/>
              <a:t>(</a:t>
            </a:r>
            <a:r>
              <a:rPr lang="en-US" dirty="0"/>
              <a:t>2) Minimization of the organic load. </a:t>
            </a:r>
            <a:endParaRPr lang="tr-TR" dirty="0" smtClean="0"/>
          </a:p>
          <a:p>
            <a:r>
              <a:rPr lang="en-US" dirty="0"/>
              <a:t>Water reuse and recycling was a reality in the dairy industry. Many processes, such as centrifugal separation with cooling water in a closed circuit recycled water. </a:t>
            </a:r>
            <a:endParaRPr lang="tr-TR" dirty="0" smtClean="0"/>
          </a:p>
          <a:p>
            <a:r>
              <a:rPr lang="en-US" dirty="0" smtClean="0"/>
              <a:t>The </a:t>
            </a:r>
            <a:r>
              <a:rPr lang="en-US" dirty="0"/>
              <a:t>filling machines (for milk packaging) were cooled with recovered water and the evaporated water (from the milk evaporator for the production of powdered milk) was used for cleaning trucks and outside floors. </a:t>
            </a:r>
            <a:endParaRPr lang="tr-TR" dirty="0" smtClean="0"/>
          </a:p>
          <a:p>
            <a:r>
              <a:rPr lang="en-US" dirty="0" smtClean="0"/>
              <a:t>The </a:t>
            </a:r>
            <a:r>
              <a:rPr lang="en-US" dirty="0" err="1"/>
              <a:t>retentate</a:t>
            </a:r>
            <a:r>
              <a:rPr lang="en-US" dirty="0"/>
              <a:t> from the reverse osmosis system (used for desalination of boiler feed water) was mixed into the water supply reservoir.</a:t>
            </a:r>
            <a:endParaRPr lang="tr-TR" dirty="0"/>
          </a:p>
        </p:txBody>
      </p:sp>
    </p:spTree>
    <p:extLst>
      <p:ext uri="{BB962C8B-B14F-4D97-AF65-F5344CB8AC3E}">
        <p14:creationId xmlns:p14="http://schemas.microsoft.com/office/powerpoint/2010/main" val="82706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PREVENTIVE ATTITUDES</a:t>
            </a:r>
            <a:endParaRPr lang="tr-TR" dirty="0"/>
          </a:p>
        </p:txBody>
      </p:sp>
      <p:sp>
        <p:nvSpPr>
          <p:cNvPr id="3" name="İçerik Yer Tutucusu 2"/>
          <p:cNvSpPr>
            <a:spLocks noGrp="1"/>
          </p:cNvSpPr>
          <p:nvPr>
            <p:ph idx="1"/>
          </p:nvPr>
        </p:nvSpPr>
        <p:spPr/>
        <p:txBody>
          <a:bodyPr>
            <a:normAutofit fontScale="92500" lnSpcReduction="20000"/>
          </a:bodyPr>
          <a:lstStyle/>
          <a:p>
            <a:r>
              <a:rPr lang="en-US" dirty="0"/>
              <a:t>The effluent considered water consumption while the water evaporated in the boiler and cooling towers was not computed in the material balance. The sum of these preventive actions account for a 10% decrease in total effluents generated. </a:t>
            </a:r>
            <a:endParaRPr lang="tr-TR" dirty="0" smtClean="0"/>
          </a:p>
          <a:p>
            <a:r>
              <a:rPr lang="en-US" dirty="0" smtClean="0"/>
              <a:t>The </a:t>
            </a:r>
            <a:r>
              <a:rPr lang="en-US" dirty="0"/>
              <a:t>industry also took action to reduce of effluents loads, which is reflected by the low BOD, nitrogen, phosphorus and oil and grease coefficients. </a:t>
            </a:r>
            <a:endParaRPr lang="tr-TR" dirty="0" smtClean="0"/>
          </a:p>
          <a:p>
            <a:r>
              <a:rPr lang="en-US" dirty="0" smtClean="0"/>
              <a:t>The </a:t>
            </a:r>
            <a:r>
              <a:rPr lang="en-US" dirty="0"/>
              <a:t>actions taken were separation of discharged milk by automatic ejection of sludge in the centrifugal separators; segregation of whey from butter for use in animal feed; and recirculation of the first rinse water from the evaporators at the beginning of the process, reducing the organic load of fluids and dry products In spite of the great concern of the industry to minimize waste, there were still opportunities for the reduction of previous coefficients.</a:t>
            </a:r>
            <a:endParaRPr lang="tr-TR" dirty="0"/>
          </a:p>
        </p:txBody>
      </p:sp>
    </p:spTree>
    <p:extLst>
      <p:ext uri="{BB962C8B-B14F-4D97-AF65-F5344CB8AC3E}">
        <p14:creationId xmlns:p14="http://schemas.microsoft.com/office/powerpoint/2010/main" val="3878695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PREVENTIVE ATTITUDES</a:t>
            </a:r>
            <a:endParaRPr lang="tr-TR" dirty="0"/>
          </a:p>
        </p:txBody>
      </p:sp>
      <p:sp>
        <p:nvSpPr>
          <p:cNvPr id="3" name="İçerik Yer Tutucusu 2"/>
          <p:cNvSpPr>
            <a:spLocks noGrp="1"/>
          </p:cNvSpPr>
          <p:nvPr>
            <p:ph idx="1"/>
          </p:nvPr>
        </p:nvSpPr>
        <p:spPr/>
        <p:txBody>
          <a:bodyPr/>
          <a:lstStyle/>
          <a:p>
            <a:pPr marL="0" indent="0">
              <a:buNone/>
            </a:pPr>
            <a:r>
              <a:rPr lang="en-US" dirty="0"/>
              <a:t>The recovery of solids in the first rinse could be a pollution prevention action. There are examples of milk solids recovered by the use of membrane separation processes (reverse osmosis) used for production ice-cream and milk desserts [12], [13]. Three direct results were obtained: minimization of impact of the effluent generated; the production of casein and reuse of the permeated stream, which is of a high quality enough to be used for drinking water.</a:t>
            </a:r>
            <a:endParaRPr lang="tr-TR" dirty="0"/>
          </a:p>
        </p:txBody>
      </p:sp>
    </p:spTree>
    <p:extLst>
      <p:ext uri="{BB962C8B-B14F-4D97-AF65-F5344CB8AC3E}">
        <p14:creationId xmlns:p14="http://schemas.microsoft.com/office/powerpoint/2010/main" val="4148548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PREVENTIVE ATTITUDES</a:t>
            </a:r>
            <a:endParaRPr lang="tr-TR" dirty="0"/>
          </a:p>
        </p:txBody>
      </p:sp>
      <p:sp>
        <p:nvSpPr>
          <p:cNvPr id="3" name="İçerik Yer Tutucusu 2"/>
          <p:cNvSpPr>
            <a:spLocks noGrp="1"/>
          </p:cNvSpPr>
          <p:nvPr>
            <p:ph idx="1"/>
          </p:nvPr>
        </p:nvSpPr>
        <p:spPr/>
        <p:txBody>
          <a:bodyPr/>
          <a:lstStyle/>
          <a:p>
            <a:r>
              <a:rPr lang="en-US" dirty="0"/>
              <a:t>A central system for treatment of these rinse waters could be installed, recovering the milk solids, mainly from the reception and the fluid products sector. </a:t>
            </a:r>
            <a:endParaRPr lang="tr-TR" dirty="0" smtClean="0"/>
          </a:p>
          <a:p>
            <a:r>
              <a:rPr lang="en-US" dirty="0" smtClean="0"/>
              <a:t>This </a:t>
            </a:r>
            <a:r>
              <a:rPr lang="en-US" dirty="0"/>
              <a:t>is the direct result of the production of pasteurized butter and cream, which generates effluents with high values for this parameter. </a:t>
            </a:r>
            <a:endParaRPr lang="tr-TR" dirty="0" smtClean="0"/>
          </a:p>
          <a:p>
            <a:r>
              <a:rPr lang="en-US" dirty="0" smtClean="0"/>
              <a:t>In </a:t>
            </a:r>
            <a:r>
              <a:rPr lang="en-US" dirty="0"/>
              <a:t>this case, the simple separation of the first rinse water and its use for animal feed would be beneficial in the reduction of organic load. </a:t>
            </a:r>
            <a:endParaRPr lang="tr-TR" dirty="0" smtClean="0"/>
          </a:p>
          <a:p>
            <a:r>
              <a:rPr lang="en-US" dirty="0" smtClean="0"/>
              <a:t>Once </a:t>
            </a:r>
            <a:r>
              <a:rPr lang="en-US" dirty="0"/>
              <a:t>again, the membrane separation process was shown to be a promising alternative to the recovery of nutrients found in the </a:t>
            </a:r>
            <a:r>
              <a:rPr lang="en-US" dirty="0" smtClean="0"/>
              <a:t>effluents</a:t>
            </a:r>
            <a:r>
              <a:rPr lang="tr-TR" dirty="0" smtClean="0"/>
              <a:t>.</a:t>
            </a:r>
            <a:endParaRPr lang="tr-TR" dirty="0"/>
          </a:p>
        </p:txBody>
      </p:sp>
    </p:spTree>
    <p:extLst>
      <p:ext uri="{BB962C8B-B14F-4D97-AF65-F5344CB8AC3E}">
        <p14:creationId xmlns:p14="http://schemas.microsoft.com/office/powerpoint/2010/main" val="2738787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 automatic cleaning system – CIP (cleaning in place) – discard rinse waters with pH varying between 1.0 and 13.0, further complicating the question of treatment.</a:t>
            </a:r>
          </a:p>
          <a:p>
            <a:r>
              <a:rPr lang="en-US" dirty="0"/>
              <a:t> BOD is directly related to milk wastes (90% to 94% of the effluent BOD), and in some cases losses can reach 2% of the volume processed by the </a:t>
            </a:r>
            <a:r>
              <a:rPr lang="en-US" dirty="0" smtClean="0"/>
              <a:t>industry</a:t>
            </a:r>
            <a:r>
              <a:rPr lang="tr-TR" dirty="0" smtClean="0"/>
              <a:t>.</a:t>
            </a:r>
            <a:endParaRPr lang="en-US" dirty="0"/>
          </a:p>
          <a:p>
            <a:endParaRPr lang="tr-TR" dirty="0"/>
          </a:p>
        </p:txBody>
      </p:sp>
    </p:spTree>
    <p:extLst>
      <p:ext uri="{BB962C8B-B14F-4D97-AF65-F5344CB8AC3E}">
        <p14:creationId xmlns:p14="http://schemas.microsoft.com/office/powerpoint/2010/main" val="2800900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en-US" dirty="0"/>
              <a:t>In order to reduce the effects of industrial sector pollutants, the end-of-pipe treatment techniques have been improved at the same time prevention measures are being implemented in order to minimize the production of residues. </a:t>
            </a:r>
            <a:endParaRPr lang="tr-TR" dirty="0" smtClean="0"/>
          </a:p>
          <a:p>
            <a:r>
              <a:rPr lang="en-US" dirty="0" smtClean="0"/>
              <a:t>End-of-pipe </a:t>
            </a:r>
            <a:r>
              <a:rPr lang="en-US" dirty="0"/>
              <a:t>control captures wastewater after its generation, enabling its discharge into environment. These are peripheral solutions that focus primarily on the chemical, biological and physical treatment of terminal streams. </a:t>
            </a:r>
            <a:endParaRPr lang="tr-TR" dirty="0" smtClean="0"/>
          </a:p>
          <a:p>
            <a:r>
              <a:rPr lang="en-US" dirty="0" smtClean="0"/>
              <a:t>However</a:t>
            </a:r>
            <a:r>
              <a:rPr lang="en-US" dirty="0"/>
              <a:t>, they address the symptoms and not the true causes of the environmental problems, and therefore they are not cost effective or sustainable. </a:t>
            </a:r>
            <a:endParaRPr lang="tr-TR" dirty="0" smtClean="0"/>
          </a:p>
          <a:p>
            <a:r>
              <a:rPr lang="en-US" dirty="0" smtClean="0"/>
              <a:t>The </a:t>
            </a:r>
            <a:r>
              <a:rPr lang="en-US" dirty="0"/>
              <a:t>essential feature of the pollution prevention program is the concept of reduction at sources, based on the idea that the generation of pollutant can be reduced or eliminated by increasing efficiency in the use of raw materials, energy, water and some other resources. </a:t>
            </a:r>
            <a:endParaRPr lang="tr-TR" dirty="0" smtClean="0"/>
          </a:p>
        </p:txBody>
      </p:sp>
    </p:spTree>
    <p:extLst>
      <p:ext uri="{BB962C8B-B14F-4D97-AF65-F5344CB8AC3E}">
        <p14:creationId xmlns:p14="http://schemas.microsoft.com/office/powerpoint/2010/main" val="48648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Cleaner production intends to integrate the production aims in order to reduce the quantity and toxicity of residues and discharges. </a:t>
            </a:r>
          </a:p>
          <a:p>
            <a:r>
              <a:rPr lang="en-US" dirty="0"/>
              <a:t>Pollution prevention or source generation reduction refers to any processor technology that seeks the reduction or elimination of the volume, concentration or toxicity of generating source residues. </a:t>
            </a:r>
          </a:p>
          <a:p>
            <a:r>
              <a:rPr lang="en-US" dirty="0"/>
              <a:t>The concept of cleaner production involves the reduction of negative environmental impacts throughout the products life cycle, from extraction of raw material to its final use.</a:t>
            </a:r>
          </a:p>
          <a:p>
            <a:endParaRPr lang="tr-TR" dirty="0"/>
          </a:p>
        </p:txBody>
      </p:sp>
    </p:spTree>
    <p:extLst>
      <p:ext uri="{BB962C8B-B14F-4D97-AF65-F5344CB8AC3E}">
        <p14:creationId xmlns:p14="http://schemas.microsoft.com/office/powerpoint/2010/main" val="88868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en-US" dirty="0"/>
              <a:t>The dairy is a multiproduct factory and its wastewater treatment process is based on five steps: (a) screening; (b) sand trap/oil and grease separation in a tank; (c) flow equalization in a tank; (d) an activated sludge process; (e) tertiary treatment in three facultative lagoons. </a:t>
            </a:r>
            <a:endParaRPr lang="tr-TR" dirty="0" smtClean="0"/>
          </a:p>
          <a:p>
            <a:r>
              <a:rPr lang="en-US" dirty="0" smtClean="0"/>
              <a:t>However</a:t>
            </a:r>
            <a:r>
              <a:rPr lang="en-US" dirty="0"/>
              <a:t>, the process is almost overloaded and requires a more complete diagnosis. </a:t>
            </a:r>
            <a:endParaRPr lang="tr-TR" dirty="0" smtClean="0"/>
          </a:p>
          <a:p>
            <a:r>
              <a:rPr lang="en-US" dirty="0" smtClean="0"/>
              <a:t>On </a:t>
            </a:r>
            <a:r>
              <a:rPr lang="en-US" dirty="0"/>
              <a:t>the other hand, minimization of the pollution index indicator must be evaluated, not only in terms of final treatment, but also as an opportunity to reduce production costs, by optimizing them and increasing process efficiency and </a:t>
            </a:r>
            <a:r>
              <a:rPr lang="en-US" dirty="0" smtClean="0"/>
              <a:t>profit. </a:t>
            </a:r>
            <a:endParaRPr lang="tr-TR" dirty="0" smtClean="0"/>
          </a:p>
          <a:p>
            <a:r>
              <a:rPr lang="en-US" dirty="0" smtClean="0"/>
              <a:t>The </a:t>
            </a:r>
            <a:r>
              <a:rPr lang="en-US" dirty="0"/>
              <a:t>purpose of this work was to identify operations or processes in which there were opportunities for reducing the impacts of load and volume in effluent treatment at a dairy </a:t>
            </a:r>
            <a:r>
              <a:rPr lang="en-US" dirty="0" smtClean="0"/>
              <a:t>factory</a:t>
            </a:r>
            <a:r>
              <a:rPr lang="tr-TR" dirty="0" smtClean="0"/>
              <a:t>.</a:t>
            </a:r>
            <a:endParaRPr lang="tr-TR" dirty="0"/>
          </a:p>
        </p:txBody>
      </p:sp>
    </p:spTree>
    <p:extLst>
      <p:ext uri="{BB962C8B-B14F-4D97-AF65-F5344CB8AC3E}">
        <p14:creationId xmlns:p14="http://schemas.microsoft.com/office/powerpoint/2010/main" val="3153422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SOURCES OF WASTE </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en-US" dirty="0" smtClean="0"/>
              <a:t>The </a:t>
            </a:r>
            <a:r>
              <a:rPr lang="en-US" dirty="0"/>
              <a:t>liquid waste from a large dairy originate from the following sections of plants- receiving station, bottling plant, cheese plant, butter plant , casein plant, condensed milk plant, dried milk plant, and ice cream plant. </a:t>
            </a:r>
            <a:endParaRPr lang="tr-TR" dirty="0" smtClean="0"/>
          </a:p>
          <a:p>
            <a:r>
              <a:rPr lang="en-US" dirty="0" smtClean="0"/>
              <a:t>Waste </a:t>
            </a:r>
            <a:r>
              <a:rPr lang="en-US" dirty="0"/>
              <a:t>also comes from water softening plant and from bottle and can washing plants. </a:t>
            </a:r>
            <a:endParaRPr lang="tr-TR" dirty="0" smtClean="0"/>
          </a:p>
          <a:p>
            <a:r>
              <a:rPr lang="en-US" dirty="0" smtClean="0"/>
              <a:t>At </a:t>
            </a:r>
            <a:r>
              <a:rPr lang="en-US" dirty="0"/>
              <a:t>the receiving station the milk is received from the farms and after inspection the same is </a:t>
            </a:r>
            <a:r>
              <a:rPr lang="en-US" dirty="0" smtClean="0"/>
              <a:t>emptied</a:t>
            </a:r>
            <a:endParaRPr lang="tr-TR" dirty="0" smtClean="0"/>
          </a:p>
          <a:p>
            <a:r>
              <a:rPr lang="en-US" dirty="0" smtClean="0"/>
              <a:t> </a:t>
            </a:r>
            <a:r>
              <a:rPr lang="en-US" dirty="0"/>
              <a:t>into large containers for transport to bottling or other processing’s. The empty cans are rinsed, washed </a:t>
            </a:r>
            <a:r>
              <a:rPr lang="en-US" dirty="0" err="1"/>
              <a:t>sterilised</a:t>
            </a:r>
            <a:r>
              <a:rPr lang="en-US" dirty="0"/>
              <a:t> and are returned to the farmers. At the bottling point, the raw milk delivered by the receiving station is stored. </a:t>
            </a:r>
            <a:endParaRPr lang="tr-TR" dirty="0"/>
          </a:p>
        </p:txBody>
      </p:sp>
    </p:spTree>
    <p:extLst>
      <p:ext uri="{BB962C8B-B14F-4D97-AF65-F5344CB8AC3E}">
        <p14:creationId xmlns:p14="http://schemas.microsoft.com/office/powerpoint/2010/main" val="3631893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SOURCES OF WASTE </a:t>
            </a:r>
            <a:endParaRPr lang="tr-TR" dirty="0"/>
          </a:p>
        </p:txBody>
      </p:sp>
      <p:sp>
        <p:nvSpPr>
          <p:cNvPr id="3" name="İçerik Yer Tutucusu 2"/>
          <p:cNvSpPr>
            <a:spLocks noGrp="1"/>
          </p:cNvSpPr>
          <p:nvPr>
            <p:ph idx="1"/>
          </p:nvPr>
        </p:nvSpPr>
        <p:spPr/>
        <p:txBody>
          <a:bodyPr>
            <a:normAutofit lnSpcReduction="10000"/>
          </a:bodyPr>
          <a:lstStyle/>
          <a:p>
            <a:r>
              <a:rPr lang="tr-TR" dirty="0" err="1"/>
              <a:t>The</a:t>
            </a:r>
            <a:r>
              <a:rPr lang="tr-TR" dirty="0"/>
              <a:t> </a:t>
            </a:r>
            <a:r>
              <a:rPr lang="tr-TR" dirty="0" err="1" smtClean="0"/>
              <a:t>processing</a:t>
            </a:r>
            <a:r>
              <a:rPr lang="tr-TR" dirty="0" smtClean="0"/>
              <a:t> </a:t>
            </a:r>
            <a:r>
              <a:rPr lang="en-US" dirty="0"/>
              <a:t>includes cooling, clarification, filtration, pasteurization and bottling. </a:t>
            </a:r>
            <a:endParaRPr lang="tr-TR" dirty="0" smtClean="0"/>
          </a:p>
          <a:p>
            <a:r>
              <a:rPr lang="en-US" dirty="0" smtClean="0"/>
              <a:t>In </a:t>
            </a:r>
            <a:r>
              <a:rPr lang="en-US" dirty="0"/>
              <a:t>the above two sections, the liquid wastes originate out of rinse and washings of bottles, cans and equipment’s, and thus contain milk drippings and chemicals used for cleaning containers and equipment’s. </a:t>
            </a:r>
            <a:endParaRPr lang="tr-TR" dirty="0" smtClean="0"/>
          </a:p>
          <a:p>
            <a:r>
              <a:rPr lang="en-US" dirty="0" smtClean="0"/>
              <a:t>The </a:t>
            </a:r>
            <a:r>
              <a:rPr lang="en-US" dirty="0"/>
              <a:t>skimmed milk may now be sent for bottling for human consumptions, or for further processing in the dairy for other products like non-fat milk powders. </a:t>
            </a:r>
            <a:endParaRPr lang="tr-TR" dirty="0" smtClean="0"/>
          </a:p>
          <a:p>
            <a:r>
              <a:rPr lang="en-US" dirty="0" smtClean="0"/>
              <a:t>Milk </a:t>
            </a:r>
            <a:r>
              <a:rPr lang="en-US" dirty="0"/>
              <a:t>powders are produced by evaporation followed by drying by either roller process or spray process. </a:t>
            </a:r>
            <a:endParaRPr lang="tr-TR" dirty="0" smtClean="0"/>
          </a:p>
          <a:p>
            <a:endParaRPr lang="tr-TR" dirty="0" smtClean="0"/>
          </a:p>
          <a:p>
            <a:endParaRPr lang="tr-TR" dirty="0"/>
          </a:p>
          <a:p>
            <a:pPr marL="0" indent="0">
              <a:buNone/>
            </a:pPr>
            <a:endParaRPr lang="tr-TR" dirty="0"/>
          </a:p>
        </p:txBody>
      </p:sp>
    </p:spTree>
    <p:extLst>
      <p:ext uri="{BB962C8B-B14F-4D97-AF65-F5344CB8AC3E}">
        <p14:creationId xmlns:p14="http://schemas.microsoft.com/office/powerpoint/2010/main" val="3461642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SOURCES OF WASTE </a:t>
            </a:r>
            <a:endParaRPr lang="tr-TR" dirty="0"/>
          </a:p>
        </p:txBody>
      </p:sp>
      <p:sp>
        <p:nvSpPr>
          <p:cNvPr id="3" name="İçerik Yer Tutucusu 2"/>
          <p:cNvSpPr>
            <a:spLocks noGrp="1"/>
          </p:cNvSpPr>
          <p:nvPr>
            <p:ph idx="1"/>
          </p:nvPr>
        </p:nvSpPr>
        <p:spPr/>
        <p:txBody>
          <a:bodyPr>
            <a:normAutofit fontScale="85000" lnSpcReduction="20000"/>
          </a:bodyPr>
          <a:lstStyle/>
          <a:p>
            <a:r>
              <a:rPr lang="en-US" dirty="0"/>
              <a:t>The dry milk plant wastes consist chiefly of wash waters used to clean containers and equipment’s. </a:t>
            </a:r>
            <a:endParaRPr lang="tr-TR" dirty="0" smtClean="0"/>
          </a:p>
          <a:p>
            <a:r>
              <a:rPr lang="en-US" dirty="0" smtClean="0"/>
              <a:t>The </a:t>
            </a:r>
            <a:r>
              <a:rPr lang="en-US" dirty="0"/>
              <a:t>soured or spoiled milk and sometimes the skimmed milks are processed to produce caseins used for preparation of some plastics; the process involves the coagulation and precipitation of the caseins by the addition of some minerals acids. </a:t>
            </a:r>
            <a:endParaRPr lang="tr-TR" dirty="0" smtClean="0"/>
          </a:p>
          <a:p>
            <a:r>
              <a:rPr lang="en-US" dirty="0" smtClean="0"/>
              <a:t>The </a:t>
            </a:r>
            <a:r>
              <a:rPr lang="en-US" dirty="0"/>
              <a:t>waste from the section includes whey, washings and the chemicals used for precipitation. </a:t>
            </a:r>
            <a:endParaRPr lang="tr-TR" dirty="0" smtClean="0"/>
          </a:p>
          <a:p>
            <a:r>
              <a:rPr lang="en-US" dirty="0" smtClean="0"/>
              <a:t>Very </a:t>
            </a:r>
            <a:r>
              <a:rPr lang="en-US" dirty="0"/>
              <a:t>large dairies also produce condensed milk and ice creams. In addition to the wastes from all the above milk processing’s units, some amount uncontaminated cooling water comes as wastes; these are very often </a:t>
            </a:r>
            <a:r>
              <a:rPr lang="en-US" dirty="0" smtClean="0"/>
              <a:t>recirculated. </a:t>
            </a:r>
            <a:endParaRPr lang="tr-TR" dirty="0" smtClean="0"/>
          </a:p>
          <a:p>
            <a:r>
              <a:rPr lang="en-US" dirty="0" smtClean="0"/>
              <a:t>The </a:t>
            </a:r>
            <a:r>
              <a:rPr lang="en-US" dirty="0"/>
              <a:t>dairy wastes are very often discharge intermittently; the nature and composition of waste also depends on the types of products produced and the size of the plants. </a:t>
            </a:r>
            <a:endParaRPr lang="tr-TR" dirty="0"/>
          </a:p>
        </p:txBody>
      </p:sp>
    </p:spTree>
    <p:extLst>
      <p:ext uri="{BB962C8B-B14F-4D97-AF65-F5344CB8AC3E}">
        <p14:creationId xmlns:p14="http://schemas.microsoft.com/office/powerpoint/2010/main" val="39405483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2815</Words>
  <Application>Microsoft Office PowerPoint</Application>
  <PresentationFormat>Geniş ekran</PresentationFormat>
  <Paragraphs>125</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Waste Characteristics of Dairy Industry and Their Treatment</vt:lpstr>
      <vt:lpstr>PowerPoint Sunusu</vt:lpstr>
      <vt:lpstr>PowerPoint Sunusu</vt:lpstr>
      <vt:lpstr>PowerPoint Sunusu</vt:lpstr>
      <vt:lpstr>PowerPoint Sunusu</vt:lpstr>
      <vt:lpstr>PowerPoint Sunusu</vt:lpstr>
      <vt:lpstr>SOURCES OF WASTE </vt:lpstr>
      <vt:lpstr>SOURCES OF WASTE </vt:lpstr>
      <vt:lpstr>SOURCES OF WASTE </vt:lpstr>
      <vt:lpstr>WASTE CHARACTERISTICS </vt:lpstr>
      <vt:lpstr>Composition of the waste water of typical dairy industries</vt:lpstr>
      <vt:lpstr>WASTE CHARACTERISTICS </vt:lpstr>
      <vt:lpstr>TREATMENT OF THE DAIRY WASTES </vt:lpstr>
      <vt:lpstr>TREATMENT OF THE DAIRY WASTES </vt:lpstr>
      <vt:lpstr>CHECKING OF DAIRY EFFLUENT </vt:lpstr>
      <vt:lpstr>CHECKING OF DAIRY EFFLUENT </vt:lpstr>
      <vt:lpstr>CHECKING OF DAIRY EFFLUENT </vt:lpstr>
      <vt:lpstr>CHECKING OF DAIRY EFFLUENT </vt:lpstr>
      <vt:lpstr>CHECKING OF DAIRY EFFLUENT </vt:lpstr>
      <vt:lpstr>CHECKING OF DAIRY EFFLUENT </vt:lpstr>
      <vt:lpstr>CHECKING OF DAIRY EFFLUENT </vt:lpstr>
      <vt:lpstr>CHECKING OF DAIRY EFFLUENT </vt:lpstr>
      <vt:lpstr>PREVENTIVE ATTITUDES </vt:lpstr>
      <vt:lpstr>PREVENTIVE ATTITUDES</vt:lpstr>
      <vt:lpstr>PREVENTIVE ATTITUDES</vt:lpstr>
      <vt:lpstr>PREVENTIVE ATTITUDES</vt:lpstr>
      <vt:lpstr>PREVENTIVE ATTITUDES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Waste Characteristics of Dairy Industry and Their Treatment</dc:title>
  <dc:creator>Bahar</dc:creator>
  <cp:lastModifiedBy>Bahar</cp:lastModifiedBy>
  <cp:revision>5</cp:revision>
  <dcterms:created xsi:type="dcterms:W3CDTF">2017-11-28T06:41:00Z</dcterms:created>
  <dcterms:modified xsi:type="dcterms:W3CDTF">2018-04-10T12:05:05Z</dcterms:modified>
</cp:coreProperties>
</file>