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65" d="100"/>
          <a:sy n="65" d="100"/>
        </p:scale>
        <p:origin x="197"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9316F3-16EF-4318-829D-A46F43BA495E}"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A7B321FB-4246-412C-A6BA-B3261225C6C8}">
      <dgm:prSet/>
      <dgm:spPr/>
      <dgm:t>
        <a:bodyPr/>
        <a:lstStyle/>
        <a:p>
          <a:r>
            <a:rPr lang="tr-TR" dirty="0">
              <a:solidFill>
                <a:srgbClr val="FF0000"/>
              </a:solidFill>
              <a:highlight>
                <a:srgbClr val="FFFF00"/>
              </a:highlight>
            </a:rPr>
            <a:t>ithalattan Tahsil Edilen Mali Mükellefiyetler</a:t>
          </a:r>
          <a:endParaRPr lang="en-US" dirty="0">
            <a:solidFill>
              <a:srgbClr val="FF0000"/>
            </a:solidFill>
            <a:highlight>
              <a:srgbClr val="FFFF00"/>
            </a:highlight>
          </a:endParaRPr>
        </a:p>
      </dgm:t>
    </dgm:pt>
    <dgm:pt modelId="{A649B3CA-E039-4D02-B5A1-B9DD315B9A22}" type="parTrans" cxnId="{A0075759-8239-4663-A0E6-C241048D4DFA}">
      <dgm:prSet/>
      <dgm:spPr/>
      <dgm:t>
        <a:bodyPr/>
        <a:lstStyle/>
        <a:p>
          <a:endParaRPr lang="en-US"/>
        </a:p>
      </dgm:t>
    </dgm:pt>
    <dgm:pt modelId="{D8E2CAFC-20A8-4019-AF2C-20CEB8489D36}" type="sibTrans" cxnId="{A0075759-8239-4663-A0E6-C241048D4DFA}">
      <dgm:prSet/>
      <dgm:spPr/>
      <dgm:t>
        <a:bodyPr/>
        <a:lstStyle/>
        <a:p>
          <a:endParaRPr lang="en-US"/>
        </a:p>
      </dgm:t>
    </dgm:pt>
    <dgm:pt modelId="{12FDBB56-F568-4931-AAC6-EB9932499F44}">
      <dgm:prSet/>
      <dgm:spPr/>
      <dgm:t>
        <a:bodyPr/>
        <a:lstStyle/>
        <a:p>
          <a:r>
            <a:rPr lang="tr-TR" dirty="0">
              <a:highlight>
                <a:srgbClr val="008000"/>
              </a:highlight>
            </a:rPr>
            <a:t>Ülkeler çeşitli amaçlara ulaşmak için birbirinden farklı olarak ithalattan </a:t>
          </a:r>
          <a:r>
            <a:rPr lang="tr-TR" dirty="0" err="1">
              <a:highlight>
                <a:srgbClr val="008000"/>
              </a:highlight>
            </a:rPr>
            <a:t>vergialmaktadır</a:t>
          </a:r>
          <a:r>
            <a:rPr lang="tr-TR" dirty="0">
              <a:highlight>
                <a:srgbClr val="008000"/>
              </a:highlight>
            </a:rPr>
            <a:t>. Az gelişmiş ülkelerde ithalattan alınan vergiler devlet bütçesi için önemli bir gelir kaynağıdır. Ülkelerin gelişmişlik düzeyi arttıkça ithalattan alınan vergilerin gelir kaynağı olarak önemi azalmaktadır. Ancak ekonomiye müdahale ederek ödemeler dengesinin bozulmaması, yerli üretimi korumak ve teşvik etmek, dış rekabete karşı korumak ve uluslararası ticareti kendi ekonomik kalkınmaları yararına bir araç olarak kullanabilmek gibi nedenlerle ithalattan alınan vergiler ayrı bir önem kazanmaktadır.</a:t>
          </a:r>
          <a:endParaRPr lang="en-US" dirty="0">
            <a:highlight>
              <a:srgbClr val="008000"/>
            </a:highlight>
          </a:endParaRPr>
        </a:p>
      </dgm:t>
    </dgm:pt>
    <dgm:pt modelId="{36517F67-61E4-4581-A085-CAE60193C3D7}" type="parTrans" cxnId="{DC6A5AB6-25E9-470D-B96B-57AD43119F8F}">
      <dgm:prSet/>
      <dgm:spPr/>
      <dgm:t>
        <a:bodyPr/>
        <a:lstStyle/>
        <a:p>
          <a:endParaRPr lang="en-US"/>
        </a:p>
      </dgm:t>
    </dgm:pt>
    <dgm:pt modelId="{3ABFE123-7D5A-45F0-8305-803F1A4E25E4}" type="sibTrans" cxnId="{DC6A5AB6-25E9-470D-B96B-57AD43119F8F}">
      <dgm:prSet/>
      <dgm:spPr/>
      <dgm:t>
        <a:bodyPr/>
        <a:lstStyle/>
        <a:p>
          <a:endParaRPr lang="en-US"/>
        </a:p>
      </dgm:t>
    </dgm:pt>
    <dgm:pt modelId="{EA103C4A-BDEB-4131-AE06-93A6C6E65E55}" type="pres">
      <dgm:prSet presAssocID="{6F9316F3-16EF-4318-829D-A46F43BA495E}" presName="linear" presStyleCnt="0">
        <dgm:presLayoutVars>
          <dgm:animLvl val="lvl"/>
          <dgm:resizeHandles val="exact"/>
        </dgm:presLayoutVars>
      </dgm:prSet>
      <dgm:spPr/>
    </dgm:pt>
    <dgm:pt modelId="{918E6C80-99C9-4F94-B9C8-B56C1D447F04}" type="pres">
      <dgm:prSet presAssocID="{A7B321FB-4246-412C-A6BA-B3261225C6C8}" presName="parentText" presStyleLbl="node1" presStyleIdx="0" presStyleCnt="2" custLinFactNeighborY="34097">
        <dgm:presLayoutVars>
          <dgm:chMax val="0"/>
          <dgm:bulletEnabled val="1"/>
        </dgm:presLayoutVars>
      </dgm:prSet>
      <dgm:spPr/>
    </dgm:pt>
    <dgm:pt modelId="{2078A387-D6E0-4EBA-AADC-8D13BD54C7BD}" type="pres">
      <dgm:prSet presAssocID="{D8E2CAFC-20A8-4019-AF2C-20CEB8489D36}" presName="spacer" presStyleCnt="0"/>
      <dgm:spPr/>
    </dgm:pt>
    <dgm:pt modelId="{8167D473-E13B-4023-85FF-B55E5AEC1630}" type="pres">
      <dgm:prSet presAssocID="{12FDBB56-F568-4931-AAC6-EB9932499F44}" presName="parentText" presStyleLbl="node1" presStyleIdx="1" presStyleCnt="2">
        <dgm:presLayoutVars>
          <dgm:chMax val="0"/>
          <dgm:bulletEnabled val="1"/>
        </dgm:presLayoutVars>
      </dgm:prSet>
      <dgm:spPr/>
    </dgm:pt>
  </dgm:ptLst>
  <dgm:cxnLst>
    <dgm:cxn modelId="{5EB8A22F-0C05-4603-934F-1D12AAB2DE1C}" type="presOf" srcId="{A7B321FB-4246-412C-A6BA-B3261225C6C8}" destId="{918E6C80-99C9-4F94-B9C8-B56C1D447F04}" srcOrd="0" destOrd="0" presId="urn:microsoft.com/office/officeart/2005/8/layout/vList2"/>
    <dgm:cxn modelId="{F8327363-0984-4930-B647-BFAB6E8E9F1F}" type="presOf" srcId="{12FDBB56-F568-4931-AAC6-EB9932499F44}" destId="{8167D473-E13B-4023-85FF-B55E5AEC1630}" srcOrd="0" destOrd="0" presId="urn:microsoft.com/office/officeart/2005/8/layout/vList2"/>
    <dgm:cxn modelId="{A0075759-8239-4663-A0E6-C241048D4DFA}" srcId="{6F9316F3-16EF-4318-829D-A46F43BA495E}" destId="{A7B321FB-4246-412C-A6BA-B3261225C6C8}" srcOrd="0" destOrd="0" parTransId="{A649B3CA-E039-4D02-B5A1-B9DD315B9A22}" sibTransId="{D8E2CAFC-20A8-4019-AF2C-20CEB8489D36}"/>
    <dgm:cxn modelId="{6A5E218C-1163-4E2E-8DF0-E5D40B041A1F}" type="presOf" srcId="{6F9316F3-16EF-4318-829D-A46F43BA495E}" destId="{EA103C4A-BDEB-4131-AE06-93A6C6E65E55}" srcOrd="0" destOrd="0" presId="urn:microsoft.com/office/officeart/2005/8/layout/vList2"/>
    <dgm:cxn modelId="{DC6A5AB6-25E9-470D-B96B-57AD43119F8F}" srcId="{6F9316F3-16EF-4318-829D-A46F43BA495E}" destId="{12FDBB56-F568-4931-AAC6-EB9932499F44}" srcOrd="1" destOrd="0" parTransId="{36517F67-61E4-4581-A085-CAE60193C3D7}" sibTransId="{3ABFE123-7D5A-45F0-8305-803F1A4E25E4}"/>
    <dgm:cxn modelId="{906DFCBB-77D0-4BD2-B785-D0B6EF8C86BE}" type="presParOf" srcId="{EA103C4A-BDEB-4131-AE06-93A6C6E65E55}" destId="{918E6C80-99C9-4F94-B9C8-B56C1D447F04}" srcOrd="0" destOrd="0" presId="urn:microsoft.com/office/officeart/2005/8/layout/vList2"/>
    <dgm:cxn modelId="{FBE0D341-1685-412E-B85B-57C23A7F28D6}" type="presParOf" srcId="{EA103C4A-BDEB-4131-AE06-93A6C6E65E55}" destId="{2078A387-D6E0-4EBA-AADC-8D13BD54C7BD}" srcOrd="1" destOrd="0" presId="urn:microsoft.com/office/officeart/2005/8/layout/vList2"/>
    <dgm:cxn modelId="{C005DD6B-5DA4-4BC1-B7E7-2CC3B913C85C}" type="presParOf" srcId="{EA103C4A-BDEB-4131-AE06-93A6C6E65E55}" destId="{8167D473-E13B-4023-85FF-B55E5AEC1630}"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8608954-B3FF-45D2-99FD-9C056EA1810C}"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B81D355D-89AB-4BA6-A38E-7EF7B5E20243}">
      <dgm:prSet custT="1"/>
      <dgm:spPr/>
      <dgm:t>
        <a:bodyPr/>
        <a:lstStyle/>
        <a:p>
          <a:r>
            <a:rPr lang="tr-TR" sz="2800" b="1" dirty="0">
              <a:solidFill>
                <a:srgbClr val="FF0000"/>
              </a:solidFill>
            </a:rPr>
            <a:t>Eşyanın Tanımı</a:t>
          </a:r>
          <a:endParaRPr lang="en-US" sz="2800" b="1" dirty="0">
            <a:solidFill>
              <a:srgbClr val="FF0000"/>
            </a:solidFill>
          </a:endParaRPr>
        </a:p>
      </dgm:t>
    </dgm:pt>
    <dgm:pt modelId="{6620E135-C2BC-4EF9-9C45-47B49FDE97A4}" type="parTrans" cxnId="{24AA7DAE-EE80-4D49-B43B-E9EEC61FDCB3}">
      <dgm:prSet/>
      <dgm:spPr/>
      <dgm:t>
        <a:bodyPr/>
        <a:lstStyle/>
        <a:p>
          <a:endParaRPr lang="en-US"/>
        </a:p>
      </dgm:t>
    </dgm:pt>
    <dgm:pt modelId="{EDDC68AE-3CE4-4776-BD24-FF424187E47A}" type="sibTrans" cxnId="{24AA7DAE-EE80-4D49-B43B-E9EEC61FDCB3}">
      <dgm:prSet/>
      <dgm:spPr/>
      <dgm:t>
        <a:bodyPr/>
        <a:lstStyle/>
        <a:p>
          <a:endParaRPr lang="en-US"/>
        </a:p>
      </dgm:t>
    </dgm:pt>
    <dgm:pt modelId="{6954702F-BB7A-480B-A951-FCE58BEAE334}">
      <dgm:prSet/>
      <dgm:spPr/>
      <dgm:t>
        <a:bodyPr/>
        <a:lstStyle/>
        <a:p>
          <a:r>
            <a:rPr lang="tr-TR"/>
            <a:t>Gümrük Tarife Cetvelimizde yer alan eşyalar, eşyanın tanımı sütununda, tabii menşei, maddi vasfı ve ticari şekli gibi bazı ölçütlere göre sınıflandırmıştır.</a:t>
          </a:r>
          <a:endParaRPr lang="en-US"/>
        </a:p>
      </dgm:t>
    </dgm:pt>
    <dgm:pt modelId="{CC4F6855-0467-4DA5-BC3C-2A38DFFC3D64}" type="parTrans" cxnId="{40E98597-8090-4125-BD58-05BBE95F818D}">
      <dgm:prSet/>
      <dgm:spPr/>
      <dgm:t>
        <a:bodyPr/>
        <a:lstStyle/>
        <a:p>
          <a:endParaRPr lang="en-US"/>
        </a:p>
      </dgm:t>
    </dgm:pt>
    <dgm:pt modelId="{79EE961A-4AFE-43F3-85FB-AC5B4E2491C7}" type="sibTrans" cxnId="{40E98597-8090-4125-BD58-05BBE95F818D}">
      <dgm:prSet/>
      <dgm:spPr/>
      <dgm:t>
        <a:bodyPr/>
        <a:lstStyle/>
        <a:p>
          <a:endParaRPr lang="en-US"/>
        </a:p>
      </dgm:t>
    </dgm:pt>
    <dgm:pt modelId="{0BC9C95B-6753-4050-9800-A0804E7B7A58}">
      <dgm:prSet custT="1"/>
      <dgm:spPr/>
      <dgm:t>
        <a:bodyPr/>
        <a:lstStyle/>
        <a:p>
          <a:r>
            <a:rPr lang="tr-TR" sz="2400" b="1" dirty="0"/>
            <a:t>Ölçü Birimi</a:t>
          </a:r>
          <a:endParaRPr lang="en-US" sz="2400" b="1" dirty="0"/>
        </a:p>
      </dgm:t>
    </dgm:pt>
    <dgm:pt modelId="{B616AD00-5F9B-4F2E-9823-98D6235B8791}" type="parTrans" cxnId="{1A14D2CC-B6B0-4EB2-8DCB-C73441D55FFD}">
      <dgm:prSet/>
      <dgm:spPr/>
      <dgm:t>
        <a:bodyPr/>
        <a:lstStyle/>
        <a:p>
          <a:endParaRPr lang="en-US"/>
        </a:p>
      </dgm:t>
    </dgm:pt>
    <dgm:pt modelId="{357CA844-CF4A-4F1E-A67B-12E1FD1CBDBB}" type="sibTrans" cxnId="{1A14D2CC-B6B0-4EB2-8DCB-C73441D55FFD}">
      <dgm:prSet/>
      <dgm:spPr/>
      <dgm:t>
        <a:bodyPr/>
        <a:lstStyle/>
        <a:p>
          <a:endParaRPr lang="en-US"/>
        </a:p>
      </dgm:t>
    </dgm:pt>
    <dgm:pt modelId="{0F2C41DF-CF05-431E-8F31-1172B743C929}">
      <dgm:prSet/>
      <dgm:spPr/>
      <dgm:t>
        <a:bodyPr/>
        <a:lstStyle/>
        <a:p>
          <a:r>
            <a:rPr lang="tr-TR"/>
            <a:t>Türk Gümrük Tarife Cetvelinde, Avrupa Birliği Kombine Nomanklatüründeki ölçü birimleri aynen alınmış olup tekstil fasıllarında çift ölçü birimi kullanılmıştır.</a:t>
          </a:r>
          <a:endParaRPr lang="en-US"/>
        </a:p>
      </dgm:t>
    </dgm:pt>
    <dgm:pt modelId="{1C8DFEEB-F46B-41A5-AA68-7FC1258931B8}" type="parTrans" cxnId="{9093A141-BE10-43B4-848F-999600E87BCF}">
      <dgm:prSet/>
      <dgm:spPr/>
      <dgm:t>
        <a:bodyPr/>
        <a:lstStyle/>
        <a:p>
          <a:endParaRPr lang="en-US"/>
        </a:p>
      </dgm:t>
    </dgm:pt>
    <dgm:pt modelId="{D153FAF0-810D-4653-86B5-8FED72E74F65}" type="sibTrans" cxnId="{9093A141-BE10-43B4-848F-999600E87BCF}">
      <dgm:prSet/>
      <dgm:spPr/>
      <dgm:t>
        <a:bodyPr/>
        <a:lstStyle/>
        <a:p>
          <a:endParaRPr lang="en-US"/>
        </a:p>
      </dgm:t>
    </dgm:pt>
    <dgm:pt modelId="{806D7180-F809-4164-8CEF-A6EF3535F21D}">
      <dgm:prSet custT="1"/>
      <dgm:spPr/>
      <dgm:t>
        <a:bodyPr/>
        <a:lstStyle/>
        <a:p>
          <a:r>
            <a:rPr lang="tr-TR" sz="2400" b="1" dirty="0"/>
            <a:t>Vergi Haddi</a:t>
          </a:r>
          <a:endParaRPr lang="en-US" sz="2400" b="1" dirty="0"/>
        </a:p>
      </dgm:t>
    </dgm:pt>
    <dgm:pt modelId="{CE60EB00-96B2-4936-94FD-5FFFB8CB2744}" type="parTrans" cxnId="{BAF8337F-E8B0-45C3-BBED-D474AF5EA8E3}">
      <dgm:prSet/>
      <dgm:spPr/>
      <dgm:t>
        <a:bodyPr/>
        <a:lstStyle/>
        <a:p>
          <a:endParaRPr lang="en-US"/>
        </a:p>
      </dgm:t>
    </dgm:pt>
    <dgm:pt modelId="{EB7D5B11-B5C6-4EAD-AEDB-38073A950E49}" type="sibTrans" cxnId="{BAF8337F-E8B0-45C3-BBED-D474AF5EA8E3}">
      <dgm:prSet/>
      <dgm:spPr/>
      <dgm:t>
        <a:bodyPr/>
        <a:lstStyle/>
        <a:p>
          <a:endParaRPr lang="en-US"/>
        </a:p>
      </dgm:t>
    </dgm:pt>
    <dgm:pt modelId="{321A9E7C-3D13-4C94-A695-AEDAB7CD9BA9}">
      <dgm:prSet/>
      <dgm:spPr/>
      <dgm:t>
        <a:bodyPr/>
        <a:lstStyle/>
        <a:p>
          <a:r>
            <a:rPr lang="tr-TR"/>
            <a:t>Gümrük Tarife cetvelimizin 4. sütunu 1. sütunda Gümrük Tarife İstatistik Pozisyon Numarası, 3. sütunda ölçü birimi belirtilen eşyanın ülkemize ithal edilmesi durumunda uygulanacak gümrük vergisi oranını gösterir.</a:t>
          </a:r>
          <a:endParaRPr lang="en-US"/>
        </a:p>
      </dgm:t>
    </dgm:pt>
    <dgm:pt modelId="{42F449D3-84EE-4DA7-8CF9-462E1644D5E8}" type="parTrans" cxnId="{0BF177ED-97F3-46A3-AA30-790E59838295}">
      <dgm:prSet/>
      <dgm:spPr/>
      <dgm:t>
        <a:bodyPr/>
        <a:lstStyle/>
        <a:p>
          <a:endParaRPr lang="en-US"/>
        </a:p>
      </dgm:t>
    </dgm:pt>
    <dgm:pt modelId="{9586F096-88EC-4101-8E58-99AB78DC4D96}" type="sibTrans" cxnId="{0BF177ED-97F3-46A3-AA30-790E59838295}">
      <dgm:prSet/>
      <dgm:spPr/>
      <dgm:t>
        <a:bodyPr/>
        <a:lstStyle/>
        <a:p>
          <a:endParaRPr lang="en-US"/>
        </a:p>
      </dgm:t>
    </dgm:pt>
    <dgm:pt modelId="{8FA14A8E-E1D0-451D-8660-31217612FFE1}" type="pres">
      <dgm:prSet presAssocID="{F8608954-B3FF-45D2-99FD-9C056EA1810C}" presName="vert0" presStyleCnt="0">
        <dgm:presLayoutVars>
          <dgm:dir/>
          <dgm:animOne val="branch"/>
          <dgm:animLvl val="lvl"/>
        </dgm:presLayoutVars>
      </dgm:prSet>
      <dgm:spPr/>
    </dgm:pt>
    <dgm:pt modelId="{5A5D3103-4C47-422C-A679-3FD70E3A5813}" type="pres">
      <dgm:prSet presAssocID="{B81D355D-89AB-4BA6-A38E-7EF7B5E20243}" presName="thickLine" presStyleLbl="alignNode1" presStyleIdx="0" presStyleCnt="6"/>
      <dgm:spPr/>
    </dgm:pt>
    <dgm:pt modelId="{0B7DEEF8-9435-494A-AEA0-0EF1A86CF75D}" type="pres">
      <dgm:prSet presAssocID="{B81D355D-89AB-4BA6-A38E-7EF7B5E20243}" presName="horz1" presStyleCnt="0"/>
      <dgm:spPr/>
    </dgm:pt>
    <dgm:pt modelId="{31161BE4-60A7-42A1-B1A7-4744A0B2F16E}" type="pres">
      <dgm:prSet presAssocID="{B81D355D-89AB-4BA6-A38E-7EF7B5E20243}" presName="tx1" presStyleLbl="revTx" presStyleIdx="0" presStyleCnt="6"/>
      <dgm:spPr/>
    </dgm:pt>
    <dgm:pt modelId="{B7DD6C5A-A772-49D7-B2EB-65363ABBA0F0}" type="pres">
      <dgm:prSet presAssocID="{B81D355D-89AB-4BA6-A38E-7EF7B5E20243}" presName="vert1" presStyleCnt="0"/>
      <dgm:spPr/>
    </dgm:pt>
    <dgm:pt modelId="{BA41095C-8B0F-461B-B182-48B26960C153}" type="pres">
      <dgm:prSet presAssocID="{6954702F-BB7A-480B-A951-FCE58BEAE334}" presName="thickLine" presStyleLbl="alignNode1" presStyleIdx="1" presStyleCnt="6"/>
      <dgm:spPr/>
    </dgm:pt>
    <dgm:pt modelId="{5F362B37-FA8E-4926-BD6A-237626A75231}" type="pres">
      <dgm:prSet presAssocID="{6954702F-BB7A-480B-A951-FCE58BEAE334}" presName="horz1" presStyleCnt="0"/>
      <dgm:spPr/>
    </dgm:pt>
    <dgm:pt modelId="{7BD0EABA-F517-41C6-90A4-C138B35D31F6}" type="pres">
      <dgm:prSet presAssocID="{6954702F-BB7A-480B-A951-FCE58BEAE334}" presName="tx1" presStyleLbl="revTx" presStyleIdx="1" presStyleCnt="6"/>
      <dgm:spPr/>
    </dgm:pt>
    <dgm:pt modelId="{A2F6C960-A128-40B0-AAFC-B34197BDB4D4}" type="pres">
      <dgm:prSet presAssocID="{6954702F-BB7A-480B-A951-FCE58BEAE334}" presName="vert1" presStyleCnt="0"/>
      <dgm:spPr/>
    </dgm:pt>
    <dgm:pt modelId="{69BC6259-A285-456F-82FA-9857251C41EC}" type="pres">
      <dgm:prSet presAssocID="{0BC9C95B-6753-4050-9800-A0804E7B7A58}" presName="thickLine" presStyleLbl="alignNode1" presStyleIdx="2" presStyleCnt="6"/>
      <dgm:spPr/>
    </dgm:pt>
    <dgm:pt modelId="{4F17758E-3062-46F5-AC51-DD719F28DDC2}" type="pres">
      <dgm:prSet presAssocID="{0BC9C95B-6753-4050-9800-A0804E7B7A58}" presName="horz1" presStyleCnt="0"/>
      <dgm:spPr/>
    </dgm:pt>
    <dgm:pt modelId="{DD074529-49DE-45F7-B5B0-ABAD0F11CFD1}" type="pres">
      <dgm:prSet presAssocID="{0BC9C95B-6753-4050-9800-A0804E7B7A58}" presName="tx1" presStyleLbl="revTx" presStyleIdx="2" presStyleCnt="6"/>
      <dgm:spPr/>
    </dgm:pt>
    <dgm:pt modelId="{6C1BBEAD-E501-4AD8-B7B5-F412BD8B848A}" type="pres">
      <dgm:prSet presAssocID="{0BC9C95B-6753-4050-9800-A0804E7B7A58}" presName="vert1" presStyleCnt="0"/>
      <dgm:spPr/>
    </dgm:pt>
    <dgm:pt modelId="{1813C57D-40F6-492F-8527-08DDE27E96D3}" type="pres">
      <dgm:prSet presAssocID="{0F2C41DF-CF05-431E-8F31-1172B743C929}" presName="thickLine" presStyleLbl="alignNode1" presStyleIdx="3" presStyleCnt="6"/>
      <dgm:spPr/>
    </dgm:pt>
    <dgm:pt modelId="{4AE9A276-4A21-4798-B32C-2B060AD88F9C}" type="pres">
      <dgm:prSet presAssocID="{0F2C41DF-CF05-431E-8F31-1172B743C929}" presName="horz1" presStyleCnt="0"/>
      <dgm:spPr/>
    </dgm:pt>
    <dgm:pt modelId="{19B1C38B-386B-4BF4-97B9-51EC2EFE5B62}" type="pres">
      <dgm:prSet presAssocID="{0F2C41DF-CF05-431E-8F31-1172B743C929}" presName="tx1" presStyleLbl="revTx" presStyleIdx="3" presStyleCnt="6"/>
      <dgm:spPr/>
    </dgm:pt>
    <dgm:pt modelId="{A0559FBA-16B3-4F05-B1D9-47891B2EA294}" type="pres">
      <dgm:prSet presAssocID="{0F2C41DF-CF05-431E-8F31-1172B743C929}" presName="vert1" presStyleCnt="0"/>
      <dgm:spPr/>
    </dgm:pt>
    <dgm:pt modelId="{BCC0D2CD-2DF9-4865-A564-04BB3B845F1C}" type="pres">
      <dgm:prSet presAssocID="{806D7180-F809-4164-8CEF-A6EF3535F21D}" presName="thickLine" presStyleLbl="alignNode1" presStyleIdx="4" presStyleCnt="6"/>
      <dgm:spPr/>
    </dgm:pt>
    <dgm:pt modelId="{7E859920-9BBB-4EEB-A08D-E628F828E52B}" type="pres">
      <dgm:prSet presAssocID="{806D7180-F809-4164-8CEF-A6EF3535F21D}" presName="horz1" presStyleCnt="0"/>
      <dgm:spPr/>
    </dgm:pt>
    <dgm:pt modelId="{2455A398-21CA-470F-945A-7A4C51855670}" type="pres">
      <dgm:prSet presAssocID="{806D7180-F809-4164-8CEF-A6EF3535F21D}" presName="tx1" presStyleLbl="revTx" presStyleIdx="4" presStyleCnt="6"/>
      <dgm:spPr/>
    </dgm:pt>
    <dgm:pt modelId="{7FFDA7BE-BAB0-41F1-A08A-881FA2955991}" type="pres">
      <dgm:prSet presAssocID="{806D7180-F809-4164-8CEF-A6EF3535F21D}" presName="vert1" presStyleCnt="0"/>
      <dgm:spPr/>
    </dgm:pt>
    <dgm:pt modelId="{25FE46B1-D333-40D0-8D7F-0942E2192413}" type="pres">
      <dgm:prSet presAssocID="{321A9E7C-3D13-4C94-A695-AEDAB7CD9BA9}" presName="thickLine" presStyleLbl="alignNode1" presStyleIdx="5" presStyleCnt="6"/>
      <dgm:spPr/>
    </dgm:pt>
    <dgm:pt modelId="{2633750D-D2F1-41B5-B0FD-CC2C9C5CA0DE}" type="pres">
      <dgm:prSet presAssocID="{321A9E7C-3D13-4C94-A695-AEDAB7CD9BA9}" presName="horz1" presStyleCnt="0"/>
      <dgm:spPr/>
    </dgm:pt>
    <dgm:pt modelId="{E1243C5E-8E61-4CE4-B4FC-79333B73E8C7}" type="pres">
      <dgm:prSet presAssocID="{321A9E7C-3D13-4C94-A695-AEDAB7CD9BA9}" presName="tx1" presStyleLbl="revTx" presStyleIdx="5" presStyleCnt="6"/>
      <dgm:spPr/>
    </dgm:pt>
    <dgm:pt modelId="{5AA43B13-FFB5-4C01-8BFF-6C03384BEF9F}" type="pres">
      <dgm:prSet presAssocID="{321A9E7C-3D13-4C94-A695-AEDAB7CD9BA9}" presName="vert1" presStyleCnt="0"/>
      <dgm:spPr/>
    </dgm:pt>
  </dgm:ptLst>
  <dgm:cxnLst>
    <dgm:cxn modelId="{F7F8AF06-E3AD-42E8-9FE8-8BE86C954464}" type="presOf" srcId="{0F2C41DF-CF05-431E-8F31-1172B743C929}" destId="{19B1C38B-386B-4BF4-97B9-51EC2EFE5B62}" srcOrd="0" destOrd="0" presId="urn:microsoft.com/office/officeart/2008/layout/LinedList"/>
    <dgm:cxn modelId="{EE42793E-C0FC-4018-9A00-2F3DBD027D92}" type="presOf" srcId="{F8608954-B3FF-45D2-99FD-9C056EA1810C}" destId="{8FA14A8E-E1D0-451D-8660-31217612FFE1}" srcOrd="0" destOrd="0" presId="urn:microsoft.com/office/officeart/2008/layout/LinedList"/>
    <dgm:cxn modelId="{9093A141-BE10-43B4-848F-999600E87BCF}" srcId="{F8608954-B3FF-45D2-99FD-9C056EA1810C}" destId="{0F2C41DF-CF05-431E-8F31-1172B743C929}" srcOrd="3" destOrd="0" parTransId="{1C8DFEEB-F46B-41A5-AA68-7FC1258931B8}" sibTransId="{D153FAF0-810D-4653-86B5-8FED72E74F65}"/>
    <dgm:cxn modelId="{BAF8337F-E8B0-45C3-BBED-D474AF5EA8E3}" srcId="{F8608954-B3FF-45D2-99FD-9C056EA1810C}" destId="{806D7180-F809-4164-8CEF-A6EF3535F21D}" srcOrd="4" destOrd="0" parTransId="{CE60EB00-96B2-4936-94FD-5FFFB8CB2744}" sibTransId="{EB7D5B11-B5C6-4EAD-AEDB-38073A950E49}"/>
    <dgm:cxn modelId="{5015388D-8AEB-416B-86C4-4FB1CB7FA34B}" type="presOf" srcId="{6954702F-BB7A-480B-A951-FCE58BEAE334}" destId="{7BD0EABA-F517-41C6-90A4-C138B35D31F6}" srcOrd="0" destOrd="0" presId="urn:microsoft.com/office/officeart/2008/layout/LinedList"/>
    <dgm:cxn modelId="{40E98597-8090-4125-BD58-05BBE95F818D}" srcId="{F8608954-B3FF-45D2-99FD-9C056EA1810C}" destId="{6954702F-BB7A-480B-A951-FCE58BEAE334}" srcOrd="1" destOrd="0" parTransId="{CC4F6855-0467-4DA5-BC3C-2A38DFFC3D64}" sibTransId="{79EE961A-4AFE-43F3-85FB-AC5B4E2491C7}"/>
    <dgm:cxn modelId="{AB7EF59D-2126-404B-AB6D-CD68A1E9E912}" type="presOf" srcId="{0BC9C95B-6753-4050-9800-A0804E7B7A58}" destId="{DD074529-49DE-45F7-B5B0-ABAD0F11CFD1}" srcOrd="0" destOrd="0" presId="urn:microsoft.com/office/officeart/2008/layout/LinedList"/>
    <dgm:cxn modelId="{24AA7DAE-EE80-4D49-B43B-E9EEC61FDCB3}" srcId="{F8608954-B3FF-45D2-99FD-9C056EA1810C}" destId="{B81D355D-89AB-4BA6-A38E-7EF7B5E20243}" srcOrd="0" destOrd="0" parTransId="{6620E135-C2BC-4EF9-9C45-47B49FDE97A4}" sibTransId="{EDDC68AE-3CE4-4776-BD24-FF424187E47A}"/>
    <dgm:cxn modelId="{DB9AA9AF-A3FB-4EA8-BC7D-A94A684E70A8}" type="presOf" srcId="{806D7180-F809-4164-8CEF-A6EF3535F21D}" destId="{2455A398-21CA-470F-945A-7A4C51855670}" srcOrd="0" destOrd="0" presId="urn:microsoft.com/office/officeart/2008/layout/LinedList"/>
    <dgm:cxn modelId="{D6D001C8-32B3-4EA8-B069-A63B475C2B88}" type="presOf" srcId="{B81D355D-89AB-4BA6-A38E-7EF7B5E20243}" destId="{31161BE4-60A7-42A1-B1A7-4744A0B2F16E}" srcOrd="0" destOrd="0" presId="urn:microsoft.com/office/officeart/2008/layout/LinedList"/>
    <dgm:cxn modelId="{1A14D2CC-B6B0-4EB2-8DCB-C73441D55FFD}" srcId="{F8608954-B3FF-45D2-99FD-9C056EA1810C}" destId="{0BC9C95B-6753-4050-9800-A0804E7B7A58}" srcOrd="2" destOrd="0" parTransId="{B616AD00-5F9B-4F2E-9823-98D6235B8791}" sibTransId="{357CA844-CF4A-4F1E-A67B-12E1FD1CBDBB}"/>
    <dgm:cxn modelId="{5853D5E1-78C8-406F-9C3E-AD482C8CC897}" type="presOf" srcId="{321A9E7C-3D13-4C94-A695-AEDAB7CD9BA9}" destId="{E1243C5E-8E61-4CE4-B4FC-79333B73E8C7}" srcOrd="0" destOrd="0" presId="urn:microsoft.com/office/officeart/2008/layout/LinedList"/>
    <dgm:cxn modelId="{0BF177ED-97F3-46A3-AA30-790E59838295}" srcId="{F8608954-B3FF-45D2-99FD-9C056EA1810C}" destId="{321A9E7C-3D13-4C94-A695-AEDAB7CD9BA9}" srcOrd="5" destOrd="0" parTransId="{42F449D3-84EE-4DA7-8CF9-462E1644D5E8}" sibTransId="{9586F096-88EC-4101-8E58-99AB78DC4D96}"/>
    <dgm:cxn modelId="{36ADAF75-790B-420D-9DA9-96DF76C328D7}" type="presParOf" srcId="{8FA14A8E-E1D0-451D-8660-31217612FFE1}" destId="{5A5D3103-4C47-422C-A679-3FD70E3A5813}" srcOrd="0" destOrd="0" presId="urn:microsoft.com/office/officeart/2008/layout/LinedList"/>
    <dgm:cxn modelId="{C1E8D162-DFF4-4AC6-A07B-C520420E1CB6}" type="presParOf" srcId="{8FA14A8E-E1D0-451D-8660-31217612FFE1}" destId="{0B7DEEF8-9435-494A-AEA0-0EF1A86CF75D}" srcOrd="1" destOrd="0" presId="urn:microsoft.com/office/officeart/2008/layout/LinedList"/>
    <dgm:cxn modelId="{188FA418-49E8-4422-905B-73DB6AD81AD5}" type="presParOf" srcId="{0B7DEEF8-9435-494A-AEA0-0EF1A86CF75D}" destId="{31161BE4-60A7-42A1-B1A7-4744A0B2F16E}" srcOrd="0" destOrd="0" presId="urn:microsoft.com/office/officeart/2008/layout/LinedList"/>
    <dgm:cxn modelId="{9F53B861-5E8C-4BFD-8233-356E2058D683}" type="presParOf" srcId="{0B7DEEF8-9435-494A-AEA0-0EF1A86CF75D}" destId="{B7DD6C5A-A772-49D7-B2EB-65363ABBA0F0}" srcOrd="1" destOrd="0" presId="urn:microsoft.com/office/officeart/2008/layout/LinedList"/>
    <dgm:cxn modelId="{E76B8EDA-3998-4724-8621-6D3306BDD3FE}" type="presParOf" srcId="{8FA14A8E-E1D0-451D-8660-31217612FFE1}" destId="{BA41095C-8B0F-461B-B182-48B26960C153}" srcOrd="2" destOrd="0" presId="urn:microsoft.com/office/officeart/2008/layout/LinedList"/>
    <dgm:cxn modelId="{FAF7256F-606D-4F31-AF42-C7E26142283A}" type="presParOf" srcId="{8FA14A8E-E1D0-451D-8660-31217612FFE1}" destId="{5F362B37-FA8E-4926-BD6A-237626A75231}" srcOrd="3" destOrd="0" presId="urn:microsoft.com/office/officeart/2008/layout/LinedList"/>
    <dgm:cxn modelId="{2B9446BE-46D7-462C-8316-84A8A3BCC861}" type="presParOf" srcId="{5F362B37-FA8E-4926-BD6A-237626A75231}" destId="{7BD0EABA-F517-41C6-90A4-C138B35D31F6}" srcOrd="0" destOrd="0" presId="urn:microsoft.com/office/officeart/2008/layout/LinedList"/>
    <dgm:cxn modelId="{A898E047-C43A-4968-B57E-3DCB3B7083A0}" type="presParOf" srcId="{5F362B37-FA8E-4926-BD6A-237626A75231}" destId="{A2F6C960-A128-40B0-AAFC-B34197BDB4D4}" srcOrd="1" destOrd="0" presId="urn:microsoft.com/office/officeart/2008/layout/LinedList"/>
    <dgm:cxn modelId="{38B08883-A04E-441A-A074-2BC43D041C17}" type="presParOf" srcId="{8FA14A8E-E1D0-451D-8660-31217612FFE1}" destId="{69BC6259-A285-456F-82FA-9857251C41EC}" srcOrd="4" destOrd="0" presId="urn:microsoft.com/office/officeart/2008/layout/LinedList"/>
    <dgm:cxn modelId="{1DA328CC-92F4-4AB0-856C-2BCC8174F027}" type="presParOf" srcId="{8FA14A8E-E1D0-451D-8660-31217612FFE1}" destId="{4F17758E-3062-46F5-AC51-DD719F28DDC2}" srcOrd="5" destOrd="0" presId="urn:microsoft.com/office/officeart/2008/layout/LinedList"/>
    <dgm:cxn modelId="{5142992B-AC61-4A6E-9DE5-854CFCE7DA2D}" type="presParOf" srcId="{4F17758E-3062-46F5-AC51-DD719F28DDC2}" destId="{DD074529-49DE-45F7-B5B0-ABAD0F11CFD1}" srcOrd="0" destOrd="0" presId="urn:microsoft.com/office/officeart/2008/layout/LinedList"/>
    <dgm:cxn modelId="{1DB6030F-4742-4A66-BB98-BE749C841182}" type="presParOf" srcId="{4F17758E-3062-46F5-AC51-DD719F28DDC2}" destId="{6C1BBEAD-E501-4AD8-B7B5-F412BD8B848A}" srcOrd="1" destOrd="0" presId="urn:microsoft.com/office/officeart/2008/layout/LinedList"/>
    <dgm:cxn modelId="{BAA53954-F591-4D7A-8C59-49767A957FC0}" type="presParOf" srcId="{8FA14A8E-E1D0-451D-8660-31217612FFE1}" destId="{1813C57D-40F6-492F-8527-08DDE27E96D3}" srcOrd="6" destOrd="0" presId="urn:microsoft.com/office/officeart/2008/layout/LinedList"/>
    <dgm:cxn modelId="{672CB96F-93FE-441D-BFE2-A6A0C22424AC}" type="presParOf" srcId="{8FA14A8E-E1D0-451D-8660-31217612FFE1}" destId="{4AE9A276-4A21-4798-B32C-2B060AD88F9C}" srcOrd="7" destOrd="0" presId="urn:microsoft.com/office/officeart/2008/layout/LinedList"/>
    <dgm:cxn modelId="{75B1FFDD-D62E-425B-83B9-036F152CB705}" type="presParOf" srcId="{4AE9A276-4A21-4798-B32C-2B060AD88F9C}" destId="{19B1C38B-386B-4BF4-97B9-51EC2EFE5B62}" srcOrd="0" destOrd="0" presId="urn:microsoft.com/office/officeart/2008/layout/LinedList"/>
    <dgm:cxn modelId="{2812F219-8DC5-4F94-B597-3646658252D5}" type="presParOf" srcId="{4AE9A276-4A21-4798-B32C-2B060AD88F9C}" destId="{A0559FBA-16B3-4F05-B1D9-47891B2EA294}" srcOrd="1" destOrd="0" presId="urn:microsoft.com/office/officeart/2008/layout/LinedList"/>
    <dgm:cxn modelId="{414660AF-9AE2-4AB3-BE76-FC3FF2EA2FEB}" type="presParOf" srcId="{8FA14A8E-E1D0-451D-8660-31217612FFE1}" destId="{BCC0D2CD-2DF9-4865-A564-04BB3B845F1C}" srcOrd="8" destOrd="0" presId="urn:microsoft.com/office/officeart/2008/layout/LinedList"/>
    <dgm:cxn modelId="{E5F1650F-818F-4352-BBC4-15FECD17B96A}" type="presParOf" srcId="{8FA14A8E-E1D0-451D-8660-31217612FFE1}" destId="{7E859920-9BBB-4EEB-A08D-E628F828E52B}" srcOrd="9" destOrd="0" presId="urn:microsoft.com/office/officeart/2008/layout/LinedList"/>
    <dgm:cxn modelId="{0F2F2414-3DE3-4295-84A9-0237CC8BD40D}" type="presParOf" srcId="{7E859920-9BBB-4EEB-A08D-E628F828E52B}" destId="{2455A398-21CA-470F-945A-7A4C51855670}" srcOrd="0" destOrd="0" presId="urn:microsoft.com/office/officeart/2008/layout/LinedList"/>
    <dgm:cxn modelId="{523A3EEC-7320-4E2B-A3FC-6983F67D99F5}" type="presParOf" srcId="{7E859920-9BBB-4EEB-A08D-E628F828E52B}" destId="{7FFDA7BE-BAB0-41F1-A08A-881FA2955991}" srcOrd="1" destOrd="0" presId="urn:microsoft.com/office/officeart/2008/layout/LinedList"/>
    <dgm:cxn modelId="{30CED6DC-03C5-49DA-9E51-434E60D20EA5}" type="presParOf" srcId="{8FA14A8E-E1D0-451D-8660-31217612FFE1}" destId="{25FE46B1-D333-40D0-8D7F-0942E2192413}" srcOrd="10" destOrd="0" presId="urn:microsoft.com/office/officeart/2008/layout/LinedList"/>
    <dgm:cxn modelId="{A2FCA5D2-3D9E-4F4C-9DB2-48887951BF12}" type="presParOf" srcId="{8FA14A8E-E1D0-451D-8660-31217612FFE1}" destId="{2633750D-D2F1-41B5-B0FD-CC2C9C5CA0DE}" srcOrd="11" destOrd="0" presId="urn:microsoft.com/office/officeart/2008/layout/LinedList"/>
    <dgm:cxn modelId="{B9EAE016-0998-4923-ABD9-4A114DACCEA7}" type="presParOf" srcId="{2633750D-D2F1-41B5-B0FD-CC2C9C5CA0DE}" destId="{E1243C5E-8E61-4CE4-B4FC-79333B73E8C7}" srcOrd="0" destOrd="0" presId="urn:microsoft.com/office/officeart/2008/layout/LinedList"/>
    <dgm:cxn modelId="{71CE7D49-E4C4-431C-8A85-40311B7F2CA7}" type="presParOf" srcId="{2633750D-D2F1-41B5-B0FD-CC2C9C5CA0DE}" destId="{5AA43B13-FFB5-4C01-8BFF-6C03384BEF9F}"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8E6C80-99C9-4F94-B9C8-B56C1D447F04}">
      <dsp:nvSpPr>
        <dsp:cNvPr id="0" name=""/>
        <dsp:cNvSpPr/>
      </dsp:nvSpPr>
      <dsp:spPr>
        <a:xfrm>
          <a:off x="0" y="230178"/>
          <a:ext cx="10515600" cy="1936788"/>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tr-TR" sz="1900" kern="1200" dirty="0">
              <a:solidFill>
                <a:srgbClr val="FF0000"/>
              </a:solidFill>
              <a:highlight>
                <a:srgbClr val="FFFF00"/>
              </a:highlight>
            </a:rPr>
            <a:t>ithalattan Tahsil Edilen Mali Mükellefiyetler</a:t>
          </a:r>
          <a:endParaRPr lang="en-US" sz="1900" kern="1200" dirty="0">
            <a:solidFill>
              <a:srgbClr val="FF0000"/>
            </a:solidFill>
            <a:highlight>
              <a:srgbClr val="FFFF00"/>
            </a:highlight>
          </a:endParaRPr>
        </a:p>
      </dsp:txBody>
      <dsp:txXfrm>
        <a:off x="94546" y="324724"/>
        <a:ext cx="10326508" cy="1747696"/>
      </dsp:txXfrm>
    </dsp:sp>
    <dsp:sp modelId="{8167D473-E13B-4023-85FF-B55E5AEC1630}">
      <dsp:nvSpPr>
        <dsp:cNvPr id="0" name=""/>
        <dsp:cNvSpPr/>
      </dsp:nvSpPr>
      <dsp:spPr>
        <a:xfrm>
          <a:off x="0" y="2203029"/>
          <a:ext cx="10515600" cy="1936788"/>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tr-TR" sz="1900" kern="1200" dirty="0">
              <a:highlight>
                <a:srgbClr val="008000"/>
              </a:highlight>
            </a:rPr>
            <a:t>Ülkeler çeşitli amaçlara ulaşmak için birbirinden farklı olarak ithalattan </a:t>
          </a:r>
          <a:r>
            <a:rPr lang="tr-TR" sz="1900" kern="1200" dirty="0" err="1">
              <a:highlight>
                <a:srgbClr val="008000"/>
              </a:highlight>
            </a:rPr>
            <a:t>vergialmaktadır</a:t>
          </a:r>
          <a:r>
            <a:rPr lang="tr-TR" sz="1900" kern="1200" dirty="0">
              <a:highlight>
                <a:srgbClr val="008000"/>
              </a:highlight>
            </a:rPr>
            <a:t>. Az gelişmiş ülkelerde ithalattan alınan vergiler devlet bütçesi için önemli bir gelir kaynağıdır. Ülkelerin gelişmişlik düzeyi arttıkça ithalattan alınan vergilerin gelir kaynağı olarak önemi azalmaktadır. Ancak ekonomiye müdahale ederek ödemeler dengesinin bozulmaması, yerli üretimi korumak ve teşvik etmek, dış rekabete karşı korumak ve uluslararası ticareti kendi ekonomik kalkınmaları yararına bir araç olarak kullanabilmek gibi nedenlerle ithalattan alınan vergiler ayrı bir önem kazanmaktadır.</a:t>
          </a:r>
          <a:endParaRPr lang="en-US" sz="1900" kern="1200" dirty="0">
            <a:highlight>
              <a:srgbClr val="008000"/>
            </a:highlight>
          </a:endParaRPr>
        </a:p>
      </dsp:txBody>
      <dsp:txXfrm>
        <a:off x="94546" y="2297575"/>
        <a:ext cx="10326508" cy="17476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5D3103-4C47-422C-A679-3FD70E3A5813}">
      <dsp:nvSpPr>
        <dsp:cNvPr id="0" name=""/>
        <dsp:cNvSpPr/>
      </dsp:nvSpPr>
      <dsp:spPr>
        <a:xfrm>
          <a:off x="0" y="2554"/>
          <a:ext cx="11247120"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1161BE4-60A7-42A1-B1A7-4744A0B2F16E}">
      <dsp:nvSpPr>
        <dsp:cNvPr id="0" name=""/>
        <dsp:cNvSpPr/>
      </dsp:nvSpPr>
      <dsp:spPr>
        <a:xfrm>
          <a:off x="0" y="2554"/>
          <a:ext cx="11247120" cy="8711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tr-TR" sz="2800" b="1" kern="1200" dirty="0">
              <a:solidFill>
                <a:srgbClr val="FF0000"/>
              </a:solidFill>
            </a:rPr>
            <a:t>Eşyanın Tanımı</a:t>
          </a:r>
          <a:endParaRPr lang="en-US" sz="2800" b="1" kern="1200" dirty="0">
            <a:solidFill>
              <a:srgbClr val="FF0000"/>
            </a:solidFill>
          </a:endParaRPr>
        </a:p>
      </dsp:txBody>
      <dsp:txXfrm>
        <a:off x="0" y="2554"/>
        <a:ext cx="11247120" cy="871162"/>
      </dsp:txXfrm>
    </dsp:sp>
    <dsp:sp modelId="{BA41095C-8B0F-461B-B182-48B26960C153}">
      <dsp:nvSpPr>
        <dsp:cNvPr id="0" name=""/>
        <dsp:cNvSpPr/>
      </dsp:nvSpPr>
      <dsp:spPr>
        <a:xfrm>
          <a:off x="0" y="873716"/>
          <a:ext cx="11247120"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BD0EABA-F517-41C6-90A4-C138B35D31F6}">
      <dsp:nvSpPr>
        <dsp:cNvPr id="0" name=""/>
        <dsp:cNvSpPr/>
      </dsp:nvSpPr>
      <dsp:spPr>
        <a:xfrm>
          <a:off x="0" y="873716"/>
          <a:ext cx="11247120" cy="8711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tr-TR" sz="2000" kern="1200"/>
            <a:t>Gümrük Tarife Cetvelimizde yer alan eşyalar, eşyanın tanımı sütununda, tabii menşei, maddi vasfı ve ticari şekli gibi bazı ölçütlere göre sınıflandırmıştır.</a:t>
          </a:r>
          <a:endParaRPr lang="en-US" sz="2000" kern="1200"/>
        </a:p>
      </dsp:txBody>
      <dsp:txXfrm>
        <a:off x="0" y="873716"/>
        <a:ext cx="11247120" cy="871162"/>
      </dsp:txXfrm>
    </dsp:sp>
    <dsp:sp modelId="{69BC6259-A285-456F-82FA-9857251C41EC}">
      <dsp:nvSpPr>
        <dsp:cNvPr id="0" name=""/>
        <dsp:cNvSpPr/>
      </dsp:nvSpPr>
      <dsp:spPr>
        <a:xfrm>
          <a:off x="0" y="1744879"/>
          <a:ext cx="11247120"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D074529-49DE-45F7-B5B0-ABAD0F11CFD1}">
      <dsp:nvSpPr>
        <dsp:cNvPr id="0" name=""/>
        <dsp:cNvSpPr/>
      </dsp:nvSpPr>
      <dsp:spPr>
        <a:xfrm>
          <a:off x="0" y="1744879"/>
          <a:ext cx="11247120" cy="8711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tr-TR" sz="2400" b="1" kern="1200" dirty="0"/>
            <a:t>Ölçü Birimi</a:t>
          </a:r>
          <a:endParaRPr lang="en-US" sz="2400" b="1" kern="1200" dirty="0"/>
        </a:p>
      </dsp:txBody>
      <dsp:txXfrm>
        <a:off x="0" y="1744879"/>
        <a:ext cx="11247120" cy="871162"/>
      </dsp:txXfrm>
    </dsp:sp>
    <dsp:sp modelId="{1813C57D-40F6-492F-8527-08DDE27E96D3}">
      <dsp:nvSpPr>
        <dsp:cNvPr id="0" name=""/>
        <dsp:cNvSpPr/>
      </dsp:nvSpPr>
      <dsp:spPr>
        <a:xfrm>
          <a:off x="0" y="2616041"/>
          <a:ext cx="11247120"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9B1C38B-386B-4BF4-97B9-51EC2EFE5B62}">
      <dsp:nvSpPr>
        <dsp:cNvPr id="0" name=""/>
        <dsp:cNvSpPr/>
      </dsp:nvSpPr>
      <dsp:spPr>
        <a:xfrm>
          <a:off x="0" y="2616041"/>
          <a:ext cx="11247120" cy="8711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tr-TR" sz="2000" kern="1200"/>
            <a:t>Türk Gümrük Tarife Cetvelinde, Avrupa Birliği Kombine Nomanklatüründeki ölçü birimleri aynen alınmış olup tekstil fasıllarında çift ölçü birimi kullanılmıştır.</a:t>
          </a:r>
          <a:endParaRPr lang="en-US" sz="2000" kern="1200"/>
        </a:p>
      </dsp:txBody>
      <dsp:txXfrm>
        <a:off x="0" y="2616041"/>
        <a:ext cx="11247120" cy="871162"/>
      </dsp:txXfrm>
    </dsp:sp>
    <dsp:sp modelId="{BCC0D2CD-2DF9-4865-A564-04BB3B845F1C}">
      <dsp:nvSpPr>
        <dsp:cNvPr id="0" name=""/>
        <dsp:cNvSpPr/>
      </dsp:nvSpPr>
      <dsp:spPr>
        <a:xfrm>
          <a:off x="0" y="3487203"/>
          <a:ext cx="11247120"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455A398-21CA-470F-945A-7A4C51855670}">
      <dsp:nvSpPr>
        <dsp:cNvPr id="0" name=""/>
        <dsp:cNvSpPr/>
      </dsp:nvSpPr>
      <dsp:spPr>
        <a:xfrm>
          <a:off x="0" y="3487203"/>
          <a:ext cx="11247120" cy="8711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tr-TR" sz="2400" b="1" kern="1200" dirty="0"/>
            <a:t>Vergi Haddi</a:t>
          </a:r>
          <a:endParaRPr lang="en-US" sz="2400" b="1" kern="1200" dirty="0"/>
        </a:p>
      </dsp:txBody>
      <dsp:txXfrm>
        <a:off x="0" y="3487203"/>
        <a:ext cx="11247120" cy="871162"/>
      </dsp:txXfrm>
    </dsp:sp>
    <dsp:sp modelId="{25FE46B1-D333-40D0-8D7F-0942E2192413}">
      <dsp:nvSpPr>
        <dsp:cNvPr id="0" name=""/>
        <dsp:cNvSpPr/>
      </dsp:nvSpPr>
      <dsp:spPr>
        <a:xfrm>
          <a:off x="0" y="4358366"/>
          <a:ext cx="11247120"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1243C5E-8E61-4CE4-B4FC-79333B73E8C7}">
      <dsp:nvSpPr>
        <dsp:cNvPr id="0" name=""/>
        <dsp:cNvSpPr/>
      </dsp:nvSpPr>
      <dsp:spPr>
        <a:xfrm>
          <a:off x="0" y="4358366"/>
          <a:ext cx="11247120" cy="8711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tr-TR" sz="2000" kern="1200"/>
            <a:t>Gümrük Tarife cetvelimizin 4. sütunu 1. sütunda Gümrük Tarife İstatistik Pozisyon Numarası, 3. sütunda ölçü birimi belirtilen eşyanın ülkemize ithal edilmesi durumunda uygulanacak gümrük vergisi oranını gösterir.</a:t>
          </a:r>
          <a:endParaRPr lang="en-US" sz="2000" kern="1200"/>
        </a:p>
      </dsp:txBody>
      <dsp:txXfrm>
        <a:off x="0" y="4358366"/>
        <a:ext cx="11247120" cy="87116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E2B45CA-9C6E-4CC0-8E77-80BDE4E49EA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40C85B0-44A0-43DA-95F5-A212C8C40F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07028B50-3E7B-4B8B-9F9B-5038AFD0A7FA}"/>
              </a:ext>
            </a:extLst>
          </p:cNvPr>
          <p:cNvSpPr>
            <a:spLocks noGrp="1"/>
          </p:cNvSpPr>
          <p:nvPr>
            <p:ph type="dt" sz="half" idx="10"/>
          </p:nvPr>
        </p:nvSpPr>
        <p:spPr/>
        <p:txBody>
          <a:bodyPr/>
          <a:lstStyle/>
          <a:p>
            <a:fld id="{9250458A-C357-4698-8F5D-09EB9A1D9C26}" type="datetimeFigureOut">
              <a:rPr lang="tr-TR" smtClean="0"/>
              <a:t>24.04.2020</a:t>
            </a:fld>
            <a:endParaRPr lang="tr-TR"/>
          </a:p>
        </p:txBody>
      </p:sp>
      <p:sp>
        <p:nvSpPr>
          <p:cNvPr id="5" name="Alt Bilgi Yer Tutucusu 4">
            <a:extLst>
              <a:ext uri="{FF2B5EF4-FFF2-40B4-BE49-F238E27FC236}">
                <a16:creationId xmlns:a16="http://schemas.microsoft.com/office/drawing/2014/main" id="{2AFB3887-BE42-4BD6-986B-AE468497420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F21931D-EE82-43AD-916E-3510DEB5DF99}"/>
              </a:ext>
            </a:extLst>
          </p:cNvPr>
          <p:cNvSpPr>
            <a:spLocks noGrp="1"/>
          </p:cNvSpPr>
          <p:nvPr>
            <p:ph type="sldNum" sz="quarter" idx="12"/>
          </p:nvPr>
        </p:nvSpPr>
        <p:spPr/>
        <p:txBody>
          <a:bodyPr/>
          <a:lstStyle/>
          <a:p>
            <a:fld id="{00A9E85F-E976-45C1-9CCC-BA18AD563C4A}" type="slidenum">
              <a:rPr lang="tr-TR" smtClean="0"/>
              <a:t>‹#›</a:t>
            </a:fld>
            <a:endParaRPr lang="tr-TR"/>
          </a:p>
        </p:txBody>
      </p:sp>
    </p:spTree>
    <p:extLst>
      <p:ext uri="{BB962C8B-B14F-4D97-AF65-F5344CB8AC3E}">
        <p14:creationId xmlns:p14="http://schemas.microsoft.com/office/powerpoint/2010/main" val="623664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0F3E0C6-22B1-41B9-8B95-04E57D8DAF2A}"/>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85BC5990-3AAD-46F4-BE4F-C6BA2105E741}"/>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5C409E6-D453-4C24-AAFF-D7843620E82D}"/>
              </a:ext>
            </a:extLst>
          </p:cNvPr>
          <p:cNvSpPr>
            <a:spLocks noGrp="1"/>
          </p:cNvSpPr>
          <p:nvPr>
            <p:ph type="dt" sz="half" idx="10"/>
          </p:nvPr>
        </p:nvSpPr>
        <p:spPr/>
        <p:txBody>
          <a:bodyPr/>
          <a:lstStyle/>
          <a:p>
            <a:fld id="{9250458A-C357-4698-8F5D-09EB9A1D9C26}" type="datetimeFigureOut">
              <a:rPr lang="tr-TR" smtClean="0"/>
              <a:t>24.04.2020</a:t>
            </a:fld>
            <a:endParaRPr lang="tr-TR"/>
          </a:p>
        </p:txBody>
      </p:sp>
      <p:sp>
        <p:nvSpPr>
          <p:cNvPr id="5" name="Alt Bilgi Yer Tutucusu 4">
            <a:extLst>
              <a:ext uri="{FF2B5EF4-FFF2-40B4-BE49-F238E27FC236}">
                <a16:creationId xmlns:a16="http://schemas.microsoft.com/office/drawing/2014/main" id="{48E7F7D1-A085-4C94-9DF7-4549F9F8264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99A5E68-9279-4C03-888B-F720D9A9B0EA}"/>
              </a:ext>
            </a:extLst>
          </p:cNvPr>
          <p:cNvSpPr>
            <a:spLocks noGrp="1"/>
          </p:cNvSpPr>
          <p:nvPr>
            <p:ph type="sldNum" sz="quarter" idx="12"/>
          </p:nvPr>
        </p:nvSpPr>
        <p:spPr/>
        <p:txBody>
          <a:bodyPr/>
          <a:lstStyle/>
          <a:p>
            <a:fld id="{00A9E85F-E976-45C1-9CCC-BA18AD563C4A}" type="slidenum">
              <a:rPr lang="tr-TR" smtClean="0"/>
              <a:t>‹#›</a:t>
            </a:fld>
            <a:endParaRPr lang="tr-TR"/>
          </a:p>
        </p:txBody>
      </p:sp>
    </p:spTree>
    <p:extLst>
      <p:ext uri="{BB962C8B-B14F-4D97-AF65-F5344CB8AC3E}">
        <p14:creationId xmlns:p14="http://schemas.microsoft.com/office/powerpoint/2010/main" val="9214848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98247A0-9389-42E7-84E9-617BFD953951}"/>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5DDF21DE-86BD-40FD-978A-6F548CFCCE2E}"/>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7727CF3-E48D-4013-9BE2-4ACFBA3626B5}"/>
              </a:ext>
            </a:extLst>
          </p:cNvPr>
          <p:cNvSpPr>
            <a:spLocks noGrp="1"/>
          </p:cNvSpPr>
          <p:nvPr>
            <p:ph type="dt" sz="half" idx="10"/>
          </p:nvPr>
        </p:nvSpPr>
        <p:spPr/>
        <p:txBody>
          <a:bodyPr/>
          <a:lstStyle/>
          <a:p>
            <a:fld id="{9250458A-C357-4698-8F5D-09EB9A1D9C26}" type="datetimeFigureOut">
              <a:rPr lang="tr-TR" smtClean="0"/>
              <a:t>24.04.2020</a:t>
            </a:fld>
            <a:endParaRPr lang="tr-TR"/>
          </a:p>
        </p:txBody>
      </p:sp>
      <p:sp>
        <p:nvSpPr>
          <p:cNvPr id="5" name="Alt Bilgi Yer Tutucusu 4">
            <a:extLst>
              <a:ext uri="{FF2B5EF4-FFF2-40B4-BE49-F238E27FC236}">
                <a16:creationId xmlns:a16="http://schemas.microsoft.com/office/drawing/2014/main" id="{39CB7F20-079E-4304-B601-7A270DDA637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4F52169-776A-4543-88AB-D6795C5A406E}"/>
              </a:ext>
            </a:extLst>
          </p:cNvPr>
          <p:cNvSpPr>
            <a:spLocks noGrp="1"/>
          </p:cNvSpPr>
          <p:nvPr>
            <p:ph type="sldNum" sz="quarter" idx="12"/>
          </p:nvPr>
        </p:nvSpPr>
        <p:spPr/>
        <p:txBody>
          <a:bodyPr/>
          <a:lstStyle/>
          <a:p>
            <a:fld id="{00A9E85F-E976-45C1-9CCC-BA18AD563C4A}" type="slidenum">
              <a:rPr lang="tr-TR" smtClean="0"/>
              <a:t>‹#›</a:t>
            </a:fld>
            <a:endParaRPr lang="tr-TR"/>
          </a:p>
        </p:txBody>
      </p:sp>
    </p:spTree>
    <p:extLst>
      <p:ext uri="{BB962C8B-B14F-4D97-AF65-F5344CB8AC3E}">
        <p14:creationId xmlns:p14="http://schemas.microsoft.com/office/powerpoint/2010/main" val="3000781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F527AA4-0D40-4F11-BD33-953F5CFCDA1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6831FE5-0305-4AD2-BF9A-C98177213C4E}"/>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7FA055A-5380-44D0-A6EE-9B42EC2F354C}"/>
              </a:ext>
            </a:extLst>
          </p:cNvPr>
          <p:cNvSpPr>
            <a:spLocks noGrp="1"/>
          </p:cNvSpPr>
          <p:nvPr>
            <p:ph type="dt" sz="half" idx="10"/>
          </p:nvPr>
        </p:nvSpPr>
        <p:spPr/>
        <p:txBody>
          <a:bodyPr/>
          <a:lstStyle/>
          <a:p>
            <a:fld id="{9250458A-C357-4698-8F5D-09EB9A1D9C26}" type="datetimeFigureOut">
              <a:rPr lang="tr-TR" smtClean="0"/>
              <a:t>24.04.2020</a:t>
            </a:fld>
            <a:endParaRPr lang="tr-TR"/>
          </a:p>
        </p:txBody>
      </p:sp>
      <p:sp>
        <p:nvSpPr>
          <p:cNvPr id="5" name="Alt Bilgi Yer Tutucusu 4">
            <a:extLst>
              <a:ext uri="{FF2B5EF4-FFF2-40B4-BE49-F238E27FC236}">
                <a16:creationId xmlns:a16="http://schemas.microsoft.com/office/drawing/2014/main" id="{6B501F3D-7242-471A-B6A4-A3B03ED57EF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9D2391A-CAB0-45E5-97F0-9A6BFDD9B524}"/>
              </a:ext>
            </a:extLst>
          </p:cNvPr>
          <p:cNvSpPr>
            <a:spLocks noGrp="1"/>
          </p:cNvSpPr>
          <p:nvPr>
            <p:ph type="sldNum" sz="quarter" idx="12"/>
          </p:nvPr>
        </p:nvSpPr>
        <p:spPr/>
        <p:txBody>
          <a:bodyPr/>
          <a:lstStyle/>
          <a:p>
            <a:fld id="{00A9E85F-E976-45C1-9CCC-BA18AD563C4A}" type="slidenum">
              <a:rPr lang="tr-TR" smtClean="0"/>
              <a:t>‹#›</a:t>
            </a:fld>
            <a:endParaRPr lang="tr-TR"/>
          </a:p>
        </p:txBody>
      </p:sp>
    </p:spTree>
    <p:extLst>
      <p:ext uri="{BB962C8B-B14F-4D97-AF65-F5344CB8AC3E}">
        <p14:creationId xmlns:p14="http://schemas.microsoft.com/office/powerpoint/2010/main" val="30312539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8471A7D-5C40-4257-A9C5-E9EDF6E4B55E}"/>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BC25CCF7-BD7E-47BF-BDD6-AD7CF1E7951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00E5FFBE-06BE-4565-93D9-B9C09A7F0283}"/>
              </a:ext>
            </a:extLst>
          </p:cNvPr>
          <p:cNvSpPr>
            <a:spLocks noGrp="1"/>
          </p:cNvSpPr>
          <p:nvPr>
            <p:ph type="dt" sz="half" idx="10"/>
          </p:nvPr>
        </p:nvSpPr>
        <p:spPr/>
        <p:txBody>
          <a:bodyPr/>
          <a:lstStyle/>
          <a:p>
            <a:fld id="{9250458A-C357-4698-8F5D-09EB9A1D9C26}" type="datetimeFigureOut">
              <a:rPr lang="tr-TR" smtClean="0"/>
              <a:t>24.04.2020</a:t>
            </a:fld>
            <a:endParaRPr lang="tr-TR"/>
          </a:p>
        </p:txBody>
      </p:sp>
      <p:sp>
        <p:nvSpPr>
          <p:cNvPr id="5" name="Alt Bilgi Yer Tutucusu 4">
            <a:extLst>
              <a:ext uri="{FF2B5EF4-FFF2-40B4-BE49-F238E27FC236}">
                <a16:creationId xmlns:a16="http://schemas.microsoft.com/office/drawing/2014/main" id="{205AAADB-296B-4B83-96DA-57CD47A7036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044FF15-F77A-4867-A79D-97B1BC0CA306}"/>
              </a:ext>
            </a:extLst>
          </p:cNvPr>
          <p:cNvSpPr>
            <a:spLocks noGrp="1"/>
          </p:cNvSpPr>
          <p:nvPr>
            <p:ph type="sldNum" sz="quarter" idx="12"/>
          </p:nvPr>
        </p:nvSpPr>
        <p:spPr/>
        <p:txBody>
          <a:bodyPr/>
          <a:lstStyle/>
          <a:p>
            <a:fld id="{00A9E85F-E976-45C1-9CCC-BA18AD563C4A}" type="slidenum">
              <a:rPr lang="tr-TR" smtClean="0"/>
              <a:t>‹#›</a:t>
            </a:fld>
            <a:endParaRPr lang="tr-TR"/>
          </a:p>
        </p:txBody>
      </p:sp>
    </p:spTree>
    <p:extLst>
      <p:ext uri="{BB962C8B-B14F-4D97-AF65-F5344CB8AC3E}">
        <p14:creationId xmlns:p14="http://schemas.microsoft.com/office/powerpoint/2010/main" val="1742289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92FF3FA-43BA-4813-91C3-FCF702C30A6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4042FE63-4763-4217-9A63-99DFE65EED0D}"/>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7FE957AD-CD4C-4EE8-B783-F6D78EBEAE0A}"/>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9DF6FD0D-8290-4549-ACCD-3306AB7CB527}"/>
              </a:ext>
            </a:extLst>
          </p:cNvPr>
          <p:cNvSpPr>
            <a:spLocks noGrp="1"/>
          </p:cNvSpPr>
          <p:nvPr>
            <p:ph type="dt" sz="half" idx="10"/>
          </p:nvPr>
        </p:nvSpPr>
        <p:spPr/>
        <p:txBody>
          <a:bodyPr/>
          <a:lstStyle/>
          <a:p>
            <a:fld id="{9250458A-C357-4698-8F5D-09EB9A1D9C26}" type="datetimeFigureOut">
              <a:rPr lang="tr-TR" smtClean="0"/>
              <a:t>24.04.2020</a:t>
            </a:fld>
            <a:endParaRPr lang="tr-TR"/>
          </a:p>
        </p:txBody>
      </p:sp>
      <p:sp>
        <p:nvSpPr>
          <p:cNvPr id="6" name="Alt Bilgi Yer Tutucusu 5">
            <a:extLst>
              <a:ext uri="{FF2B5EF4-FFF2-40B4-BE49-F238E27FC236}">
                <a16:creationId xmlns:a16="http://schemas.microsoft.com/office/drawing/2014/main" id="{A9815426-D6FE-4E37-B1F2-3DA8E1F4594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AB75D34-DCEB-47D6-8825-CA2E9BCED65A}"/>
              </a:ext>
            </a:extLst>
          </p:cNvPr>
          <p:cNvSpPr>
            <a:spLocks noGrp="1"/>
          </p:cNvSpPr>
          <p:nvPr>
            <p:ph type="sldNum" sz="quarter" idx="12"/>
          </p:nvPr>
        </p:nvSpPr>
        <p:spPr/>
        <p:txBody>
          <a:bodyPr/>
          <a:lstStyle/>
          <a:p>
            <a:fld id="{00A9E85F-E976-45C1-9CCC-BA18AD563C4A}" type="slidenum">
              <a:rPr lang="tr-TR" smtClean="0"/>
              <a:t>‹#›</a:t>
            </a:fld>
            <a:endParaRPr lang="tr-TR"/>
          </a:p>
        </p:txBody>
      </p:sp>
    </p:spTree>
    <p:extLst>
      <p:ext uri="{BB962C8B-B14F-4D97-AF65-F5344CB8AC3E}">
        <p14:creationId xmlns:p14="http://schemas.microsoft.com/office/powerpoint/2010/main" val="4062461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D61DA0D-FADC-4659-A086-A0C34A55AF4C}"/>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0D36C83-8D0E-4891-8871-498158D6EA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5843517B-7C8F-435D-A69E-8D796EA3E1E5}"/>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E401AD41-9617-4116-A195-DD241AC95A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21FF4898-D47E-44CF-825B-D49D29778C1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4C56EDB9-5E02-4FB0-8223-F3F6974DC50E}"/>
              </a:ext>
            </a:extLst>
          </p:cNvPr>
          <p:cNvSpPr>
            <a:spLocks noGrp="1"/>
          </p:cNvSpPr>
          <p:nvPr>
            <p:ph type="dt" sz="half" idx="10"/>
          </p:nvPr>
        </p:nvSpPr>
        <p:spPr/>
        <p:txBody>
          <a:bodyPr/>
          <a:lstStyle/>
          <a:p>
            <a:fld id="{9250458A-C357-4698-8F5D-09EB9A1D9C26}" type="datetimeFigureOut">
              <a:rPr lang="tr-TR" smtClean="0"/>
              <a:t>24.04.2020</a:t>
            </a:fld>
            <a:endParaRPr lang="tr-TR"/>
          </a:p>
        </p:txBody>
      </p:sp>
      <p:sp>
        <p:nvSpPr>
          <p:cNvPr id="8" name="Alt Bilgi Yer Tutucusu 7">
            <a:extLst>
              <a:ext uri="{FF2B5EF4-FFF2-40B4-BE49-F238E27FC236}">
                <a16:creationId xmlns:a16="http://schemas.microsoft.com/office/drawing/2014/main" id="{4244233A-CDBB-4936-86CF-5A9FA75536D7}"/>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46525C37-3712-42B7-9ACF-B74CCC1776C5}"/>
              </a:ext>
            </a:extLst>
          </p:cNvPr>
          <p:cNvSpPr>
            <a:spLocks noGrp="1"/>
          </p:cNvSpPr>
          <p:nvPr>
            <p:ph type="sldNum" sz="quarter" idx="12"/>
          </p:nvPr>
        </p:nvSpPr>
        <p:spPr/>
        <p:txBody>
          <a:bodyPr/>
          <a:lstStyle/>
          <a:p>
            <a:fld id="{00A9E85F-E976-45C1-9CCC-BA18AD563C4A}" type="slidenum">
              <a:rPr lang="tr-TR" smtClean="0"/>
              <a:t>‹#›</a:t>
            </a:fld>
            <a:endParaRPr lang="tr-TR"/>
          </a:p>
        </p:txBody>
      </p:sp>
    </p:spTree>
    <p:extLst>
      <p:ext uri="{BB962C8B-B14F-4D97-AF65-F5344CB8AC3E}">
        <p14:creationId xmlns:p14="http://schemas.microsoft.com/office/powerpoint/2010/main" val="897265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84C106-1A76-4906-B55A-089BE0F94756}"/>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463532B3-5627-4592-819E-48B35A6F0480}"/>
              </a:ext>
            </a:extLst>
          </p:cNvPr>
          <p:cNvSpPr>
            <a:spLocks noGrp="1"/>
          </p:cNvSpPr>
          <p:nvPr>
            <p:ph type="dt" sz="half" idx="10"/>
          </p:nvPr>
        </p:nvSpPr>
        <p:spPr/>
        <p:txBody>
          <a:bodyPr/>
          <a:lstStyle/>
          <a:p>
            <a:fld id="{9250458A-C357-4698-8F5D-09EB9A1D9C26}" type="datetimeFigureOut">
              <a:rPr lang="tr-TR" smtClean="0"/>
              <a:t>24.04.2020</a:t>
            </a:fld>
            <a:endParaRPr lang="tr-TR"/>
          </a:p>
        </p:txBody>
      </p:sp>
      <p:sp>
        <p:nvSpPr>
          <p:cNvPr id="4" name="Alt Bilgi Yer Tutucusu 3">
            <a:extLst>
              <a:ext uri="{FF2B5EF4-FFF2-40B4-BE49-F238E27FC236}">
                <a16:creationId xmlns:a16="http://schemas.microsoft.com/office/drawing/2014/main" id="{686EAC19-AA53-45D9-881D-5D98ABBC2515}"/>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EEE91A1B-9BF7-43F3-A43B-91C4A86E9DBE}"/>
              </a:ext>
            </a:extLst>
          </p:cNvPr>
          <p:cNvSpPr>
            <a:spLocks noGrp="1"/>
          </p:cNvSpPr>
          <p:nvPr>
            <p:ph type="sldNum" sz="quarter" idx="12"/>
          </p:nvPr>
        </p:nvSpPr>
        <p:spPr/>
        <p:txBody>
          <a:bodyPr/>
          <a:lstStyle/>
          <a:p>
            <a:fld id="{00A9E85F-E976-45C1-9CCC-BA18AD563C4A}" type="slidenum">
              <a:rPr lang="tr-TR" smtClean="0"/>
              <a:t>‹#›</a:t>
            </a:fld>
            <a:endParaRPr lang="tr-TR"/>
          </a:p>
        </p:txBody>
      </p:sp>
    </p:spTree>
    <p:extLst>
      <p:ext uri="{BB962C8B-B14F-4D97-AF65-F5344CB8AC3E}">
        <p14:creationId xmlns:p14="http://schemas.microsoft.com/office/powerpoint/2010/main" val="7078201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5A333367-5A20-4CCD-98F7-C0481C4B99CC}"/>
              </a:ext>
            </a:extLst>
          </p:cNvPr>
          <p:cNvSpPr>
            <a:spLocks noGrp="1"/>
          </p:cNvSpPr>
          <p:nvPr>
            <p:ph type="dt" sz="half" idx="10"/>
          </p:nvPr>
        </p:nvSpPr>
        <p:spPr/>
        <p:txBody>
          <a:bodyPr/>
          <a:lstStyle/>
          <a:p>
            <a:fld id="{9250458A-C357-4698-8F5D-09EB9A1D9C26}" type="datetimeFigureOut">
              <a:rPr lang="tr-TR" smtClean="0"/>
              <a:t>24.04.2020</a:t>
            </a:fld>
            <a:endParaRPr lang="tr-TR"/>
          </a:p>
        </p:txBody>
      </p:sp>
      <p:sp>
        <p:nvSpPr>
          <p:cNvPr id="3" name="Alt Bilgi Yer Tutucusu 2">
            <a:extLst>
              <a:ext uri="{FF2B5EF4-FFF2-40B4-BE49-F238E27FC236}">
                <a16:creationId xmlns:a16="http://schemas.microsoft.com/office/drawing/2014/main" id="{BD8B16DC-F78E-45E4-8081-3090B6A55DA8}"/>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0802D9C5-261A-459A-95D0-B28ADEFE87CC}"/>
              </a:ext>
            </a:extLst>
          </p:cNvPr>
          <p:cNvSpPr>
            <a:spLocks noGrp="1"/>
          </p:cNvSpPr>
          <p:nvPr>
            <p:ph type="sldNum" sz="quarter" idx="12"/>
          </p:nvPr>
        </p:nvSpPr>
        <p:spPr/>
        <p:txBody>
          <a:bodyPr/>
          <a:lstStyle/>
          <a:p>
            <a:fld id="{00A9E85F-E976-45C1-9CCC-BA18AD563C4A}" type="slidenum">
              <a:rPr lang="tr-TR" smtClean="0"/>
              <a:t>‹#›</a:t>
            </a:fld>
            <a:endParaRPr lang="tr-TR"/>
          </a:p>
        </p:txBody>
      </p:sp>
    </p:spTree>
    <p:extLst>
      <p:ext uri="{BB962C8B-B14F-4D97-AF65-F5344CB8AC3E}">
        <p14:creationId xmlns:p14="http://schemas.microsoft.com/office/powerpoint/2010/main" val="2870126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E8467CE-C441-45CA-9269-9A0FDF25A3A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BD8E746-D142-4BB3-8F52-0FDF6AA18FA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C98B160-E495-4769-BE77-B91E4718DF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F4A5384-F276-416C-9D32-49B0C47F59DE}"/>
              </a:ext>
            </a:extLst>
          </p:cNvPr>
          <p:cNvSpPr>
            <a:spLocks noGrp="1"/>
          </p:cNvSpPr>
          <p:nvPr>
            <p:ph type="dt" sz="half" idx="10"/>
          </p:nvPr>
        </p:nvSpPr>
        <p:spPr/>
        <p:txBody>
          <a:bodyPr/>
          <a:lstStyle/>
          <a:p>
            <a:fld id="{9250458A-C357-4698-8F5D-09EB9A1D9C26}" type="datetimeFigureOut">
              <a:rPr lang="tr-TR" smtClean="0"/>
              <a:t>24.04.2020</a:t>
            </a:fld>
            <a:endParaRPr lang="tr-TR"/>
          </a:p>
        </p:txBody>
      </p:sp>
      <p:sp>
        <p:nvSpPr>
          <p:cNvPr id="6" name="Alt Bilgi Yer Tutucusu 5">
            <a:extLst>
              <a:ext uri="{FF2B5EF4-FFF2-40B4-BE49-F238E27FC236}">
                <a16:creationId xmlns:a16="http://schemas.microsoft.com/office/drawing/2014/main" id="{5EE900BB-E61A-4D77-A2A0-7C2B60F54C8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CC59799-A9B2-4259-8DCE-6F2BED9AE88E}"/>
              </a:ext>
            </a:extLst>
          </p:cNvPr>
          <p:cNvSpPr>
            <a:spLocks noGrp="1"/>
          </p:cNvSpPr>
          <p:nvPr>
            <p:ph type="sldNum" sz="quarter" idx="12"/>
          </p:nvPr>
        </p:nvSpPr>
        <p:spPr/>
        <p:txBody>
          <a:bodyPr/>
          <a:lstStyle/>
          <a:p>
            <a:fld id="{00A9E85F-E976-45C1-9CCC-BA18AD563C4A}" type="slidenum">
              <a:rPr lang="tr-TR" smtClean="0"/>
              <a:t>‹#›</a:t>
            </a:fld>
            <a:endParaRPr lang="tr-TR"/>
          </a:p>
        </p:txBody>
      </p:sp>
    </p:spTree>
    <p:extLst>
      <p:ext uri="{BB962C8B-B14F-4D97-AF65-F5344CB8AC3E}">
        <p14:creationId xmlns:p14="http://schemas.microsoft.com/office/powerpoint/2010/main" val="17126817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0292C68-B851-4027-953C-08B96E967B0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92F4AD12-3782-464C-A5AA-08943A693C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9E0A2A3A-C7C8-4664-9055-C447A1C96B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39FD1A8-5ECF-4D6C-A4A2-F211033B31BF}"/>
              </a:ext>
            </a:extLst>
          </p:cNvPr>
          <p:cNvSpPr>
            <a:spLocks noGrp="1"/>
          </p:cNvSpPr>
          <p:nvPr>
            <p:ph type="dt" sz="half" idx="10"/>
          </p:nvPr>
        </p:nvSpPr>
        <p:spPr/>
        <p:txBody>
          <a:bodyPr/>
          <a:lstStyle/>
          <a:p>
            <a:fld id="{9250458A-C357-4698-8F5D-09EB9A1D9C26}" type="datetimeFigureOut">
              <a:rPr lang="tr-TR" smtClean="0"/>
              <a:t>24.04.2020</a:t>
            </a:fld>
            <a:endParaRPr lang="tr-TR"/>
          </a:p>
        </p:txBody>
      </p:sp>
      <p:sp>
        <p:nvSpPr>
          <p:cNvPr id="6" name="Alt Bilgi Yer Tutucusu 5">
            <a:extLst>
              <a:ext uri="{FF2B5EF4-FFF2-40B4-BE49-F238E27FC236}">
                <a16:creationId xmlns:a16="http://schemas.microsoft.com/office/drawing/2014/main" id="{E65ACC91-0D07-4FF1-A2DE-62DF4324FBC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AE108E9-143F-4F7F-9043-C0E65A5C7B20}"/>
              </a:ext>
            </a:extLst>
          </p:cNvPr>
          <p:cNvSpPr>
            <a:spLocks noGrp="1"/>
          </p:cNvSpPr>
          <p:nvPr>
            <p:ph type="sldNum" sz="quarter" idx="12"/>
          </p:nvPr>
        </p:nvSpPr>
        <p:spPr/>
        <p:txBody>
          <a:bodyPr/>
          <a:lstStyle/>
          <a:p>
            <a:fld id="{00A9E85F-E976-45C1-9CCC-BA18AD563C4A}" type="slidenum">
              <a:rPr lang="tr-TR" smtClean="0"/>
              <a:t>‹#›</a:t>
            </a:fld>
            <a:endParaRPr lang="tr-TR"/>
          </a:p>
        </p:txBody>
      </p:sp>
    </p:spTree>
    <p:extLst>
      <p:ext uri="{BB962C8B-B14F-4D97-AF65-F5344CB8AC3E}">
        <p14:creationId xmlns:p14="http://schemas.microsoft.com/office/powerpoint/2010/main" val="4227238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879DB354-D54B-44AD-9B23-77A17B5208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114CFC9-D7C7-432F-8AFF-040E102123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BDFBC38-8060-4326-BA12-FD9E08A73F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50458A-C357-4698-8F5D-09EB9A1D9C26}" type="datetimeFigureOut">
              <a:rPr lang="tr-TR" smtClean="0"/>
              <a:t>24.04.2020</a:t>
            </a:fld>
            <a:endParaRPr lang="tr-TR"/>
          </a:p>
        </p:txBody>
      </p:sp>
      <p:sp>
        <p:nvSpPr>
          <p:cNvPr id="5" name="Alt Bilgi Yer Tutucusu 4">
            <a:extLst>
              <a:ext uri="{FF2B5EF4-FFF2-40B4-BE49-F238E27FC236}">
                <a16:creationId xmlns:a16="http://schemas.microsoft.com/office/drawing/2014/main" id="{35BAC524-0FE2-4E9F-883D-7BBCFA5153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D30D4105-4CCC-425D-A3B0-C1F2743C695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A9E85F-E976-45C1-9CCC-BA18AD563C4A}" type="slidenum">
              <a:rPr lang="tr-TR" smtClean="0"/>
              <a:t>‹#›</a:t>
            </a:fld>
            <a:endParaRPr lang="tr-TR"/>
          </a:p>
        </p:txBody>
      </p:sp>
    </p:spTree>
    <p:extLst>
      <p:ext uri="{BB962C8B-B14F-4D97-AF65-F5344CB8AC3E}">
        <p14:creationId xmlns:p14="http://schemas.microsoft.com/office/powerpoint/2010/main" val="21432143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2.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5138462-D918-4873-B367-5664574DC04D}"/>
              </a:ext>
            </a:extLst>
          </p:cNvPr>
          <p:cNvPicPr>
            <a:picLocks noChangeAspect="1"/>
          </p:cNvPicPr>
          <p:nvPr/>
        </p:nvPicPr>
        <p:blipFill rotWithShape="1">
          <a:blip r:embed="rId2">
            <a:duotone>
              <a:schemeClr val="bg2">
                <a:shade val="45000"/>
                <a:satMod val="135000"/>
              </a:schemeClr>
              <a:prstClr val="white"/>
            </a:duotone>
          </a:blip>
          <a:srcRect t="12256" b="3157"/>
          <a:stretch/>
        </p:blipFill>
        <p:spPr>
          <a:xfrm>
            <a:off x="20" y="10"/>
            <a:ext cx="12191980" cy="6857990"/>
          </a:xfrm>
          <a:prstGeom prst="rect">
            <a:avLst/>
          </a:prstGeom>
        </p:spPr>
      </p:pic>
      <p:sp>
        <p:nvSpPr>
          <p:cNvPr id="11" name="Rectangle 10">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8832B953-8C7B-477F-B639-E8671B6BAAC6}"/>
              </a:ext>
            </a:extLst>
          </p:cNvPr>
          <p:cNvSpPr>
            <a:spLocks noGrp="1"/>
          </p:cNvSpPr>
          <p:nvPr>
            <p:ph type="title"/>
          </p:nvPr>
        </p:nvSpPr>
        <p:spPr>
          <a:xfrm>
            <a:off x="838200" y="365125"/>
            <a:ext cx="10515600" cy="1325563"/>
          </a:xfrm>
        </p:spPr>
        <p:txBody>
          <a:bodyPr>
            <a:normAutofit/>
          </a:bodyPr>
          <a:lstStyle/>
          <a:p>
            <a:br>
              <a:rPr lang="tr-TR" sz="2800" dirty="0"/>
            </a:br>
            <a:r>
              <a:rPr lang="tr-TR" sz="2800" b="1" dirty="0">
                <a:solidFill>
                  <a:srgbClr val="FF0000"/>
                </a:solidFill>
              </a:rPr>
              <a:t>             İTHALAT TÜRLERİ</a:t>
            </a:r>
            <a:br>
              <a:rPr lang="tr-TR" sz="2800" b="1" dirty="0">
                <a:solidFill>
                  <a:srgbClr val="FF0000"/>
                </a:solidFill>
              </a:rPr>
            </a:br>
            <a:endParaRPr lang="tr-TR" sz="2800" b="1" dirty="0">
              <a:solidFill>
                <a:srgbClr val="FF0000"/>
              </a:solidFill>
            </a:endParaRPr>
          </a:p>
        </p:txBody>
      </p:sp>
      <p:graphicFrame>
        <p:nvGraphicFramePr>
          <p:cNvPr id="5" name="İçerik Yer Tutucusu 2">
            <a:extLst>
              <a:ext uri="{FF2B5EF4-FFF2-40B4-BE49-F238E27FC236}">
                <a16:creationId xmlns:a16="http://schemas.microsoft.com/office/drawing/2014/main" id="{CBD97BB9-13B3-4CF9-BE43-E13B8B9AB58F}"/>
              </a:ext>
            </a:extLst>
          </p:cNvPr>
          <p:cNvGraphicFramePr>
            <a:graphicFrameLocks noGrp="1"/>
          </p:cNvGraphicFramePr>
          <p:nvPr>
            <p:ph idx="1"/>
            <p:extLst>
              <p:ext uri="{D42A27DB-BD31-4B8C-83A1-F6EECF244321}">
                <p14:modId xmlns:p14="http://schemas.microsoft.com/office/powerpoint/2010/main" val="200130292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2871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E9BFEB63-0A85-4EE2-A79A-F13BB57F2246}"/>
              </a:ext>
            </a:extLst>
          </p:cNvPr>
          <p:cNvSpPr>
            <a:spLocks noGrp="1"/>
          </p:cNvSpPr>
          <p:nvPr>
            <p:ph idx="1"/>
          </p:nvPr>
        </p:nvSpPr>
        <p:spPr>
          <a:xfrm>
            <a:off x="182880" y="713126"/>
            <a:ext cx="11365653" cy="6266793"/>
          </a:xfrm>
        </p:spPr>
        <p:txBody>
          <a:bodyPr>
            <a:normAutofit/>
          </a:bodyPr>
          <a:lstStyle/>
          <a:p>
            <a:r>
              <a:rPr lang="tr-TR" sz="2400" b="1" dirty="0">
                <a:solidFill>
                  <a:srgbClr val="FF0000"/>
                </a:solidFill>
              </a:rPr>
              <a:t>Gümrük Tarife Cetveli</a:t>
            </a:r>
          </a:p>
          <a:p>
            <a:r>
              <a:rPr lang="tr-TR" sz="2400" b="1" dirty="0"/>
              <a:t>Gümrük, belli bir malın gümrük sınırını geçişinde ödenen vergi ve harçlardır. Tarife ise, uluslararası ticarete konu olan bütün mallara uygulanan vergileri belirleyen listelerdir.</a:t>
            </a:r>
          </a:p>
          <a:p>
            <a:r>
              <a:rPr lang="tr-TR" sz="2400" b="1" dirty="0"/>
              <a:t>Tanımlar birleştirildiğinde; Gümrük Tarife Cetveli, yabancı menşeli eşyanın bir ülkeye ithalinde hangi matrah üzerinden ne oranda veya miktarda vergi ödeneceğini gösteren listelerdir.</a:t>
            </a:r>
          </a:p>
          <a:p>
            <a:r>
              <a:rPr lang="tr-TR" sz="2400" b="1" dirty="0">
                <a:solidFill>
                  <a:srgbClr val="FF0000"/>
                </a:solidFill>
              </a:rPr>
              <a:t>Türk Gümrük Tarife Cetveli: </a:t>
            </a:r>
            <a:r>
              <a:rPr lang="tr-TR" sz="2400" b="1" dirty="0"/>
              <a:t>Eşyanın cins, nevi ve niteliklerine göre sistematik bir şekilde numaralandırılarak sınıflandırıldığı ve alınacak gümrük vergisi oranlarının gösterildiği Bakanlar Kurulunca kabul edilen cetveldir.</a:t>
            </a:r>
          </a:p>
          <a:p>
            <a:r>
              <a:rPr lang="tr-TR" sz="2400" b="1" dirty="0"/>
              <a:t>Gümrük tarifeleri (vergileri), başlıca iki ana gayenin ışığı altında tespit edilir. Bunlardan ilki devlete gelir sağlamak diğeri ise iç sanayiyi dış rekabetin yıkıcı etkisinden korumaktır. Devlete gelir sağlamak için uygulanan tarifelere "mali tarifeler", iç sanayiyi korumak için uygulanan tarifelere ise "koruyucu tarifeler" adı verilir. Ancak, bu iki gaye çoğu zaman bir arada yürütülmekte, devlet koruyucu gümrük tarifesini uygularken, aynı anda, gelir de sağlamakta veya gelir temini gayesiyle mali tarifeleri uygularken aynı anda, iç sanayiyi de dış rekabete karşı belirli ölçüde korumaktadır.</a:t>
            </a:r>
          </a:p>
          <a:p>
            <a:endParaRPr lang="tr-TR" sz="1900" dirty="0"/>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179199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1">
              <a:lumMod val="100000"/>
              <a:lumOff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452FBDC1-F235-4D80-9476-63A62B9B2926}"/>
              </a:ext>
            </a:extLst>
          </p:cNvPr>
          <p:cNvSpPr>
            <a:spLocks noGrp="1"/>
          </p:cNvSpPr>
          <p:nvPr>
            <p:ph idx="1"/>
          </p:nvPr>
        </p:nvSpPr>
        <p:spPr>
          <a:xfrm>
            <a:off x="1188720" y="1402080"/>
            <a:ext cx="11125199" cy="5562600"/>
          </a:xfrm>
        </p:spPr>
        <p:txBody>
          <a:bodyPr anchor="t">
            <a:normAutofit fontScale="92500"/>
          </a:bodyPr>
          <a:lstStyle/>
          <a:p>
            <a:r>
              <a:rPr lang="tr-TR" b="1" dirty="0">
                <a:solidFill>
                  <a:srgbClr val="FF0000"/>
                </a:solidFill>
              </a:rPr>
              <a:t>Gümrük Tarife İstatistik Pozisyon Numarası</a:t>
            </a:r>
          </a:p>
          <a:p>
            <a:r>
              <a:rPr lang="tr-TR" b="1" dirty="0"/>
              <a:t>Gümrük Tarife İstatistik Pozisyonu Türk Gümrük Tarife </a:t>
            </a:r>
            <a:r>
              <a:rPr lang="tr-TR" b="1" dirty="0" err="1"/>
              <a:t>Cetveli’nde</a:t>
            </a:r>
            <a:r>
              <a:rPr lang="tr-TR" b="1" dirty="0"/>
              <a:t> kullanılan 12 basamaklı bir koddur. Bu kodun ilk 6 rakamı Dünya Gümrük Örgütü’ne üye tüm ülkelerce kullanılan Armonize Sistem </a:t>
            </a:r>
            <a:r>
              <a:rPr lang="tr-TR" b="1" dirty="0" err="1"/>
              <a:t>Nomanklatürü</a:t>
            </a:r>
            <a:r>
              <a:rPr lang="tr-TR" b="1" dirty="0"/>
              <a:t> kodunu, 7-8 inci rakamlar Avrupa Birliği ülkeleri tarafından kullanılan Kombine </a:t>
            </a:r>
            <a:r>
              <a:rPr lang="tr-TR" b="1" dirty="0" err="1"/>
              <a:t>Nomanklatür</a:t>
            </a:r>
            <a:r>
              <a:rPr lang="tr-TR" b="1" dirty="0"/>
              <a:t> kodunu (Kombine </a:t>
            </a:r>
            <a:r>
              <a:rPr lang="tr-TR" b="1" dirty="0" err="1"/>
              <a:t>Nomanklatür</a:t>
            </a:r>
            <a:r>
              <a:rPr lang="tr-TR" b="1" dirty="0"/>
              <a:t> Kodu; Avrupa Birliği'ne üye ülkelerce kullanılan eşya tanımlarını ve kodlamalarını gösteren dizindir.</a:t>
            </a:r>
          </a:p>
          <a:p>
            <a:r>
              <a:rPr lang="tr-TR" b="1" dirty="0"/>
              <a:t>Kombine </a:t>
            </a:r>
            <a:r>
              <a:rPr lang="tr-TR" b="1" dirty="0" err="1"/>
              <a:t>Nomanklatür'de</a:t>
            </a:r>
            <a:r>
              <a:rPr lang="tr-TR" b="1" dirty="0"/>
              <a:t> tanımlanan eşyalar sekiz haneli kodlarla gösterilir. Bu kodların ilk altı hanesi Armonize Sistem'le aynıdır. 1/95 </a:t>
            </a:r>
            <a:r>
              <a:rPr lang="tr-TR" b="1" dirty="0" err="1"/>
              <a:t>Nu'lu</a:t>
            </a:r>
            <a:r>
              <a:rPr lang="tr-TR" b="1" dirty="0"/>
              <a:t> Ortaklık Konseyi Kararı ile tesis edilen Avrupa Birliği ve Türkiye tarafından oluşturulan Gümrük Birliği nedeniyle Kombine </a:t>
            </a:r>
            <a:r>
              <a:rPr lang="tr-TR" b="1" dirty="0" err="1"/>
              <a:t>Nomanklatür</a:t>
            </a:r>
            <a:r>
              <a:rPr lang="tr-TR" b="1" dirty="0"/>
              <a:t>, Tarife Cetvelimizin ilk sekiz hanesine yansıtılmaktadır.), 9–10 uncu rakamlar farklı vergi uygulamalarımız nedeniyle açılan pozisyonları gösteren kodları, 11–12 inci rakamlar ise istatistik kodlarını göstermek için kullanılmaktadır.</a:t>
            </a:r>
          </a:p>
          <a:p>
            <a:endParaRPr lang="tr-TR" sz="1500" dirty="0"/>
          </a:p>
        </p:txBody>
      </p:sp>
    </p:spTree>
    <p:extLst>
      <p:ext uri="{BB962C8B-B14F-4D97-AF65-F5344CB8AC3E}">
        <p14:creationId xmlns:p14="http://schemas.microsoft.com/office/powerpoint/2010/main" val="32024226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C1F1A09-ED83-4B13-8416-3DC9E5B05BCD}"/>
              </a:ext>
            </a:extLst>
          </p:cNvPr>
          <p:cNvPicPr>
            <a:picLocks noChangeAspect="1"/>
          </p:cNvPicPr>
          <p:nvPr/>
        </p:nvPicPr>
        <p:blipFill rotWithShape="1">
          <a:blip r:embed="rId2">
            <a:duotone>
              <a:schemeClr val="bg2">
                <a:shade val="45000"/>
                <a:satMod val="135000"/>
              </a:schemeClr>
              <a:prstClr val="white"/>
            </a:duotone>
          </a:blip>
          <a:srcRect t="5833" b="9898"/>
          <a:stretch/>
        </p:blipFill>
        <p:spPr>
          <a:xfrm>
            <a:off x="20" y="10"/>
            <a:ext cx="12191980" cy="6857990"/>
          </a:xfrm>
          <a:prstGeom prst="rect">
            <a:avLst/>
          </a:prstGeom>
        </p:spPr>
      </p:pic>
      <p:sp>
        <p:nvSpPr>
          <p:cNvPr id="11" name="Rectangle 10">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İçerik Yer Tutucusu 2">
            <a:extLst>
              <a:ext uri="{FF2B5EF4-FFF2-40B4-BE49-F238E27FC236}">
                <a16:creationId xmlns:a16="http://schemas.microsoft.com/office/drawing/2014/main" id="{216656DE-37C8-414D-80ED-E441A6A9CC0B}"/>
              </a:ext>
            </a:extLst>
          </p:cNvPr>
          <p:cNvGraphicFramePr>
            <a:graphicFrameLocks noGrp="1"/>
          </p:cNvGraphicFramePr>
          <p:nvPr>
            <p:ph idx="1"/>
            <p:extLst>
              <p:ext uri="{D42A27DB-BD31-4B8C-83A1-F6EECF244321}">
                <p14:modId xmlns:p14="http://schemas.microsoft.com/office/powerpoint/2010/main" val="1294442751"/>
              </p:ext>
            </p:extLst>
          </p:nvPr>
        </p:nvGraphicFramePr>
        <p:xfrm>
          <a:off x="106680" y="944880"/>
          <a:ext cx="11247120" cy="52320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03043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İçerik Yer Tutucusu 2">
            <a:extLst>
              <a:ext uri="{FF2B5EF4-FFF2-40B4-BE49-F238E27FC236}">
                <a16:creationId xmlns:a16="http://schemas.microsoft.com/office/drawing/2014/main" id="{5D0C93DF-2ECA-4D3C-8379-4D09C970491D}"/>
              </a:ext>
            </a:extLst>
          </p:cNvPr>
          <p:cNvSpPr>
            <a:spLocks noGrp="1"/>
          </p:cNvSpPr>
          <p:nvPr>
            <p:ph idx="1"/>
          </p:nvPr>
        </p:nvSpPr>
        <p:spPr>
          <a:xfrm>
            <a:off x="626851" y="758952"/>
            <a:ext cx="10656846" cy="6327648"/>
          </a:xfrm>
        </p:spPr>
        <p:txBody>
          <a:bodyPr>
            <a:normAutofit/>
          </a:bodyPr>
          <a:lstStyle/>
          <a:p>
            <a:r>
              <a:rPr lang="tr-TR" b="1" dirty="0">
                <a:solidFill>
                  <a:srgbClr val="FF0000"/>
                </a:solidFill>
              </a:rPr>
              <a:t>İthali Yasak Olan veya İthaline İzin Verilmeyen Mallar</a:t>
            </a:r>
          </a:p>
          <a:p>
            <a:r>
              <a:rPr lang="tr-TR" b="1" dirty="0"/>
              <a:t>Gümrük Yönetmeliğinin 213. Maddesinde; “Türk Gümrük Tarife Cetveli ile özel kanunlar veya taraf olduğumuz anlaşmalar ve sözleşmelerle ithali yasak edilmiş ve edilecek olan eşya, 235 inci madde (bu maddeye göre ilgili Mevzuatları uyarınca yasaklama ve kısıtlamaya tabi eşyanın transiti için Dış Ticaret Müsteşarlığından her seferinde izin alınır.) saklı kalmak kaydıyla, her ne suretle olursa olsun Türkiye'ye sokulamaz. Hâlen yürürlükte bulunan mevzuat hükümlerine göre aşağıdaki listede atıfta bulunulan eşyaların ithali yasaktır.</a:t>
            </a:r>
          </a:p>
          <a:p>
            <a:endParaRPr lang="tr-TR" sz="2200" dirty="0"/>
          </a:p>
        </p:txBody>
      </p:sp>
    </p:spTree>
    <p:extLst>
      <p:ext uri="{BB962C8B-B14F-4D97-AF65-F5344CB8AC3E}">
        <p14:creationId xmlns:p14="http://schemas.microsoft.com/office/powerpoint/2010/main" val="6992714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3B12B3CD-05F9-491F-85EB-99FB86D17571}"/>
              </a:ext>
            </a:extLst>
          </p:cNvPr>
          <p:cNvSpPr>
            <a:spLocks noGrp="1"/>
          </p:cNvSpPr>
          <p:nvPr>
            <p:ph idx="1"/>
          </p:nvPr>
        </p:nvSpPr>
        <p:spPr>
          <a:xfrm>
            <a:off x="971654" y="1051560"/>
            <a:ext cx="10048913" cy="5806440"/>
          </a:xfrm>
        </p:spPr>
        <p:txBody>
          <a:bodyPr anchor="t">
            <a:normAutofit/>
          </a:bodyPr>
          <a:lstStyle/>
          <a:p>
            <a:r>
              <a:rPr lang="tr-TR" b="1" dirty="0">
                <a:solidFill>
                  <a:srgbClr val="FF0000"/>
                </a:solidFill>
              </a:rPr>
              <a:t>İTHALATTA HAKSIZ REKABETİN</a:t>
            </a:r>
          </a:p>
          <a:p>
            <a:r>
              <a:rPr lang="tr-TR" b="1" dirty="0">
                <a:solidFill>
                  <a:schemeClr val="accent1"/>
                </a:solidFill>
              </a:rPr>
              <a:t>ÖNLENMESİ, KORUNMA ÖNLEMLERİ VE GÖZETİM</a:t>
            </a:r>
          </a:p>
          <a:p>
            <a:r>
              <a:rPr lang="tr-TR" b="1" dirty="0"/>
              <a:t>Dış Ticaret Müsteşarlığı (İthalat Genel Müdürlüğü) gerekli yasal şartların oluşması durumunda; İthalatta haksız rekabet hâllerinden dampinge veya sübvansiyona konu olan ithalatın sebep olduğu zarara karşı bir üretim dalının korunması için önlem almaya, Bir malın benzer veya doğrudan rakip mallar üreten yerli üreticiler üzerinde ciddi zarar veya ciddi zarar tehdidi oluşturacak şekilde artan miktar ve şartlarda ithal edilmesi hâlinde, bu zarar veya zarar tehdidini ortadan kaldırmak üzere korunma önlemleri almaya,  Bir malın ithalatında kaydedilecek gelişmelerin yakından izlenmesi amacıyla o malın ithalatında gözetim uygulanmasına karar vermeye yetkilidir.</a:t>
            </a:r>
          </a:p>
          <a:p>
            <a:endParaRPr lang="tr-TR" sz="2200" dirty="0"/>
          </a:p>
        </p:txBody>
      </p:sp>
    </p:spTree>
    <p:extLst>
      <p:ext uri="{BB962C8B-B14F-4D97-AF65-F5344CB8AC3E}">
        <p14:creationId xmlns:p14="http://schemas.microsoft.com/office/powerpoint/2010/main" val="9395191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1351DAE9-F5E8-4325-B090-16986A5D7364}"/>
              </a:ext>
            </a:extLst>
          </p:cNvPr>
          <p:cNvSpPr>
            <a:spLocks noGrp="1"/>
          </p:cNvSpPr>
          <p:nvPr>
            <p:ph idx="1"/>
          </p:nvPr>
        </p:nvSpPr>
        <p:spPr>
          <a:xfrm>
            <a:off x="807720" y="1295400"/>
            <a:ext cx="10212847" cy="5562600"/>
          </a:xfrm>
        </p:spPr>
        <p:txBody>
          <a:bodyPr anchor="t">
            <a:normAutofit/>
          </a:bodyPr>
          <a:lstStyle/>
          <a:p>
            <a:r>
              <a:rPr lang="tr-TR" b="1" dirty="0">
                <a:solidFill>
                  <a:schemeClr val="accent1"/>
                </a:solidFill>
              </a:rPr>
              <a:t>İthalatta Haksız Rekabetin Önlenmesi</a:t>
            </a:r>
          </a:p>
          <a:p>
            <a:r>
              <a:rPr lang="tr-TR" b="1" dirty="0"/>
              <a:t>İthalatta haksız rekabet hâllerinden dampinge veya sübvansiyona konu olan ithalatın sebep olduğu zarara (haksız rekabete) karşı yerli üreticilerimizin korunması amacıyla hazırlanmış olan “3577 Sayılı İthalatta Haksız Rekabetin Önlenmesi Hakkında Kanun” da bu konuda önlem alınabilmesi için dampinge veya sübvansiyona konu olan ithalatın Türkiye’de bir üretim dalında; Maddi zarara yol açması,</a:t>
            </a:r>
          </a:p>
          <a:p>
            <a:r>
              <a:rPr lang="tr-TR" b="1" dirty="0"/>
              <a:t>Maddi zarar tehdidi oluşturması veya bir üretim dalının kurulmasını fiziki olarak geciktirmesi gerektiği belirtilmiştir.</a:t>
            </a:r>
          </a:p>
          <a:p>
            <a:endParaRPr lang="tr-TR" b="1" dirty="0"/>
          </a:p>
          <a:p>
            <a:endParaRPr lang="tr-TR" sz="2400" dirty="0"/>
          </a:p>
        </p:txBody>
      </p:sp>
    </p:spTree>
    <p:extLst>
      <p:ext uri="{BB962C8B-B14F-4D97-AF65-F5344CB8AC3E}">
        <p14:creationId xmlns:p14="http://schemas.microsoft.com/office/powerpoint/2010/main" val="16424953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6BDED5F4-CE9D-4480-B12C-403EBB67CC1A}"/>
              </a:ext>
            </a:extLst>
          </p:cNvPr>
          <p:cNvSpPr>
            <a:spLocks noGrp="1"/>
          </p:cNvSpPr>
          <p:nvPr>
            <p:ph idx="1"/>
          </p:nvPr>
        </p:nvSpPr>
        <p:spPr>
          <a:xfrm>
            <a:off x="4167272" y="319088"/>
            <a:ext cx="8268568" cy="6538912"/>
          </a:xfrm>
        </p:spPr>
        <p:txBody>
          <a:bodyPr anchor="ctr">
            <a:normAutofit/>
          </a:bodyPr>
          <a:lstStyle/>
          <a:p>
            <a:r>
              <a:rPr lang="tr-TR" b="1" dirty="0">
                <a:solidFill>
                  <a:srgbClr val="FF0000"/>
                </a:solidFill>
              </a:rPr>
              <a:t>Damping ve Sübvansiyon</a:t>
            </a:r>
          </a:p>
          <a:p>
            <a:r>
              <a:rPr lang="tr-TR" b="1" dirty="0">
                <a:solidFill>
                  <a:srgbClr val="0070C0"/>
                </a:solidFill>
              </a:rPr>
              <a:t>Damping</a:t>
            </a:r>
          </a:p>
          <a:p>
            <a:r>
              <a:rPr lang="tr-TR" b="1" dirty="0"/>
              <a:t>Damping; bir malın, normal değerinin altında, diğer bir ifadeyle ihracatçı ülkenin iç piyasa fiyatlarının altında bir fiyatla Türkiye'ye ihraç edilmesidir.</a:t>
            </a:r>
          </a:p>
          <a:p>
            <a:r>
              <a:rPr lang="tr-TR" b="1" dirty="0"/>
              <a:t>Normal değer, ihracatçı ülkenin iç piyasasında tüketime konu olan benzer mal için normal ticari işlemler çerçevesinde bağımsız alıcılar tarafından ödenen veya ödenmesi gereken fiyattır. Böyle bir fiyatın mevcut olmaması durumunda, normal değer; benzer malın menşe (üretici) ülkedeki imalat maliyetine genel, idari ve satış giderleri ile makul bir kârın eklenmesi ile oluşturulan değer veya benzer malın uygun bir üçüncü ülkeye ihracatında temsil niteliğini taşıyan karşılaştırılabilir fiyattır.</a:t>
            </a:r>
          </a:p>
          <a:p>
            <a:endParaRPr lang="tr-TR" sz="2400" dirty="0"/>
          </a:p>
        </p:txBody>
      </p:sp>
    </p:spTree>
    <p:extLst>
      <p:ext uri="{BB962C8B-B14F-4D97-AF65-F5344CB8AC3E}">
        <p14:creationId xmlns:p14="http://schemas.microsoft.com/office/powerpoint/2010/main" val="23248928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89646AB6-8CD5-44A8-971C-BD9CC825FB4F}"/>
              </a:ext>
            </a:extLst>
          </p:cNvPr>
          <p:cNvSpPr>
            <a:spLocks noGrp="1"/>
          </p:cNvSpPr>
          <p:nvPr>
            <p:ph idx="1"/>
          </p:nvPr>
        </p:nvSpPr>
        <p:spPr>
          <a:xfrm>
            <a:off x="4053840" y="319088"/>
            <a:ext cx="7924800" cy="6538912"/>
          </a:xfrm>
        </p:spPr>
        <p:txBody>
          <a:bodyPr anchor="ctr">
            <a:normAutofit/>
          </a:bodyPr>
          <a:lstStyle/>
          <a:p>
            <a:r>
              <a:rPr lang="tr-TR" b="1" dirty="0">
                <a:solidFill>
                  <a:srgbClr val="0070C0"/>
                </a:solidFill>
              </a:rPr>
              <a:t>Sübvansiyon</a:t>
            </a:r>
          </a:p>
          <a:p>
            <a:r>
              <a:rPr lang="tr-TR" b="1" dirty="0"/>
              <a:t>Sübvansiyon; bir ürün için, menşe (üretici) veya ihracatçı ülke tarafından doğrudan veya dolaylı olarak sağlanan her türlü mali katkıyı ifade etmektedir.</a:t>
            </a:r>
          </a:p>
          <a:p>
            <a:r>
              <a:rPr lang="tr-TR" b="1" dirty="0"/>
              <a:t>Hükümet veya yerel yönetimlerin doğrudan mali katkısı, İşletme zararlarının silinmesi, Kurumlar veya gelir vergisi muafiyeti, İthal girdiler için ödenen dolaylı vergilerden daha fazlasının iadesi, Maliyetinin altında kredi sağlanması, Hükümetin maliyetinin altında girdi temin etmesi, vb. sübvansiyon olarak değerlendirilebilir.</a:t>
            </a:r>
          </a:p>
          <a:p>
            <a:endParaRPr lang="tr-TR" dirty="0"/>
          </a:p>
        </p:txBody>
      </p:sp>
    </p:spTree>
    <p:extLst>
      <p:ext uri="{BB962C8B-B14F-4D97-AF65-F5344CB8AC3E}">
        <p14:creationId xmlns:p14="http://schemas.microsoft.com/office/powerpoint/2010/main" val="10411749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EB492CD-616E-47F8-933B-5E2D952A0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 name="Arc 11">
            <a:extLst>
              <a:ext uri="{FF2B5EF4-FFF2-40B4-BE49-F238E27FC236}">
                <a16:creationId xmlns:a16="http://schemas.microsoft.com/office/drawing/2014/main" id="{59383CF9-23B5-4335-9B21-1791C4CF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0007FE00-9498-4706-B255-6437B0252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a:extLst>
              <a:ext uri="{FF2B5EF4-FFF2-40B4-BE49-F238E27FC236}">
                <a16:creationId xmlns:a16="http://schemas.microsoft.com/office/drawing/2014/main" id="{DDFA2260-5914-4CA9-B345-BAA20201FB6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3182" y="955437"/>
            <a:ext cx="4777381" cy="4777381"/>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p:spPr>
      </p:pic>
      <p:sp>
        <p:nvSpPr>
          <p:cNvPr id="3" name="İçerik Yer Tutucusu 2">
            <a:extLst>
              <a:ext uri="{FF2B5EF4-FFF2-40B4-BE49-F238E27FC236}">
                <a16:creationId xmlns:a16="http://schemas.microsoft.com/office/drawing/2014/main" id="{12E53F8C-2AD5-472E-9210-18ADF5A57561}"/>
              </a:ext>
            </a:extLst>
          </p:cNvPr>
          <p:cNvSpPr>
            <a:spLocks noGrp="1"/>
          </p:cNvSpPr>
          <p:nvPr>
            <p:ph idx="1"/>
          </p:nvPr>
        </p:nvSpPr>
        <p:spPr>
          <a:xfrm>
            <a:off x="5105400" y="518160"/>
            <a:ext cx="7086600" cy="6326243"/>
          </a:xfrm>
        </p:spPr>
        <p:txBody>
          <a:bodyPr>
            <a:normAutofit/>
          </a:bodyPr>
          <a:lstStyle/>
          <a:p>
            <a:r>
              <a:rPr lang="tr-TR" sz="2400" b="1" dirty="0">
                <a:solidFill>
                  <a:srgbClr val="FF0000"/>
                </a:solidFill>
              </a:rPr>
              <a:t>(G.T.İ.P)</a:t>
            </a:r>
          </a:p>
          <a:p>
            <a:r>
              <a:rPr lang="tr-TR" sz="2400" b="1" dirty="0"/>
              <a:t>İthal edilmesi düşünülen ürünün Gümrük Tarife İstatistik Pozisyon numarasını tespit etmek suretiyle ürünün tabi olduğu kota, kısıtlama, vergi vb. belirlemek öncelik taşımaktadır Bu işlemler için bir gümrük müşavirinden destek alınması uygun görülmektedir. Ancak ön bilgi için Dış Ticaret Müşavirliği (www.dtm.gov.tr) ve </a:t>
            </a:r>
            <a:r>
              <a:rPr lang="tr-TR" sz="2400" b="1" dirty="0" err="1"/>
              <a:t>İgeme</a:t>
            </a:r>
            <a:r>
              <a:rPr lang="tr-TR" sz="2400" b="1" dirty="0"/>
              <a:t> (www.igeme.org.tr) web sayfalarından ve yayınlarından vergi oranı ve mevzuat konusunda bilgi alınması mümkündür.</a:t>
            </a:r>
          </a:p>
          <a:p>
            <a:r>
              <a:rPr lang="tr-TR" sz="2400" b="1" dirty="0"/>
              <a:t>İster önemli bir gelir kaynağı olduğu için, ister çeşitli koruma amaçları nedeniyle yürürlüğe konulmuş olsun, dış ticaret üzerinden alınan çeşitli vergi ve fonlar vardır</a:t>
            </a:r>
          </a:p>
          <a:p>
            <a:endParaRPr lang="tr-TR" sz="1300" dirty="0"/>
          </a:p>
        </p:txBody>
      </p:sp>
    </p:spTree>
    <p:extLst>
      <p:ext uri="{BB962C8B-B14F-4D97-AF65-F5344CB8AC3E}">
        <p14:creationId xmlns:p14="http://schemas.microsoft.com/office/powerpoint/2010/main" val="2425880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5199994-21AE-49A2-BA0D-12E295989A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7" name="Graphic 6">
            <a:extLst>
              <a:ext uri="{FF2B5EF4-FFF2-40B4-BE49-F238E27FC236}">
                <a16:creationId xmlns:a16="http://schemas.microsoft.com/office/drawing/2014/main" id="{F66CE9FB-C4B1-4468-9573-64A46FDB8D2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38199" y="652458"/>
            <a:ext cx="5440195" cy="5440195"/>
          </a:xfrm>
          <a:custGeom>
            <a:avLst/>
            <a:gdLst/>
            <a:ahLst/>
            <a:cxnLst/>
            <a:rect l="l" t="t" r="r" b="b"/>
            <a:pathLst>
              <a:path w="4643496" h="5550370">
                <a:moveTo>
                  <a:pt x="81586" y="0"/>
                </a:moveTo>
                <a:lnTo>
                  <a:pt x="4561910" y="0"/>
                </a:lnTo>
                <a:cubicBezTo>
                  <a:pt x="4606969" y="0"/>
                  <a:pt x="4643496" y="36527"/>
                  <a:pt x="4643496" y="81586"/>
                </a:cubicBezTo>
                <a:lnTo>
                  <a:pt x="4643496" y="5468784"/>
                </a:lnTo>
                <a:cubicBezTo>
                  <a:pt x="4643496" y="5513843"/>
                  <a:pt x="4606969" y="5550370"/>
                  <a:pt x="4561910" y="5550370"/>
                </a:cubicBezTo>
                <a:lnTo>
                  <a:pt x="81586" y="5550370"/>
                </a:lnTo>
                <a:cubicBezTo>
                  <a:pt x="36527" y="5550370"/>
                  <a:pt x="0" y="5513843"/>
                  <a:pt x="0" y="5468784"/>
                </a:cubicBezTo>
                <a:lnTo>
                  <a:pt x="0" y="81586"/>
                </a:lnTo>
                <a:cubicBezTo>
                  <a:pt x="0" y="36527"/>
                  <a:pt x="36527" y="0"/>
                  <a:pt x="81586" y="0"/>
                </a:cubicBezTo>
                <a:close/>
              </a:path>
            </a:pathLst>
          </a:custGeom>
        </p:spPr>
      </p:pic>
      <p:sp>
        <p:nvSpPr>
          <p:cNvPr id="12" name="Arc 11">
            <a:extLst>
              <a:ext uri="{FF2B5EF4-FFF2-40B4-BE49-F238E27FC236}">
                <a16:creationId xmlns:a16="http://schemas.microsoft.com/office/drawing/2014/main" id="{A2C34835-4F79-4934-B151-D68E79764C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269068">
            <a:off x="8717845" y="3339275"/>
            <a:ext cx="2987899" cy="2987899"/>
          </a:xfrm>
          <a:prstGeom prst="arc">
            <a:avLst>
              <a:gd name="adj1" fmla="val 14441841"/>
              <a:gd name="adj2" fmla="val 0"/>
            </a:avLst>
          </a:prstGeom>
          <a:ln w="127000" cap="rnd">
            <a:solidFill>
              <a:schemeClr val="accent4">
                <a:alpha val="95000"/>
              </a:schemeClr>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3" name="İçerik Yer Tutucusu 2">
            <a:extLst>
              <a:ext uri="{FF2B5EF4-FFF2-40B4-BE49-F238E27FC236}">
                <a16:creationId xmlns:a16="http://schemas.microsoft.com/office/drawing/2014/main" id="{EAA01CAF-9740-4EAE-A6CC-53F9EC603D03}"/>
              </a:ext>
            </a:extLst>
          </p:cNvPr>
          <p:cNvSpPr>
            <a:spLocks noGrp="1"/>
          </p:cNvSpPr>
          <p:nvPr>
            <p:ph idx="1"/>
          </p:nvPr>
        </p:nvSpPr>
        <p:spPr>
          <a:xfrm>
            <a:off x="5791199" y="765347"/>
            <a:ext cx="6240723" cy="5979764"/>
          </a:xfrm>
        </p:spPr>
        <p:txBody>
          <a:bodyPr>
            <a:normAutofit/>
          </a:bodyPr>
          <a:lstStyle/>
          <a:p>
            <a:r>
              <a:rPr lang="tr-TR" sz="3200" b="1" dirty="0">
                <a:solidFill>
                  <a:srgbClr val="FF0000"/>
                </a:solidFill>
              </a:rPr>
              <a:t>İthalatta Alınan Vergiler</a:t>
            </a:r>
          </a:p>
          <a:p>
            <a:r>
              <a:rPr lang="tr-TR" sz="3200" b="1" dirty="0"/>
              <a:t>Ülkemizde, ithalattan </a:t>
            </a:r>
          </a:p>
          <a:p>
            <a:r>
              <a:rPr lang="tr-TR" sz="3200" b="1" dirty="0"/>
              <a:t>gümrük vergisi, </a:t>
            </a:r>
          </a:p>
          <a:p>
            <a:r>
              <a:rPr lang="tr-TR" sz="3200" b="1" dirty="0"/>
              <a:t>KDV, </a:t>
            </a:r>
          </a:p>
          <a:p>
            <a:r>
              <a:rPr lang="tr-TR" sz="3200" b="1" dirty="0"/>
              <a:t>Özel Tüketim Vergisi, </a:t>
            </a:r>
          </a:p>
          <a:p>
            <a:r>
              <a:rPr lang="tr-TR" sz="3200" b="1" dirty="0"/>
              <a:t>Damga Vergisi </a:t>
            </a:r>
          </a:p>
          <a:p>
            <a:r>
              <a:rPr lang="tr-TR" sz="3200" b="1" dirty="0"/>
              <a:t>Akaryakıt Tüketim Vergisi Kanunu’nda belirtilen akaryakıtların ithali durumunda Akaryakıt Tüketim Vergisi alınır.</a:t>
            </a:r>
          </a:p>
          <a:p>
            <a:endParaRPr lang="tr-TR" sz="2400" dirty="0"/>
          </a:p>
        </p:txBody>
      </p:sp>
    </p:spTree>
    <p:extLst>
      <p:ext uri="{BB962C8B-B14F-4D97-AF65-F5344CB8AC3E}">
        <p14:creationId xmlns:p14="http://schemas.microsoft.com/office/powerpoint/2010/main" val="2197600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3CDB30C-1F82-41E6-A067-831D6E8918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3" y="0"/>
            <a:ext cx="12191695"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DDA86DD-F997-4F66-A87C-5B58AB6D19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241B827-437E-40A3-A732-669230D6A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2435" y="891540"/>
            <a:ext cx="10989565"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E947F253-F9B0-445F-A675-D579C9C3804D}"/>
              </a:ext>
            </a:extLst>
          </p:cNvPr>
          <p:cNvSpPr>
            <a:spLocks noGrp="1"/>
          </p:cNvSpPr>
          <p:nvPr>
            <p:ph idx="1"/>
          </p:nvPr>
        </p:nvSpPr>
        <p:spPr>
          <a:xfrm>
            <a:off x="1202435" y="891540"/>
            <a:ext cx="9787129" cy="5071109"/>
          </a:xfrm>
        </p:spPr>
        <p:txBody>
          <a:bodyPr>
            <a:normAutofit fontScale="92500" lnSpcReduction="10000"/>
          </a:bodyPr>
          <a:lstStyle/>
          <a:p>
            <a:r>
              <a:rPr lang="tr-TR" sz="2400" b="1" dirty="0">
                <a:solidFill>
                  <a:srgbClr val="FF0000"/>
                </a:solidFill>
              </a:rPr>
              <a:t>Gümrük Vergisi</a:t>
            </a:r>
          </a:p>
          <a:p>
            <a:r>
              <a:rPr lang="tr-TR" sz="2400" b="1" dirty="0"/>
              <a:t>1615 sayılı Gümrük Kanununun 4 üncü maddesi uyarınca, Gümrük Vergisi tahsilâtı, bu Kanuna göre ödeme mükellefiyetinin başladığı tarihte yürürlükte bulunan Gümrük Giriş</a:t>
            </a:r>
          </a:p>
          <a:p>
            <a:r>
              <a:rPr lang="tr-TR" sz="2400" b="1" dirty="0"/>
              <a:t>Tarife Cetvelindeki nispet, had ve esaslara göre yapılmaktadır. </a:t>
            </a:r>
          </a:p>
          <a:p>
            <a:r>
              <a:rPr lang="tr-TR" sz="2400" b="1" dirty="0">
                <a:solidFill>
                  <a:srgbClr val="FF0000"/>
                </a:solidFill>
              </a:rPr>
              <a:t>Katma Değer Vergisi</a:t>
            </a:r>
          </a:p>
          <a:p>
            <a:r>
              <a:rPr lang="tr-TR" sz="2400" b="1" dirty="0"/>
              <a:t>3065 sayılı Katma Değer Vergisi Kanunu’nun 1 inci maddesi uyarınca her türlü mal ve hizmet ithalatı, aynı Kanun’un 28 inci maddesine dayanılarak çıkarılan Bakanlar Kurulu Kararlarında belirtilen oranlarda Katma Değer Vergisi’ne tabi bulunmaktadır.</a:t>
            </a:r>
          </a:p>
          <a:p>
            <a:r>
              <a:rPr lang="tr-TR" sz="2400" b="1" dirty="0"/>
              <a:t>3065 sayılı Katma Değer Vergisi Kanunu’nun 21 inci maddesine göre İthalatta ödenecek KDV’nin matrahı aşağıda gösterilen unsurların toplamıdır. İthal edilen malın gümrük vergisi tarhına esas olan kıymeti, gümrük vergisinin kıymet esasına göre alınmaması veya malın gümrük vergisinden muaf olması hâlinde sigorta ve navlun bedelleri dahil (CIF) değeri, bunun belli olmadığı hâllerde malın gümrükçe tespit edilecek değeri</a:t>
            </a:r>
          </a:p>
          <a:p>
            <a:endParaRPr lang="tr-TR" sz="1500" dirty="0"/>
          </a:p>
        </p:txBody>
      </p:sp>
    </p:spTree>
    <p:extLst>
      <p:ext uri="{BB962C8B-B14F-4D97-AF65-F5344CB8AC3E}">
        <p14:creationId xmlns:p14="http://schemas.microsoft.com/office/powerpoint/2010/main" val="1921476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EB492CD-616E-47F8-933B-5E2D952A0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 name="Arc 11">
            <a:extLst>
              <a:ext uri="{FF2B5EF4-FFF2-40B4-BE49-F238E27FC236}">
                <a16:creationId xmlns:a16="http://schemas.microsoft.com/office/drawing/2014/main" id="{59383CF9-23B5-4335-9B21-1791C4CF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0007FE00-9498-4706-B255-6437B0252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9" name="Graphic 6">
            <a:extLst>
              <a:ext uri="{FF2B5EF4-FFF2-40B4-BE49-F238E27FC236}">
                <a16:creationId xmlns:a16="http://schemas.microsoft.com/office/drawing/2014/main" id="{D0383F51-AFD5-4D3E-A3CD-6BC2D8C6B7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3183" y="1137138"/>
            <a:ext cx="4489938" cy="4489938"/>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p:spPr>
      </p:pic>
      <p:sp>
        <p:nvSpPr>
          <p:cNvPr id="3" name="İçerik Yer Tutucusu 2">
            <a:extLst>
              <a:ext uri="{FF2B5EF4-FFF2-40B4-BE49-F238E27FC236}">
                <a16:creationId xmlns:a16="http://schemas.microsoft.com/office/drawing/2014/main" id="{B32B88BC-A688-4F03-8F05-5E99A607FFDB}"/>
              </a:ext>
            </a:extLst>
          </p:cNvPr>
          <p:cNvSpPr>
            <a:spLocks noGrp="1"/>
          </p:cNvSpPr>
          <p:nvPr>
            <p:ph idx="1"/>
          </p:nvPr>
        </p:nvSpPr>
        <p:spPr>
          <a:xfrm>
            <a:off x="4968239" y="609600"/>
            <a:ext cx="7127903" cy="6234803"/>
          </a:xfrm>
        </p:spPr>
        <p:txBody>
          <a:bodyPr>
            <a:normAutofit/>
          </a:bodyPr>
          <a:lstStyle/>
          <a:p>
            <a:r>
              <a:rPr lang="tr-TR" sz="2400" b="1" dirty="0">
                <a:solidFill>
                  <a:srgbClr val="FF0000"/>
                </a:solidFill>
              </a:rPr>
              <a:t>Akaryakıt Tüketim Vergisi</a:t>
            </a:r>
          </a:p>
          <a:p>
            <a:r>
              <a:rPr lang="tr-TR" sz="2400" b="1" dirty="0"/>
              <a:t>3074 sayılı Akaryakıt Tüketim Vergisi Kanunu’nun 2 inci maddesinde Akaryakıt</a:t>
            </a:r>
          </a:p>
          <a:p>
            <a:r>
              <a:rPr lang="tr-TR" sz="2400" b="1" dirty="0"/>
              <a:t>Tüketim Vergisi’nin mükellefinin, bu verginin konusuna giren ürünlerin (kurşunsuz benzin, süper benzin, normal benzin, gazyağı, motorin, </a:t>
            </a:r>
            <a:r>
              <a:rPr lang="tr-TR" sz="2400" b="1" dirty="0" err="1"/>
              <a:t>marine</a:t>
            </a:r>
            <a:r>
              <a:rPr lang="tr-TR" sz="2400" b="1" dirty="0"/>
              <a:t> </a:t>
            </a:r>
            <a:r>
              <a:rPr lang="tr-TR" sz="2400" b="1" dirty="0" err="1"/>
              <a:t>diesel</a:t>
            </a:r>
            <a:r>
              <a:rPr lang="tr-TR" sz="2400" b="1" dirty="0"/>
              <a:t>, kalorifer yakıtı, </a:t>
            </a:r>
            <a:r>
              <a:rPr lang="tr-TR" sz="2400" b="1" dirty="0" err="1"/>
              <a:t>fuel</a:t>
            </a:r>
            <a:r>
              <a:rPr lang="tr-TR" sz="2400" b="1" dirty="0"/>
              <a:t> </a:t>
            </a:r>
            <a:r>
              <a:rPr lang="tr-TR" sz="2400" b="1" dirty="0" err="1"/>
              <a:t>oil</a:t>
            </a:r>
            <a:r>
              <a:rPr lang="tr-TR" sz="2400" b="1" dirty="0"/>
              <a:t> çeşitleri, sıvılaştırılmış petrol gazı çeşitleri) satışını yapan rafineri şirketleri, doğal gaz üretim şirketleri ve ithalatı gerçekleştiren kuruluşlar olduğu belirtilmiştir.</a:t>
            </a:r>
          </a:p>
          <a:p>
            <a:r>
              <a:rPr lang="tr-TR" sz="2400" b="1" dirty="0"/>
              <a:t>Akaryakıt tüketim vergisine tabi petrol ürünlerini ithal eden gerçek veya tüzel kişiler, ileride ödeyecekleri akaryakıt tüketim vergisi için, gerektiğinde, esasları ve ürünler itibarıyla tutarları Maliye ve Gümrük Bakanlığınca belirlenecek banka teminat mektubunu ilgili gümrük idaresine vermedikleri sürece gümrükleme yapılmaz.</a:t>
            </a:r>
          </a:p>
          <a:p>
            <a:endParaRPr lang="tr-TR" sz="1500" dirty="0"/>
          </a:p>
        </p:txBody>
      </p:sp>
    </p:spTree>
    <p:extLst>
      <p:ext uri="{BB962C8B-B14F-4D97-AF65-F5344CB8AC3E}">
        <p14:creationId xmlns:p14="http://schemas.microsoft.com/office/powerpoint/2010/main" val="37246281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5">
              <a:lumMod val="100000"/>
              <a:lumOff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84627298-E6A4-42AD-A5CD-AF03379D3EFE}"/>
              </a:ext>
            </a:extLst>
          </p:cNvPr>
          <p:cNvSpPr>
            <a:spLocks noGrp="1"/>
          </p:cNvSpPr>
          <p:nvPr>
            <p:ph idx="1"/>
          </p:nvPr>
        </p:nvSpPr>
        <p:spPr>
          <a:xfrm>
            <a:off x="971654" y="1310640"/>
            <a:ext cx="11327026" cy="5547360"/>
          </a:xfrm>
        </p:spPr>
        <p:txBody>
          <a:bodyPr anchor="t">
            <a:normAutofit/>
          </a:bodyPr>
          <a:lstStyle/>
          <a:p>
            <a:r>
              <a:rPr lang="tr-TR" b="1" dirty="0">
                <a:solidFill>
                  <a:srgbClr val="FF0000"/>
                </a:solidFill>
              </a:rPr>
              <a:t>Özel Tüketim Vergisi</a:t>
            </a:r>
          </a:p>
          <a:p>
            <a:r>
              <a:rPr lang="tr-TR" b="1" dirty="0"/>
              <a:t>Özel Tüketim Vergisi Kanunu’na ekli; (I) sayılı listedeki malların ithalatçıları veya rafineriler dâhil imal edenler tarafından teslimi, (II) sayılı listedeki mallardan kayıt ve tescile tabi olanların ilk iktisabı, (II) sayılı listedeki mallardan kayıt ve tescile tabi olmayanlar ile (III) ve (IV) sayılı listelerdeki malların ithalatı veya imal ya da inşa edenler tarafından teslimi, (I), (III) ve (IV) sayılı listelerdeki mallar ile (II) sayılı listedeki mallardan kayıt ve tescile tabi olmayanların özel tüketim vergisi uygulanmadan önce müzayede yoluyla satışı, bir defaya mahsus olmak üzere özel tüketim vergisine tabidir (Yukarıda adı geçen listelerin güncel içeriklerini Özel Tüketim Vergisi Kanunu ekinde bulabilirsiniz.)</a:t>
            </a:r>
          </a:p>
          <a:p>
            <a:endParaRPr lang="tr-TR" sz="2400" dirty="0"/>
          </a:p>
        </p:txBody>
      </p:sp>
    </p:spTree>
    <p:extLst>
      <p:ext uri="{BB962C8B-B14F-4D97-AF65-F5344CB8AC3E}">
        <p14:creationId xmlns:p14="http://schemas.microsoft.com/office/powerpoint/2010/main" val="15079767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8EE52D6-F2D6-4295-B26B-808152414845}"/>
              </a:ext>
            </a:extLst>
          </p:cNvPr>
          <p:cNvSpPr>
            <a:spLocks noGrp="1"/>
          </p:cNvSpPr>
          <p:nvPr>
            <p:ph idx="1"/>
          </p:nvPr>
        </p:nvSpPr>
        <p:spPr>
          <a:xfrm>
            <a:off x="198120" y="182880"/>
            <a:ext cx="8854441" cy="6492240"/>
          </a:xfrm>
        </p:spPr>
        <p:txBody>
          <a:bodyPr anchor="ctr">
            <a:normAutofit lnSpcReduction="10000"/>
          </a:bodyPr>
          <a:lstStyle/>
          <a:p>
            <a:r>
              <a:rPr lang="tr-TR" b="1" dirty="0">
                <a:solidFill>
                  <a:srgbClr val="FF0000"/>
                </a:solidFill>
              </a:rPr>
              <a:t>Damga Vergisi</a:t>
            </a:r>
          </a:p>
          <a:p>
            <a:r>
              <a:rPr lang="tr-TR" b="1" dirty="0"/>
              <a:t>Dış ticaret işlemleri ile ilgili olan aşağıdaki kâğıtların düzenlenmesi damga vergisine tabidir. Damga Vergisinin mükellefi kâğıtları imza edenlerdir. Resmi dairelerle kişiler arasındaki işlemlere ait kâğıtların Damga Vergisini kişiler öder.</a:t>
            </a:r>
          </a:p>
          <a:p>
            <a:r>
              <a:rPr lang="tr-TR" b="1" dirty="0"/>
              <a:t>Taahhütnameler</a:t>
            </a:r>
          </a:p>
          <a:p>
            <a:r>
              <a:rPr lang="tr-TR" b="1" dirty="0"/>
              <a:t>Taşıma senedi</a:t>
            </a:r>
          </a:p>
          <a:p>
            <a:r>
              <a:rPr lang="tr-TR" b="1" dirty="0"/>
              <a:t>Konşimentolar</a:t>
            </a:r>
          </a:p>
          <a:p>
            <a:r>
              <a:rPr lang="tr-TR" b="1" dirty="0"/>
              <a:t>Deniz ödüncü senedi</a:t>
            </a:r>
          </a:p>
          <a:p>
            <a:r>
              <a:rPr lang="tr-TR" b="1" dirty="0"/>
              <a:t>Menşe ve mahreç </a:t>
            </a:r>
            <a:r>
              <a:rPr lang="tr-TR" b="1" dirty="0" err="1"/>
              <a:t>şehadetnameleri</a:t>
            </a:r>
            <a:endParaRPr lang="tr-TR" b="1" dirty="0"/>
          </a:p>
          <a:p>
            <a:r>
              <a:rPr lang="tr-TR" b="1" dirty="0"/>
              <a:t>Tasdikli manifesto nüshaları</a:t>
            </a:r>
          </a:p>
          <a:p>
            <a:r>
              <a:rPr lang="tr-TR" b="1" dirty="0"/>
              <a:t>Ordinolar</a:t>
            </a:r>
          </a:p>
          <a:p>
            <a:r>
              <a:rPr lang="tr-TR" b="1" dirty="0"/>
              <a:t>Gümrük idarelerine verilen özet beyan formları</a:t>
            </a:r>
          </a:p>
          <a:p>
            <a:r>
              <a:rPr lang="tr-TR" b="1" dirty="0"/>
              <a:t>Gümrük idarelerine verilen beyannameler</a:t>
            </a:r>
          </a:p>
          <a:p>
            <a:endParaRPr lang="tr-TR" sz="11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a:extLst>
              <a:ext uri="{FF2B5EF4-FFF2-40B4-BE49-F238E27FC236}">
                <a16:creationId xmlns:a16="http://schemas.microsoft.com/office/drawing/2014/main" id="{624D7790-D42F-4B0F-93AC-AD28219DABC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24034496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5177758-12DD-4CC9-902C-4B9C51CB40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07B74A1-AC23-4029-85C2-6C2D4C2772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133600" y="685800"/>
            <a:ext cx="10058400" cy="5486400"/>
          </a:xfrm>
          <a:prstGeom prst="rect">
            <a:avLst/>
          </a:prstGeom>
          <a:solidFill>
            <a:schemeClr val="bg1">
              <a:lumMod val="9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000" b="0" i="0" u="none" strike="noStrike" cap="none" spc="0" normalizeH="0" baseline="0" dirty="0">
              <a:ln>
                <a:noFill/>
              </a:ln>
              <a:solidFill>
                <a:srgbClr val="000000"/>
              </a:solidFill>
              <a:effectLst/>
              <a:uFillTx/>
              <a:latin typeface="Helvetica Neue Medium"/>
              <a:ea typeface="Helvetica Neue Medium"/>
              <a:cs typeface="Helvetica Neue Medium"/>
              <a:sym typeface="Helvetica Neue Medium"/>
            </a:endParaRPr>
          </a:p>
        </p:txBody>
      </p:sp>
      <p:sp>
        <p:nvSpPr>
          <p:cNvPr id="14" name="Graphic 14">
            <a:extLst>
              <a:ext uri="{FF2B5EF4-FFF2-40B4-BE49-F238E27FC236}">
                <a16:creationId xmlns:a16="http://schemas.microsoft.com/office/drawing/2014/main" id="{30FF6FEE-5B11-4DDB-8635-80A979844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3436499"/>
            <a:ext cx="2743200" cy="2746621"/>
          </a:xfrm>
          <a:custGeom>
            <a:avLst/>
            <a:gdLst>
              <a:gd name="connsiteX0" fmla="*/ 2616327 w 2616326"/>
              <a:gd name="connsiteY0" fmla="*/ 634841 h 2618803"/>
              <a:gd name="connsiteX1" fmla="*/ 2616327 w 2616326"/>
              <a:gd name="connsiteY1" fmla="*/ 0 h 2618803"/>
              <a:gd name="connsiteX2" fmla="*/ 0 w 2616326"/>
              <a:gd name="connsiteY2" fmla="*/ 0 h 2618803"/>
              <a:gd name="connsiteX3" fmla="*/ 0 w 2616326"/>
              <a:gd name="connsiteY3" fmla="*/ 2618804 h 2618803"/>
              <a:gd name="connsiteX4" fmla="*/ 634270 w 2616326"/>
              <a:gd name="connsiteY4" fmla="*/ 2618804 h 2618803"/>
              <a:gd name="connsiteX5" fmla="*/ 2616327 w 2616326"/>
              <a:gd name="connsiteY5" fmla="*/ 634841 h 2618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16326" h="2618803">
                <a:moveTo>
                  <a:pt x="2616327" y="634841"/>
                </a:moveTo>
                <a:lnTo>
                  <a:pt x="2616327" y="0"/>
                </a:lnTo>
                <a:lnTo>
                  <a:pt x="0" y="0"/>
                </a:lnTo>
                <a:lnTo>
                  <a:pt x="0" y="2618804"/>
                </a:lnTo>
                <a:lnTo>
                  <a:pt x="634270" y="2618804"/>
                </a:lnTo>
                <a:cubicBezTo>
                  <a:pt x="634270" y="1523143"/>
                  <a:pt x="1521619" y="634841"/>
                  <a:pt x="2616327" y="634841"/>
                </a:cubicBezTo>
                <a:close/>
              </a:path>
            </a:pathLst>
          </a:custGeom>
          <a:solidFill>
            <a:schemeClr val="accent2"/>
          </a:solidFill>
          <a:ln w="9525" cap="flat">
            <a:noFill/>
            <a:prstDash val="solid"/>
            <a:miter/>
          </a:ln>
        </p:spPr>
        <p:txBody>
          <a:bodyPr rtlCol="0" anchor="ctr"/>
          <a:lstStyle/>
          <a:p>
            <a:endParaRPr lang="en-US"/>
          </a:p>
        </p:txBody>
      </p:sp>
      <p:pic>
        <p:nvPicPr>
          <p:cNvPr id="7" name="Graphic 6">
            <a:extLst>
              <a:ext uri="{FF2B5EF4-FFF2-40B4-BE49-F238E27FC236}">
                <a16:creationId xmlns:a16="http://schemas.microsoft.com/office/drawing/2014/main" id="{F2645C56-63DF-45F9-9EE5-CDE59748827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6759" y="914399"/>
            <a:ext cx="5072883" cy="5072883"/>
          </a:xfrm>
          <a:prstGeom prst="rect">
            <a:avLst/>
          </a:prstGeom>
        </p:spPr>
      </p:pic>
      <p:sp>
        <p:nvSpPr>
          <p:cNvPr id="16" name="Rectangle 15">
            <a:extLst>
              <a:ext uri="{FF2B5EF4-FFF2-40B4-BE49-F238E27FC236}">
                <a16:creationId xmlns:a16="http://schemas.microsoft.com/office/drawing/2014/main" id="{AD949E97-66D7-467B-BDD7-5166EF523B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96128" y="685797"/>
            <a:ext cx="118872" cy="155045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Graphic 14">
            <a:extLst>
              <a:ext uri="{FF2B5EF4-FFF2-40B4-BE49-F238E27FC236}">
                <a16:creationId xmlns:a16="http://schemas.microsoft.com/office/drawing/2014/main" id="{29C6353F-64ED-4D08-9A61-1E27D87466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3436499"/>
            <a:ext cx="2743200" cy="2746621"/>
          </a:xfrm>
          <a:custGeom>
            <a:avLst/>
            <a:gdLst>
              <a:gd name="connsiteX0" fmla="*/ 2616327 w 2616326"/>
              <a:gd name="connsiteY0" fmla="*/ 634841 h 2618803"/>
              <a:gd name="connsiteX1" fmla="*/ 2616327 w 2616326"/>
              <a:gd name="connsiteY1" fmla="*/ 0 h 2618803"/>
              <a:gd name="connsiteX2" fmla="*/ 0 w 2616326"/>
              <a:gd name="connsiteY2" fmla="*/ 0 h 2618803"/>
              <a:gd name="connsiteX3" fmla="*/ 0 w 2616326"/>
              <a:gd name="connsiteY3" fmla="*/ 2618804 h 2618803"/>
              <a:gd name="connsiteX4" fmla="*/ 634270 w 2616326"/>
              <a:gd name="connsiteY4" fmla="*/ 2618804 h 2618803"/>
              <a:gd name="connsiteX5" fmla="*/ 2616327 w 2616326"/>
              <a:gd name="connsiteY5" fmla="*/ 634841 h 2618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16326" h="2618803">
                <a:moveTo>
                  <a:pt x="2616327" y="634841"/>
                </a:moveTo>
                <a:lnTo>
                  <a:pt x="2616327" y="0"/>
                </a:lnTo>
                <a:lnTo>
                  <a:pt x="0" y="0"/>
                </a:lnTo>
                <a:lnTo>
                  <a:pt x="0" y="2618804"/>
                </a:lnTo>
                <a:lnTo>
                  <a:pt x="634270" y="2618804"/>
                </a:lnTo>
                <a:cubicBezTo>
                  <a:pt x="634270" y="1523143"/>
                  <a:pt x="1521619" y="634841"/>
                  <a:pt x="2616327" y="634841"/>
                </a:cubicBezTo>
                <a:close/>
              </a:path>
            </a:pathLst>
          </a:custGeom>
          <a:solidFill>
            <a:schemeClr val="accent2">
              <a:alpha val="50000"/>
            </a:schemeClr>
          </a:solidFill>
          <a:ln w="9525" cap="flat">
            <a:noFill/>
            <a:prstDash val="solid"/>
            <a:miter/>
          </a:ln>
        </p:spPr>
        <p:txBody>
          <a:bodyPr rtlCol="0" anchor="ctr"/>
          <a:lstStyle/>
          <a:p>
            <a:endParaRPr lang="en-US"/>
          </a:p>
        </p:txBody>
      </p:sp>
      <p:sp>
        <p:nvSpPr>
          <p:cNvPr id="3" name="İçerik Yer Tutucusu 2">
            <a:extLst>
              <a:ext uri="{FF2B5EF4-FFF2-40B4-BE49-F238E27FC236}">
                <a16:creationId xmlns:a16="http://schemas.microsoft.com/office/drawing/2014/main" id="{599EB71D-B1DD-4005-8644-F2AF632983A9}"/>
              </a:ext>
            </a:extLst>
          </p:cNvPr>
          <p:cNvSpPr>
            <a:spLocks noGrp="1"/>
          </p:cNvSpPr>
          <p:nvPr>
            <p:ph idx="1"/>
          </p:nvPr>
        </p:nvSpPr>
        <p:spPr>
          <a:xfrm>
            <a:off x="5596129" y="685796"/>
            <a:ext cx="6389112" cy="6050283"/>
          </a:xfrm>
        </p:spPr>
        <p:txBody>
          <a:bodyPr>
            <a:normAutofit fontScale="92500" lnSpcReduction="20000"/>
          </a:bodyPr>
          <a:lstStyle/>
          <a:p>
            <a:r>
              <a:rPr lang="tr-TR" sz="2400" b="1" dirty="0">
                <a:solidFill>
                  <a:srgbClr val="FF0000"/>
                </a:solidFill>
              </a:rPr>
              <a:t>İthalattan Tahsil Edilen Fonlar</a:t>
            </a:r>
          </a:p>
          <a:p>
            <a:r>
              <a:rPr lang="tr-TR" sz="2400" b="1" dirty="0" err="1"/>
              <a:t>Yürürlülükteki</a:t>
            </a:r>
            <a:r>
              <a:rPr lang="tr-TR" sz="2400" b="1" dirty="0"/>
              <a:t> mevzuat çerçevesinde ülkemizde ithalattan alınan fonlar şunlardır:</a:t>
            </a:r>
          </a:p>
          <a:p>
            <a:r>
              <a:rPr lang="tr-TR" sz="2400" b="1" dirty="0">
                <a:solidFill>
                  <a:srgbClr val="FF0000"/>
                </a:solidFill>
              </a:rPr>
              <a:t>Toplu Konut Fonu</a:t>
            </a:r>
          </a:p>
          <a:p>
            <a:r>
              <a:rPr lang="tr-TR" sz="2400" b="1" dirty="0"/>
              <a:t>Ülkemizde İthalat Rejimi Kararları hükümleri çerçevesinde ithal malları üzerinden Toplu Konut Fonu tahsil edilmekte ve tahsil edilen bu meblağlar bu fonun en büyük gelir kalemini oluşturmaktadır. İthalatta hangi mallar için hangi oranda Toplu Konut Fonu ödeneceği, İthalat Rejimi eki listelerde gösterilmektedir (Bu listelerin güncel hâli için, www.dtm.gov.tr adresine girip buradan İthalat Genel Müdürlüğü linkini tıklayıp İthalat mevzuatı-ithalat rejim kararı yolunu İzleyerek ulaşabilirsiniz.). Toplu Konut Fonu ödenerek ithal edilecek maddeler fiili ithal tarihinde geçerli miktar ve oranlar kadar fona tabi olup fon tutarları fiili ithal tarihinde gümrük idarelerince tahsil edilmekte ve bu fonların ilgililerce süresi içerisinde yatırılmaması durumunda, 6183 sayılı Kanun hükümleri uygulanmaktadır.</a:t>
            </a:r>
          </a:p>
          <a:p>
            <a:endParaRPr lang="tr-TR" sz="1400" dirty="0"/>
          </a:p>
        </p:txBody>
      </p:sp>
      <p:sp>
        <p:nvSpPr>
          <p:cNvPr id="20" name="Rectangle 19">
            <a:extLst>
              <a:ext uri="{FF2B5EF4-FFF2-40B4-BE49-F238E27FC236}">
                <a16:creationId xmlns:a16="http://schemas.microsoft.com/office/drawing/2014/main" id="{F611A8EB-A9A5-412E-B620-0BFA41C6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73128" y="6172201"/>
            <a:ext cx="118872" cy="685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017321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CD67D0AB-2094-4C61-8A7A-FD344E98741A}"/>
              </a:ext>
            </a:extLst>
          </p:cNvPr>
          <p:cNvSpPr>
            <a:spLocks noGrp="1"/>
          </p:cNvSpPr>
          <p:nvPr>
            <p:ph idx="1"/>
          </p:nvPr>
        </p:nvSpPr>
        <p:spPr>
          <a:xfrm>
            <a:off x="971654" y="1691639"/>
            <a:ext cx="11220345" cy="5166360"/>
          </a:xfrm>
        </p:spPr>
        <p:txBody>
          <a:bodyPr anchor="t">
            <a:normAutofit fontScale="92500" lnSpcReduction="10000"/>
          </a:bodyPr>
          <a:lstStyle/>
          <a:p>
            <a:r>
              <a:rPr lang="tr-TR" b="1" dirty="0"/>
              <a:t> </a:t>
            </a:r>
            <a:r>
              <a:rPr lang="tr-TR" b="1" dirty="0">
                <a:solidFill>
                  <a:srgbClr val="FF0000"/>
                </a:solidFill>
              </a:rPr>
              <a:t>Tütün Fonu</a:t>
            </a:r>
          </a:p>
          <a:p>
            <a:r>
              <a:rPr lang="tr-TR" b="1" dirty="0"/>
              <a:t>Yabancı tütün ile yurt içinde harmanlanmış ve imal edilmiş sigaraların bünyesine giren yabancı tütünün ithali sırasında ve üretilmiş durumda ithal edilen sigaraların ithalinde bünyesinde bulunan yabancı tütüne istinaden paket başına Tütün Fonu alınmaktadır.</a:t>
            </a:r>
          </a:p>
          <a:p>
            <a:r>
              <a:rPr lang="tr-TR" b="1" dirty="0">
                <a:solidFill>
                  <a:srgbClr val="FF0000"/>
                </a:solidFill>
                <a:highlight>
                  <a:srgbClr val="000080"/>
                </a:highlight>
              </a:rPr>
              <a:t>Savunma Sanayi Destekleme Fonu</a:t>
            </a:r>
          </a:p>
          <a:p>
            <a:r>
              <a:rPr lang="tr-TR" b="1" dirty="0"/>
              <a:t>Bazı alkollü içkiler ile tütün mamulleri ithalatında değişir tutarlarda Savunma Sanayi Destekleme Fonu tahsil edilmektedir.</a:t>
            </a:r>
          </a:p>
          <a:p>
            <a:r>
              <a:rPr lang="tr-TR" b="1" dirty="0">
                <a:solidFill>
                  <a:srgbClr val="FF0000"/>
                </a:solidFill>
                <a:highlight>
                  <a:srgbClr val="000080"/>
                </a:highlight>
              </a:rPr>
              <a:t>Kaynak Kullanımı Destekleme Fonu</a:t>
            </a:r>
          </a:p>
          <a:p>
            <a:r>
              <a:rPr lang="tr-TR" b="1" dirty="0"/>
              <a:t>Türkiye Cumhuriyet Merkez Bankası nezdinde kurulan ve kapsamına, teşviki öngörülen yatırımlar ile ihtisas kredileri giren “Kaynak Kullanımını Destekleme </a:t>
            </a:r>
            <a:r>
              <a:rPr lang="tr-TR" b="1" dirty="0" err="1"/>
              <a:t>Fonu”nun</a:t>
            </a:r>
            <a:r>
              <a:rPr lang="tr-TR" b="1" dirty="0"/>
              <a:t> kaynakları arasında yer alan kabul kredili, vadeli akreditif ve mal mukabili ödeme şekillerine göre yapılan ithalattan yapılacak kesinti tutarı %6 oranında tespit edilmiş bulunmaktadır.</a:t>
            </a:r>
          </a:p>
          <a:p>
            <a:endParaRPr lang="tr-TR" sz="1900" dirty="0"/>
          </a:p>
        </p:txBody>
      </p:sp>
    </p:spTree>
    <p:extLst>
      <p:ext uri="{BB962C8B-B14F-4D97-AF65-F5344CB8AC3E}">
        <p14:creationId xmlns:p14="http://schemas.microsoft.com/office/powerpoint/2010/main" val="351693870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1734</Words>
  <Application>Microsoft Office PowerPoint</Application>
  <PresentationFormat>Geniş ekran</PresentationFormat>
  <Paragraphs>75</Paragraphs>
  <Slides>17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17</vt:i4>
      </vt:variant>
    </vt:vector>
  </HeadingPairs>
  <TitlesOfParts>
    <vt:vector size="22" baseType="lpstr">
      <vt:lpstr>Arial</vt:lpstr>
      <vt:lpstr>Calibri</vt:lpstr>
      <vt:lpstr>Calibri Light</vt:lpstr>
      <vt:lpstr>Helvetica Neue Medium</vt:lpstr>
      <vt:lpstr>Office Teması</vt:lpstr>
      <vt:lpstr>              İTHALAT TÜRLERİ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İTHALAT TÜRLERİ </dc:title>
  <dc:creator>selami özal</dc:creator>
  <cp:lastModifiedBy>selami özal</cp:lastModifiedBy>
  <cp:revision>1</cp:revision>
  <dcterms:created xsi:type="dcterms:W3CDTF">2020-04-24T16:28:26Z</dcterms:created>
  <dcterms:modified xsi:type="dcterms:W3CDTF">2020-04-24T16:32:01Z</dcterms:modified>
</cp:coreProperties>
</file>