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3" r:id="rId2"/>
    <p:sldId id="304" r:id="rId3"/>
    <p:sldId id="305" r:id="rId4"/>
    <p:sldId id="306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7" r:id="rId5"/>
    <p:sldLayoutId id="2147483659" r:id="rId6"/>
    <p:sldLayoutId id="2147483662" r:id="rId7"/>
    <p:sldLayoutId id="2147483663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What IVP i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</a:t>
            </a:r>
            <a:r>
              <a:rPr>
                <a:solidFill>
                  <a:srgbClr val="73FA79"/>
                </a:solidFill>
              </a:rPr>
              <a:t>IVP</a:t>
            </a:r>
            <a:r>
              <a:t> is?</a:t>
            </a:r>
          </a:p>
        </p:txBody>
      </p:sp>
      <p:sp>
        <p:nvSpPr>
          <p:cNvPr id="489" name="Collection of oocytes (OPU)…"/>
          <p:cNvSpPr txBox="1">
            <a:spLocks noGrp="1"/>
          </p:cNvSpPr>
          <p:nvPr>
            <p:ph type="body" sz="quarter" idx="1"/>
          </p:nvPr>
        </p:nvSpPr>
        <p:spPr>
          <a:xfrm>
            <a:off x="415543" y="3890323"/>
            <a:ext cx="7505105" cy="2717206"/>
          </a:xfrm>
          <a:prstGeom prst="rect">
            <a:avLst/>
          </a:prstGeom>
        </p:spPr>
        <p:txBody>
          <a:bodyPr/>
          <a:lstStyle/>
          <a:p>
            <a:pPr marL="863600" indent="-863600">
              <a:spcBef>
                <a:spcPts val="0"/>
              </a:spcBef>
              <a:buSzPct val="100000"/>
              <a:buFontTx/>
              <a:buAutoNum type="arabicPeriod"/>
              <a:defRPr sz="3000"/>
            </a:pPr>
            <a:r>
              <a:t> Collection of oocytes (OPU)</a:t>
            </a:r>
          </a:p>
          <a:p>
            <a:pPr marL="863600" indent="-863600">
              <a:spcBef>
                <a:spcPts val="0"/>
              </a:spcBef>
              <a:buSzPct val="100000"/>
              <a:buFontTx/>
              <a:buAutoNum type="arabicPeriod"/>
              <a:defRPr sz="3000"/>
            </a:pPr>
            <a:r>
              <a:t> In vitro maturation </a:t>
            </a:r>
            <a:r>
              <a:rPr>
                <a:solidFill>
                  <a:srgbClr val="73FDFF"/>
                </a:solidFill>
              </a:rPr>
              <a:t>(IVM)</a:t>
            </a:r>
          </a:p>
          <a:p>
            <a:pPr marL="863600" indent="-863600">
              <a:spcBef>
                <a:spcPts val="0"/>
              </a:spcBef>
              <a:buSzPct val="100000"/>
              <a:buFontTx/>
              <a:buAutoNum type="arabicPeriod"/>
              <a:defRPr sz="3000"/>
            </a:pPr>
            <a:r>
              <a:t> In vitro fertilisation </a:t>
            </a:r>
            <a:r>
              <a:rPr>
                <a:solidFill>
                  <a:srgbClr val="FF2600"/>
                </a:solidFill>
              </a:rPr>
              <a:t>(IVF)</a:t>
            </a:r>
          </a:p>
          <a:p>
            <a:pPr marL="863600" indent="-863600">
              <a:spcBef>
                <a:spcPts val="0"/>
              </a:spcBef>
              <a:buSzPct val="100000"/>
              <a:buFontTx/>
              <a:buAutoNum type="arabicPeriod"/>
              <a:defRPr sz="3000"/>
            </a:pPr>
            <a:r>
              <a:t> In vitro culture </a:t>
            </a:r>
            <a:r>
              <a:rPr>
                <a:solidFill>
                  <a:srgbClr val="FFFB00"/>
                </a:solidFill>
              </a:rPr>
              <a:t>(IVC)</a:t>
            </a:r>
          </a:p>
        </p:txBody>
      </p:sp>
      <p:sp>
        <p:nvSpPr>
          <p:cNvPr id="490" name="Production of embryo in laboratory conditions"/>
          <p:cNvSpPr txBox="1"/>
          <p:nvPr/>
        </p:nvSpPr>
        <p:spPr>
          <a:xfrm>
            <a:off x="378836" y="2069546"/>
            <a:ext cx="11805802" cy="71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3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Production of embryo in laboratory conditions</a:t>
            </a:r>
          </a:p>
        </p:txBody>
      </p:sp>
      <p:sp>
        <p:nvSpPr>
          <p:cNvPr id="491" name="Contains        major steps"/>
          <p:cNvSpPr txBox="1"/>
          <p:nvPr/>
        </p:nvSpPr>
        <p:spPr>
          <a:xfrm>
            <a:off x="483308" y="3091677"/>
            <a:ext cx="6856584" cy="75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Contains        major steps</a:t>
            </a:r>
          </a:p>
        </p:txBody>
      </p:sp>
      <p:sp>
        <p:nvSpPr>
          <p:cNvPr id="492" name="4"/>
          <p:cNvSpPr txBox="1"/>
          <p:nvPr/>
        </p:nvSpPr>
        <p:spPr>
          <a:xfrm>
            <a:off x="3151455" y="2663062"/>
            <a:ext cx="940278" cy="124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7100" u="sng">
                <a:solidFill>
                  <a:srgbClr val="73FA79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4</a:t>
            </a:r>
          </a:p>
        </p:txBody>
      </p:sp>
      <p:pic>
        <p:nvPicPr>
          <p:cNvPr id="493" name="beef.jpg" descr="beef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4893" y="3749462"/>
            <a:ext cx="4807788" cy="3924469"/>
          </a:xfrm>
          <a:prstGeom prst="rect">
            <a:avLst/>
          </a:prstGeom>
        </p:spPr>
      </p:pic>
      <p:pic>
        <p:nvPicPr>
          <p:cNvPr id="494" name="Untitled 1.png" descr="Untitled 1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771" y="3258027"/>
            <a:ext cx="10044580" cy="1516810"/>
          </a:xfrm>
          <a:prstGeom prst="rect">
            <a:avLst/>
          </a:prstGeom>
        </p:spPr>
      </p:pic>
      <p:pic>
        <p:nvPicPr>
          <p:cNvPr id="495" name="Rectangle" descr="Rectangl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850" y="4017323"/>
            <a:ext cx="7499154" cy="2717206"/>
          </a:xfrm>
          <a:prstGeom prst="rect">
            <a:avLst/>
          </a:prstGeom>
        </p:spPr>
      </p:pic>
      <p:sp>
        <p:nvSpPr>
          <p:cNvPr id="497" name="genetically superior females…"/>
          <p:cNvSpPr txBox="1"/>
          <p:nvPr/>
        </p:nvSpPr>
        <p:spPr>
          <a:xfrm>
            <a:off x="326335" y="6843446"/>
            <a:ext cx="12867452" cy="251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457200">
              <a:buSzPct val="100000"/>
              <a:buChar char="•"/>
              <a:defRPr sz="2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genetically superior females</a:t>
            </a:r>
          </a:p>
          <a:p>
            <a:pPr marL="228600" indent="-228600" algn="l" defTabSz="457200">
              <a:buSzPct val="100000"/>
              <a:buChar char="•"/>
              <a:defRPr sz="2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sub-fertile males and females, </a:t>
            </a:r>
          </a:p>
          <a:p>
            <a:pPr marL="228600" indent="-228600" algn="l" defTabSz="457200">
              <a:buSzPct val="100000"/>
              <a:buChar char="•"/>
              <a:defRPr sz="2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increase the number of progenies from selected mature or juvenile females,</a:t>
            </a:r>
          </a:p>
          <a:p>
            <a:pPr marL="228600" indent="-228600" algn="l" defTabSz="457200">
              <a:buSzPct val="100000"/>
              <a:buChar char="•"/>
              <a:defRPr sz="2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recover oocytes or sperm from valuable dead or dying animals.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7" build="p" bldLvl="5" animBg="1" advAuto="0"/>
      <p:bldP spid="490" grpId="1" animBg="1" advAuto="0"/>
      <p:bldP spid="491" grpId="4" animBg="1" advAuto="0"/>
      <p:bldP spid="492" grpId="5" animBg="1" advAuto="0"/>
      <p:bldP spid="493" grpId="6" animBg="1" advAuto="0"/>
      <p:bldP spid="494" grpId="2" animBg="1" advAuto="0"/>
      <p:bldP spid="494" grpId="3" animBg="1" advAuto="0"/>
      <p:bldP spid="495" grpId="8" animBg="1" advAuto="0"/>
      <p:bldP spid="497" grpId="9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IVM"/>
          <p:cNvSpPr txBox="1">
            <a:spLocks noGrp="1"/>
          </p:cNvSpPr>
          <p:nvPr>
            <p:ph type="title"/>
          </p:nvPr>
        </p:nvSpPr>
        <p:spPr>
          <a:xfrm>
            <a:off x="723338" y="349336"/>
            <a:ext cx="2995354" cy="12870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73FDFF"/>
                </a:solidFill>
              </a:rPr>
              <a:t>IVM</a:t>
            </a:r>
            <a:r>
              <a:t> </a:t>
            </a:r>
          </a:p>
        </p:txBody>
      </p:sp>
      <p:sp>
        <p:nvSpPr>
          <p:cNvPr id="500" name="In vitro maturation of oocytes in laboratory conditions."/>
          <p:cNvSpPr txBox="1">
            <a:spLocks noGrp="1"/>
          </p:cNvSpPr>
          <p:nvPr>
            <p:ph type="body" sz="quarter" idx="1"/>
          </p:nvPr>
        </p:nvSpPr>
        <p:spPr>
          <a:xfrm>
            <a:off x="880533" y="1405466"/>
            <a:ext cx="10769601" cy="18848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r>
              <a:t>In vitro maturation of oocytes in laboratory conditions.</a:t>
            </a:r>
          </a:p>
        </p:txBody>
      </p:sp>
      <p:sp>
        <p:nvSpPr>
          <p:cNvPr id="501" name="Maturation…"/>
          <p:cNvSpPr txBox="1"/>
          <p:nvPr/>
        </p:nvSpPr>
        <p:spPr>
          <a:xfrm rot="20190553">
            <a:off x="575071" y="5336694"/>
            <a:ext cx="2812258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73FD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Maturation</a:t>
            </a:r>
          </a:p>
          <a:p>
            <a:pPr defTabSz="457200">
              <a:defRPr sz="3200">
                <a:solidFill>
                  <a:srgbClr val="73FD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conditions</a:t>
            </a:r>
          </a:p>
        </p:txBody>
      </p:sp>
      <p:sp>
        <p:nvSpPr>
          <p:cNvPr id="503" name="Line"/>
          <p:cNvSpPr/>
          <p:nvPr/>
        </p:nvSpPr>
        <p:spPr>
          <a:xfrm>
            <a:off x="2585554" y="6598953"/>
            <a:ext cx="1028606" cy="370896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04" name="38-39 °C,…"/>
          <p:cNvSpPr txBox="1"/>
          <p:nvPr/>
        </p:nvSpPr>
        <p:spPr>
          <a:xfrm>
            <a:off x="3828652" y="6613847"/>
            <a:ext cx="6194163" cy="233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07999" indent="-507999" algn="l" defTabSz="457200">
              <a:buSzPct val="100000"/>
              <a:buChar char="-"/>
              <a:defRPr sz="3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38-39 °C,</a:t>
            </a:r>
          </a:p>
          <a:p>
            <a:pPr marL="507999" indent="-507999" algn="l" defTabSz="457200">
              <a:buSzPct val="100000"/>
              <a:buChar char="-"/>
              <a:defRPr sz="3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% 5 CO</a:t>
            </a:r>
            <a:r>
              <a:rPr baseline="-5999"/>
              <a:t>2</a:t>
            </a:r>
            <a:r>
              <a:t>, </a:t>
            </a:r>
          </a:p>
          <a:p>
            <a:pPr marL="507999" indent="-507999" algn="l" defTabSz="457200">
              <a:buSzPct val="100000"/>
              <a:buChar char="-"/>
              <a:defRPr sz="3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With Max. humidity</a:t>
            </a:r>
          </a:p>
          <a:p>
            <a:pPr marL="507999" indent="-507999" algn="l" defTabSz="457200">
              <a:buSzPct val="100000"/>
              <a:buChar char="-"/>
              <a:defRPr sz="3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22-27 hours of incubation</a:t>
            </a:r>
          </a:p>
        </p:txBody>
      </p:sp>
      <p:pic>
        <p:nvPicPr>
          <p:cNvPr id="505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6074" y="3199035"/>
            <a:ext cx="2550596" cy="1694200"/>
          </a:xfrm>
          <a:prstGeom prst="rect">
            <a:avLst/>
          </a:prstGeom>
        </p:spPr>
      </p:pic>
      <p:pic>
        <p:nvPicPr>
          <p:cNvPr id="506" name="Slide19.jpg" descr="Slide19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276" y="2815559"/>
            <a:ext cx="2995354" cy="2962822"/>
          </a:xfrm>
          <a:prstGeom prst="rect">
            <a:avLst/>
          </a:prstGeom>
        </p:spPr>
      </p:pic>
      <p:pic>
        <p:nvPicPr>
          <p:cNvPr id="507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5138" y="3315415"/>
            <a:ext cx="2627141" cy="1559997"/>
          </a:xfrm>
          <a:prstGeom prst="rect">
            <a:avLst/>
          </a:prstGeom>
        </p:spPr>
      </p:pic>
      <p:sp>
        <p:nvSpPr>
          <p:cNvPr id="509" name="Line"/>
          <p:cNvSpPr/>
          <p:nvPr/>
        </p:nvSpPr>
        <p:spPr>
          <a:xfrm>
            <a:off x="3515437" y="4168527"/>
            <a:ext cx="1033018" cy="1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11" name="Line"/>
          <p:cNvSpPr/>
          <p:nvPr/>
        </p:nvSpPr>
        <p:spPr>
          <a:xfrm>
            <a:off x="8552510" y="4168527"/>
            <a:ext cx="1033018" cy="1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512" name="3338625_pone.0036181.g006.png" descr="3338625_pone.0036181.g006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2856" y="5907549"/>
            <a:ext cx="2681785" cy="2245459"/>
          </a:xfrm>
          <a:prstGeom prst="rect">
            <a:avLst/>
          </a:prstGeom>
        </p:spPr>
      </p:pic>
      <p:sp>
        <p:nvSpPr>
          <p:cNvPr id="514" name="Line"/>
          <p:cNvSpPr/>
          <p:nvPr/>
        </p:nvSpPr>
        <p:spPr>
          <a:xfrm>
            <a:off x="7102723" y="4715405"/>
            <a:ext cx="2315903" cy="1165960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1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1" animBg="1" advAuto="0"/>
      <p:bldP spid="501" grpId="9" animBg="1" advAuto="0"/>
      <p:bldP spid="503" grpId="10" animBg="1" advAuto="0"/>
      <p:bldP spid="504" grpId="11" build="p" bldLvl="5" animBg="1" advAuto="0"/>
      <p:bldP spid="505" grpId="6" animBg="1" advAuto="0"/>
      <p:bldP spid="506" grpId="4" animBg="1" advAuto="0"/>
      <p:bldP spid="507" grpId="2" animBg="1" advAuto="0"/>
      <p:bldP spid="509" grpId="3" animBg="1" advAuto="0"/>
      <p:bldP spid="511" grpId="5" animBg="1" advAuto="0"/>
      <p:bldP spid="512" grpId="8" animBg="1" advAuto="0"/>
      <p:bldP spid="514" grpId="7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IVF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2175074" cy="13936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IVF</a:t>
            </a:r>
          </a:p>
        </p:txBody>
      </p:sp>
      <p:sp>
        <p:nvSpPr>
          <p:cNvPr id="517" name="The fusion of male and female gamets in laboratory."/>
          <p:cNvSpPr txBox="1">
            <a:spLocks noGrp="1"/>
          </p:cNvSpPr>
          <p:nvPr>
            <p:ph type="body" sz="quarter" idx="1"/>
          </p:nvPr>
        </p:nvSpPr>
        <p:spPr>
          <a:xfrm>
            <a:off x="1016000" y="1888066"/>
            <a:ext cx="10464800" cy="1393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/>
            </a:lvl1pPr>
          </a:lstStyle>
          <a:p>
            <a:r>
              <a:t>The fusion of male and female gamets in laboratory.</a:t>
            </a:r>
          </a:p>
        </p:txBody>
      </p:sp>
      <p:sp>
        <p:nvSpPr>
          <p:cNvPr id="518" name="Fertilisation…"/>
          <p:cNvSpPr txBox="1"/>
          <p:nvPr/>
        </p:nvSpPr>
        <p:spPr>
          <a:xfrm rot="19644551">
            <a:off x="934956" y="5252027"/>
            <a:ext cx="3379421" cy="1315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26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Fertilisation </a:t>
            </a:r>
          </a:p>
          <a:p>
            <a:pPr defTabSz="457200">
              <a:defRPr sz="3200">
                <a:solidFill>
                  <a:srgbClr val="FF26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conditions</a:t>
            </a:r>
          </a:p>
        </p:txBody>
      </p:sp>
      <p:sp>
        <p:nvSpPr>
          <p:cNvPr id="520" name="Line"/>
          <p:cNvSpPr/>
          <p:nvPr/>
        </p:nvSpPr>
        <p:spPr>
          <a:xfrm>
            <a:off x="3144354" y="6463486"/>
            <a:ext cx="1028606" cy="370896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21" name="1x106 - 3,5x106 sperm/mL…"/>
          <p:cNvSpPr txBox="1"/>
          <p:nvPr/>
        </p:nvSpPr>
        <p:spPr>
          <a:xfrm>
            <a:off x="4308974" y="5554133"/>
            <a:ext cx="7177690" cy="375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1x10</a:t>
            </a:r>
            <a:r>
              <a:rPr baseline="31999"/>
              <a:t>6</a:t>
            </a:r>
            <a:r>
              <a:t> - 3,5x10</a:t>
            </a:r>
            <a:r>
              <a:rPr baseline="31999"/>
              <a:t>6</a:t>
            </a:r>
            <a:r>
              <a:t> sperm/mL </a:t>
            </a:r>
          </a:p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38.5 C</a:t>
            </a:r>
          </a:p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% 6 CO2 </a:t>
            </a:r>
          </a:p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Max. humidity</a:t>
            </a:r>
          </a:p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16-20 hours of incubation. </a:t>
            </a:r>
          </a:p>
        </p:txBody>
      </p:sp>
      <p:pic>
        <p:nvPicPr>
          <p:cNvPr id="522" name="fecondation.jpg" descr="fecondatio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5633" y="3072913"/>
            <a:ext cx="2533467" cy="1960521"/>
          </a:xfrm>
          <a:prstGeom prst="rect">
            <a:avLst/>
          </a:prstGeom>
        </p:spPr>
      </p:pic>
      <p:pic>
        <p:nvPicPr>
          <p:cNvPr id="523" name="IVF-300x220.jpg" descr="IVF-300x220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0675" y="3072913"/>
            <a:ext cx="2560292" cy="19605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1" animBg="1" advAuto="0"/>
      <p:bldP spid="518" grpId="4" animBg="1" advAuto="0"/>
      <p:bldP spid="520" grpId="5" animBg="1" advAuto="0"/>
      <p:bldP spid="521" grpId="6" build="p" animBg="1" advAuto="0"/>
      <p:bldP spid="522" grpId="2" animBg="1" advAuto="0"/>
      <p:bldP spid="523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IVC"/>
          <p:cNvSpPr txBox="1">
            <a:spLocks noGrp="1"/>
          </p:cNvSpPr>
          <p:nvPr>
            <p:ph type="title"/>
          </p:nvPr>
        </p:nvSpPr>
        <p:spPr>
          <a:xfrm>
            <a:off x="1087768" y="328744"/>
            <a:ext cx="2552899" cy="1093656"/>
          </a:xfrm>
          <a:prstGeom prst="rect">
            <a:avLst/>
          </a:prstGeom>
        </p:spPr>
        <p:txBody>
          <a:bodyPr/>
          <a:lstStyle>
            <a:lvl1pPr defTabSz="388620">
              <a:defRPr sz="6120">
                <a:solidFill>
                  <a:srgbClr val="FFFB00"/>
                </a:solidFill>
              </a:defRPr>
            </a:lvl1pPr>
          </a:lstStyle>
          <a:p>
            <a:r>
              <a:t>IVC</a:t>
            </a:r>
          </a:p>
        </p:txBody>
      </p:sp>
      <p:sp>
        <p:nvSpPr>
          <p:cNvPr id="526" name="The culture of possible zygotes until they become compatible (blastosist stage) embryos with the recipient uterus."/>
          <p:cNvSpPr txBox="1">
            <a:spLocks noGrp="1"/>
          </p:cNvSpPr>
          <p:nvPr>
            <p:ph type="body" sz="half" idx="1"/>
          </p:nvPr>
        </p:nvSpPr>
        <p:spPr>
          <a:xfrm>
            <a:off x="1018943" y="1143000"/>
            <a:ext cx="10966914" cy="232489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/>
            </a:lvl1pPr>
          </a:lstStyle>
          <a:p>
            <a:r>
              <a:t>The culture of possible zygotes until they become compatible (blastosist stage) embryos with the recipient uterus.</a:t>
            </a:r>
          </a:p>
        </p:txBody>
      </p:sp>
      <p:pic>
        <p:nvPicPr>
          <p:cNvPr id="527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7505" y="3881594"/>
            <a:ext cx="3403601" cy="2260601"/>
          </a:xfrm>
          <a:prstGeom prst="rect">
            <a:avLst/>
          </a:prstGeom>
        </p:spPr>
      </p:pic>
      <p:sp>
        <p:nvSpPr>
          <p:cNvPr id="528" name="38,5-39 °C…"/>
          <p:cNvSpPr txBox="1"/>
          <p:nvPr/>
        </p:nvSpPr>
        <p:spPr>
          <a:xfrm>
            <a:off x="3590851" y="6555894"/>
            <a:ext cx="9355635" cy="253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38,5-39 °C</a:t>
            </a:r>
          </a:p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% 6 CO</a:t>
            </a:r>
            <a:r>
              <a:rPr baseline="-5999"/>
              <a:t>2</a:t>
            </a:r>
            <a:r>
              <a:t> or %5 CO</a:t>
            </a:r>
            <a:r>
              <a:rPr baseline="-5999"/>
              <a:t>2</a:t>
            </a:r>
            <a:r>
              <a:t>, %5 O</a:t>
            </a:r>
            <a:r>
              <a:rPr baseline="-5999"/>
              <a:t>2</a:t>
            </a:r>
            <a:r>
              <a:t> and %90 N</a:t>
            </a:r>
          </a:p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Max. humidity,</a:t>
            </a:r>
          </a:p>
          <a:p>
            <a:pPr marL="508000" indent="-508000" algn="l" defTabSz="457200">
              <a:buSzPct val="100000"/>
              <a:buChar char="-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Culturing of 4-9 days at incubator. </a:t>
            </a:r>
          </a:p>
        </p:txBody>
      </p:sp>
      <p:sp>
        <p:nvSpPr>
          <p:cNvPr id="529" name="Culture…"/>
          <p:cNvSpPr txBox="1"/>
          <p:nvPr/>
        </p:nvSpPr>
        <p:spPr>
          <a:xfrm rot="19644551">
            <a:off x="389260" y="3962473"/>
            <a:ext cx="2696849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B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Culture</a:t>
            </a:r>
          </a:p>
          <a:p>
            <a:pPr defTabSz="457200">
              <a:defRPr sz="3200">
                <a:solidFill>
                  <a:srgbClr val="FFFB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Conditions</a:t>
            </a:r>
          </a:p>
        </p:txBody>
      </p:sp>
      <p:sp>
        <p:nvSpPr>
          <p:cNvPr id="531" name="Line"/>
          <p:cNvSpPr/>
          <p:nvPr/>
        </p:nvSpPr>
        <p:spPr>
          <a:xfrm>
            <a:off x="2008339" y="5301051"/>
            <a:ext cx="1470129" cy="1031760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532" name="incubator_ replicates.jpg" descr="incubator_ replicates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7393" y="3544156"/>
            <a:ext cx="3208973" cy="30624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1" animBg="1" advAuto="0"/>
      <p:bldP spid="527" grpId="2" animBg="1" advAuto="0"/>
      <p:bldP spid="528" grpId="6" build="p" bldLvl="5" animBg="1" advAuto="0"/>
      <p:bldP spid="529" grpId="4" animBg="1" advAuto="0"/>
      <p:bldP spid="531" grpId="5" animBg="1" advAuto="0"/>
      <p:bldP spid="532" grpId="3" animBg="1" advAuto="0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Macintosh PowerPoint</Application>
  <PresentationFormat>Custom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Chalkduster</vt:lpstr>
      <vt:lpstr>Gill Sans</vt:lpstr>
      <vt:lpstr>Helvetica Neue</vt:lpstr>
      <vt:lpstr>Marker Felt</vt:lpstr>
      <vt:lpstr>GraphPaper</vt:lpstr>
      <vt:lpstr>What IVP is?</vt:lpstr>
      <vt:lpstr>IVM </vt:lpstr>
      <vt:lpstr>IVF</vt:lpstr>
      <vt:lpstr>IVC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IVP is?</dc:title>
  <cp:lastModifiedBy>Microsoft</cp:lastModifiedBy>
  <cp:revision>1</cp:revision>
  <dcterms:modified xsi:type="dcterms:W3CDTF">2019-05-08T08:17:13Z</dcterms:modified>
</cp:coreProperties>
</file>