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412" r:id="rId2"/>
    <p:sldId id="314" r:id="rId3"/>
    <p:sldId id="315" r:id="rId4"/>
    <p:sldId id="317" r:id="rId5"/>
    <p:sldId id="398" r:id="rId6"/>
    <p:sldId id="328" r:id="rId7"/>
    <p:sldId id="399" r:id="rId8"/>
    <p:sldId id="400" r:id="rId9"/>
    <p:sldId id="401" r:id="rId10"/>
    <p:sldId id="402" r:id="rId11"/>
    <p:sldId id="403" r:id="rId12"/>
    <p:sldId id="258" r:id="rId13"/>
    <p:sldId id="409" r:id="rId14"/>
    <p:sldId id="284" r:id="rId15"/>
    <p:sldId id="287" r:id="rId16"/>
    <p:sldId id="288" r:id="rId17"/>
    <p:sldId id="395" r:id="rId18"/>
    <p:sldId id="346" r:id="rId19"/>
    <p:sldId id="275" r:id="rId20"/>
    <p:sldId id="405" r:id="rId21"/>
    <p:sldId id="277" r:id="rId22"/>
    <p:sldId id="292" r:id="rId23"/>
    <p:sldId id="410" r:id="rId24"/>
    <p:sldId id="357" r:id="rId25"/>
    <p:sldId id="406" r:id="rId26"/>
    <p:sldId id="358" r:id="rId27"/>
    <p:sldId id="361" r:id="rId28"/>
    <p:sldId id="396" r:id="rId29"/>
    <p:sldId id="279" r:id="rId30"/>
    <p:sldId id="407" r:id="rId31"/>
    <p:sldId id="316" r:id="rId32"/>
    <p:sldId id="362" r:id="rId33"/>
    <p:sldId id="366" r:id="rId34"/>
    <p:sldId id="363" r:id="rId35"/>
    <p:sldId id="364" r:id="rId36"/>
    <p:sldId id="369" r:id="rId37"/>
    <p:sldId id="370" r:id="rId38"/>
    <p:sldId id="376" r:id="rId39"/>
    <p:sldId id="408" r:id="rId40"/>
    <p:sldId id="373" r:id="rId41"/>
    <p:sldId id="365" r:id="rId42"/>
    <p:sldId id="381" r:id="rId43"/>
    <p:sldId id="380" r:id="rId44"/>
    <p:sldId id="382" r:id="rId45"/>
    <p:sldId id="453"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92" autoAdjust="0"/>
    <p:restoredTop sz="86375" autoAdjust="0"/>
  </p:normalViewPr>
  <p:slideViewPr>
    <p:cSldViewPr snapToGrid="0">
      <p:cViewPr varScale="1">
        <p:scale>
          <a:sx n="67" d="100"/>
          <a:sy n="67" d="100"/>
        </p:scale>
        <p:origin x="84" y="63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5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385C9-0C6F-4AED-B57C-85969B149C0D}" type="datetimeFigureOut">
              <a:rPr lang="tr-TR" smtClean="0"/>
              <a:t>11.03.2020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5E5CEB-0408-4028-B5B1-A94407430EC9}" type="slidenum">
              <a:rPr lang="tr-TR" smtClean="0"/>
              <a:t>‹#›</a:t>
            </a:fld>
            <a:endParaRPr lang="tr-TR"/>
          </a:p>
        </p:txBody>
      </p:sp>
    </p:spTree>
    <p:extLst>
      <p:ext uri="{BB962C8B-B14F-4D97-AF65-F5344CB8AC3E}">
        <p14:creationId xmlns:p14="http://schemas.microsoft.com/office/powerpoint/2010/main" val="981799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360CF90-8B83-4158-B028-38334A53DB1E}" type="slidenum">
              <a:rPr lang="tr-TR" smtClean="0"/>
              <a:pPr/>
              <a:t>25</a:t>
            </a:fld>
            <a:endParaRPr lang="tr-TR"/>
          </a:p>
        </p:txBody>
      </p:sp>
    </p:spTree>
    <p:extLst>
      <p:ext uri="{BB962C8B-B14F-4D97-AF65-F5344CB8AC3E}">
        <p14:creationId xmlns:p14="http://schemas.microsoft.com/office/powerpoint/2010/main" val="232059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C360CF90-8B83-4158-B028-38334A53DB1E}" type="slidenum">
              <a:rPr lang="tr-TR" smtClean="0"/>
              <a:pPr/>
              <a:t>29</a:t>
            </a:fld>
            <a:endParaRPr lang="tr-TR"/>
          </a:p>
        </p:txBody>
      </p:sp>
    </p:spTree>
    <p:extLst>
      <p:ext uri="{BB962C8B-B14F-4D97-AF65-F5344CB8AC3E}">
        <p14:creationId xmlns:p14="http://schemas.microsoft.com/office/powerpoint/2010/main" val="7022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CF4D0D-6588-4958-BEE1-8C833EFB6B1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C8F75CE-412D-4F7D-AF99-D25A0381D7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0A44A78-2DC4-48FB-B8FB-FC840FD8D813}"/>
              </a:ext>
            </a:extLst>
          </p:cNvPr>
          <p:cNvSpPr>
            <a:spLocks noGrp="1"/>
          </p:cNvSpPr>
          <p:nvPr>
            <p:ph type="dt" sz="half" idx="10"/>
          </p:nvPr>
        </p:nvSpPr>
        <p:spPr/>
        <p:txBody>
          <a:bodyPr/>
          <a:lstStyle/>
          <a:p>
            <a:fld id="{0551E5DD-6D1E-41C7-9E7A-C94F29372D9D}" type="datetimeFigureOut">
              <a:rPr lang="tr-TR" smtClean="0"/>
              <a:t>11.03.2020</a:t>
            </a:fld>
            <a:endParaRPr lang="tr-TR"/>
          </a:p>
        </p:txBody>
      </p:sp>
      <p:sp>
        <p:nvSpPr>
          <p:cNvPr id="5" name="Alt Bilgi Yer Tutucusu 4">
            <a:extLst>
              <a:ext uri="{FF2B5EF4-FFF2-40B4-BE49-F238E27FC236}">
                <a16:creationId xmlns:a16="http://schemas.microsoft.com/office/drawing/2014/main" id="{B905F548-3E19-404C-985D-E5EF03FF104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22DEDC-A498-400D-8A2A-4237765E5D29}"/>
              </a:ext>
            </a:extLst>
          </p:cNvPr>
          <p:cNvSpPr>
            <a:spLocks noGrp="1"/>
          </p:cNvSpPr>
          <p:nvPr>
            <p:ph type="sldNum" sz="quarter" idx="12"/>
          </p:nvPr>
        </p:nvSpPr>
        <p:spPr/>
        <p:txBody>
          <a:bodyPr/>
          <a:lstStyle/>
          <a:p>
            <a:fld id="{F8812100-C290-400C-AA5D-DB220BEE57A4}" type="slidenum">
              <a:rPr lang="tr-TR" smtClean="0"/>
              <a:t>‹#›</a:t>
            </a:fld>
            <a:endParaRPr lang="tr-TR"/>
          </a:p>
        </p:txBody>
      </p:sp>
    </p:spTree>
    <p:extLst>
      <p:ext uri="{BB962C8B-B14F-4D97-AF65-F5344CB8AC3E}">
        <p14:creationId xmlns:p14="http://schemas.microsoft.com/office/powerpoint/2010/main" val="55097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1961B9-50BD-41E2-B55D-A1679B88F13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7F1E12E-E1C3-4E21-BF52-9694F84B37F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B53B3A6-FEB1-463B-9314-7F22E514C32C}"/>
              </a:ext>
            </a:extLst>
          </p:cNvPr>
          <p:cNvSpPr>
            <a:spLocks noGrp="1"/>
          </p:cNvSpPr>
          <p:nvPr>
            <p:ph type="dt" sz="half" idx="10"/>
          </p:nvPr>
        </p:nvSpPr>
        <p:spPr/>
        <p:txBody>
          <a:bodyPr/>
          <a:lstStyle/>
          <a:p>
            <a:fld id="{0551E5DD-6D1E-41C7-9E7A-C94F29372D9D}" type="datetimeFigureOut">
              <a:rPr lang="tr-TR" smtClean="0"/>
              <a:t>11.03.2020</a:t>
            </a:fld>
            <a:endParaRPr lang="tr-TR"/>
          </a:p>
        </p:txBody>
      </p:sp>
      <p:sp>
        <p:nvSpPr>
          <p:cNvPr id="5" name="Alt Bilgi Yer Tutucusu 4">
            <a:extLst>
              <a:ext uri="{FF2B5EF4-FFF2-40B4-BE49-F238E27FC236}">
                <a16:creationId xmlns:a16="http://schemas.microsoft.com/office/drawing/2014/main" id="{2448E815-94DD-4C31-89C3-BEF23B450B6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7F7526B-ACC5-40C0-8242-DC65377E3ADA}"/>
              </a:ext>
            </a:extLst>
          </p:cNvPr>
          <p:cNvSpPr>
            <a:spLocks noGrp="1"/>
          </p:cNvSpPr>
          <p:nvPr>
            <p:ph type="sldNum" sz="quarter" idx="12"/>
          </p:nvPr>
        </p:nvSpPr>
        <p:spPr/>
        <p:txBody>
          <a:bodyPr/>
          <a:lstStyle/>
          <a:p>
            <a:fld id="{F8812100-C290-400C-AA5D-DB220BEE57A4}" type="slidenum">
              <a:rPr lang="tr-TR" smtClean="0"/>
              <a:t>‹#›</a:t>
            </a:fld>
            <a:endParaRPr lang="tr-TR"/>
          </a:p>
        </p:txBody>
      </p:sp>
    </p:spTree>
    <p:extLst>
      <p:ext uri="{BB962C8B-B14F-4D97-AF65-F5344CB8AC3E}">
        <p14:creationId xmlns:p14="http://schemas.microsoft.com/office/powerpoint/2010/main" val="11787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76B1C62-5F44-4972-858B-291327CEA75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E43A4DD-9446-4DF9-9A94-A74D71BF18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FA4F154-92E7-4D36-8607-C515CCB1C969}"/>
              </a:ext>
            </a:extLst>
          </p:cNvPr>
          <p:cNvSpPr>
            <a:spLocks noGrp="1"/>
          </p:cNvSpPr>
          <p:nvPr>
            <p:ph type="dt" sz="half" idx="10"/>
          </p:nvPr>
        </p:nvSpPr>
        <p:spPr/>
        <p:txBody>
          <a:bodyPr/>
          <a:lstStyle/>
          <a:p>
            <a:fld id="{0551E5DD-6D1E-41C7-9E7A-C94F29372D9D}" type="datetimeFigureOut">
              <a:rPr lang="tr-TR" smtClean="0"/>
              <a:t>11.03.2020</a:t>
            </a:fld>
            <a:endParaRPr lang="tr-TR"/>
          </a:p>
        </p:txBody>
      </p:sp>
      <p:sp>
        <p:nvSpPr>
          <p:cNvPr id="5" name="Alt Bilgi Yer Tutucusu 4">
            <a:extLst>
              <a:ext uri="{FF2B5EF4-FFF2-40B4-BE49-F238E27FC236}">
                <a16:creationId xmlns:a16="http://schemas.microsoft.com/office/drawing/2014/main" id="{AC25F73A-EF53-47A6-A1C6-EBBEBF25562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8AC6E40-C8E1-475A-BED7-B521F71D2C2A}"/>
              </a:ext>
            </a:extLst>
          </p:cNvPr>
          <p:cNvSpPr>
            <a:spLocks noGrp="1"/>
          </p:cNvSpPr>
          <p:nvPr>
            <p:ph type="sldNum" sz="quarter" idx="12"/>
          </p:nvPr>
        </p:nvSpPr>
        <p:spPr/>
        <p:txBody>
          <a:bodyPr/>
          <a:lstStyle/>
          <a:p>
            <a:fld id="{F8812100-C290-400C-AA5D-DB220BEE57A4}" type="slidenum">
              <a:rPr lang="tr-TR" smtClean="0"/>
              <a:t>‹#›</a:t>
            </a:fld>
            <a:endParaRPr lang="tr-TR"/>
          </a:p>
        </p:txBody>
      </p:sp>
    </p:spTree>
    <p:extLst>
      <p:ext uri="{BB962C8B-B14F-4D97-AF65-F5344CB8AC3E}">
        <p14:creationId xmlns:p14="http://schemas.microsoft.com/office/powerpoint/2010/main" val="278862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322F3A-1DD9-4708-8DB2-76F156B755A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253C0E6-C207-4AEF-80C1-E27A6FE9540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7C46F0E-FB03-45BE-B3B9-4A2157341AAD}"/>
              </a:ext>
            </a:extLst>
          </p:cNvPr>
          <p:cNvSpPr>
            <a:spLocks noGrp="1"/>
          </p:cNvSpPr>
          <p:nvPr>
            <p:ph type="dt" sz="half" idx="10"/>
          </p:nvPr>
        </p:nvSpPr>
        <p:spPr/>
        <p:txBody>
          <a:bodyPr/>
          <a:lstStyle/>
          <a:p>
            <a:fld id="{0551E5DD-6D1E-41C7-9E7A-C94F29372D9D}" type="datetimeFigureOut">
              <a:rPr lang="tr-TR" smtClean="0"/>
              <a:t>11.03.2020</a:t>
            </a:fld>
            <a:endParaRPr lang="tr-TR"/>
          </a:p>
        </p:txBody>
      </p:sp>
      <p:sp>
        <p:nvSpPr>
          <p:cNvPr id="5" name="Alt Bilgi Yer Tutucusu 4">
            <a:extLst>
              <a:ext uri="{FF2B5EF4-FFF2-40B4-BE49-F238E27FC236}">
                <a16:creationId xmlns:a16="http://schemas.microsoft.com/office/drawing/2014/main" id="{7F9E9CA0-59B5-4D06-8BEE-BE595D7EBC9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6F5A2D1-2923-442C-BA97-E3D7C78AB275}"/>
              </a:ext>
            </a:extLst>
          </p:cNvPr>
          <p:cNvSpPr>
            <a:spLocks noGrp="1"/>
          </p:cNvSpPr>
          <p:nvPr>
            <p:ph type="sldNum" sz="quarter" idx="12"/>
          </p:nvPr>
        </p:nvSpPr>
        <p:spPr/>
        <p:txBody>
          <a:bodyPr/>
          <a:lstStyle/>
          <a:p>
            <a:fld id="{F8812100-C290-400C-AA5D-DB220BEE57A4}" type="slidenum">
              <a:rPr lang="tr-TR" smtClean="0"/>
              <a:t>‹#›</a:t>
            </a:fld>
            <a:endParaRPr lang="tr-TR"/>
          </a:p>
        </p:txBody>
      </p:sp>
    </p:spTree>
    <p:extLst>
      <p:ext uri="{BB962C8B-B14F-4D97-AF65-F5344CB8AC3E}">
        <p14:creationId xmlns:p14="http://schemas.microsoft.com/office/powerpoint/2010/main" val="189488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116EDE-C23F-4DBD-9976-6FD980D80A6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29F7A2F-04EB-40BF-957F-CC5684A43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71D4923-2258-4A19-8436-13A97969A2A8}"/>
              </a:ext>
            </a:extLst>
          </p:cNvPr>
          <p:cNvSpPr>
            <a:spLocks noGrp="1"/>
          </p:cNvSpPr>
          <p:nvPr>
            <p:ph type="dt" sz="half" idx="10"/>
          </p:nvPr>
        </p:nvSpPr>
        <p:spPr/>
        <p:txBody>
          <a:bodyPr/>
          <a:lstStyle/>
          <a:p>
            <a:fld id="{0551E5DD-6D1E-41C7-9E7A-C94F29372D9D}" type="datetimeFigureOut">
              <a:rPr lang="tr-TR" smtClean="0"/>
              <a:t>11.03.2020</a:t>
            </a:fld>
            <a:endParaRPr lang="tr-TR"/>
          </a:p>
        </p:txBody>
      </p:sp>
      <p:sp>
        <p:nvSpPr>
          <p:cNvPr id="5" name="Alt Bilgi Yer Tutucusu 4">
            <a:extLst>
              <a:ext uri="{FF2B5EF4-FFF2-40B4-BE49-F238E27FC236}">
                <a16:creationId xmlns:a16="http://schemas.microsoft.com/office/drawing/2014/main" id="{A2836D6B-0107-4156-87A5-CDC1D3099B4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BA0886-E75C-419C-9149-5F6B169EDC9A}"/>
              </a:ext>
            </a:extLst>
          </p:cNvPr>
          <p:cNvSpPr>
            <a:spLocks noGrp="1"/>
          </p:cNvSpPr>
          <p:nvPr>
            <p:ph type="sldNum" sz="quarter" idx="12"/>
          </p:nvPr>
        </p:nvSpPr>
        <p:spPr/>
        <p:txBody>
          <a:bodyPr/>
          <a:lstStyle/>
          <a:p>
            <a:fld id="{F8812100-C290-400C-AA5D-DB220BEE57A4}" type="slidenum">
              <a:rPr lang="tr-TR" smtClean="0"/>
              <a:t>‹#›</a:t>
            </a:fld>
            <a:endParaRPr lang="tr-TR"/>
          </a:p>
        </p:txBody>
      </p:sp>
    </p:spTree>
    <p:extLst>
      <p:ext uri="{BB962C8B-B14F-4D97-AF65-F5344CB8AC3E}">
        <p14:creationId xmlns:p14="http://schemas.microsoft.com/office/powerpoint/2010/main" val="30603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FA835-497C-4BC9-B8F8-604F87C30FC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8FE4425-D71B-45C2-B304-D02CE6D9888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EE6F928-95CA-4D09-BB9B-0AF65ECE7A6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8A5943D-C1CE-414D-8C04-58DA876B4F12}"/>
              </a:ext>
            </a:extLst>
          </p:cNvPr>
          <p:cNvSpPr>
            <a:spLocks noGrp="1"/>
          </p:cNvSpPr>
          <p:nvPr>
            <p:ph type="dt" sz="half" idx="10"/>
          </p:nvPr>
        </p:nvSpPr>
        <p:spPr/>
        <p:txBody>
          <a:bodyPr/>
          <a:lstStyle/>
          <a:p>
            <a:fld id="{0551E5DD-6D1E-41C7-9E7A-C94F29372D9D}" type="datetimeFigureOut">
              <a:rPr lang="tr-TR" smtClean="0"/>
              <a:t>11.03.2020</a:t>
            </a:fld>
            <a:endParaRPr lang="tr-TR"/>
          </a:p>
        </p:txBody>
      </p:sp>
      <p:sp>
        <p:nvSpPr>
          <p:cNvPr id="6" name="Alt Bilgi Yer Tutucusu 5">
            <a:extLst>
              <a:ext uri="{FF2B5EF4-FFF2-40B4-BE49-F238E27FC236}">
                <a16:creationId xmlns:a16="http://schemas.microsoft.com/office/drawing/2014/main" id="{3C627D10-3CEC-4B94-B1D9-FF03538A292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09B0A99-8325-4E85-A975-5D3A0329AC8F}"/>
              </a:ext>
            </a:extLst>
          </p:cNvPr>
          <p:cNvSpPr>
            <a:spLocks noGrp="1"/>
          </p:cNvSpPr>
          <p:nvPr>
            <p:ph type="sldNum" sz="quarter" idx="12"/>
          </p:nvPr>
        </p:nvSpPr>
        <p:spPr/>
        <p:txBody>
          <a:bodyPr/>
          <a:lstStyle/>
          <a:p>
            <a:fld id="{F8812100-C290-400C-AA5D-DB220BEE57A4}" type="slidenum">
              <a:rPr lang="tr-TR" smtClean="0"/>
              <a:t>‹#›</a:t>
            </a:fld>
            <a:endParaRPr lang="tr-TR"/>
          </a:p>
        </p:txBody>
      </p:sp>
    </p:spTree>
    <p:extLst>
      <p:ext uri="{BB962C8B-B14F-4D97-AF65-F5344CB8AC3E}">
        <p14:creationId xmlns:p14="http://schemas.microsoft.com/office/powerpoint/2010/main" val="271834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A09C37-7E87-4878-8559-BE74B82EDE1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15EDF2-C2D9-40AA-BA02-5469642D80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5F8882B-7B36-4446-902E-F760D9C6A9B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57D597B-F7C9-4148-9C19-EDD4DB582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B12A1FE-03E5-4A86-92B2-3A92A5C9545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75454F0-72E6-4A64-B197-C421021B85E0}"/>
              </a:ext>
            </a:extLst>
          </p:cNvPr>
          <p:cNvSpPr>
            <a:spLocks noGrp="1"/>
          </p:cNvSpPr>
          <p:nvPr>
            <p:ph type="dt" sz="half" idx="10"/>
          </p:nvPr>
        </p:nvSpPr>
        <p:spPr/>
        <p:txBody>
          <a:bodyPr/>
          <a:lstStyle/>
          <a:p>
            <a:fld id="{0551E5DD-6D1E-41C7-9E7A-C94F29372D9D}" type="datetimeFigureOut">
              <a:rPr lang="tr-TR" smtClean="0"/>
              <a:t>11.03.2020</a:t>
            </a:fld>
            <a:endParaRPr lang="tr-TR"/>
          </a:p>
        </p:txBody>
      </p:sp>
      <p:sp>
        <p:nvSpPr>
          <p:cNvPr id="8" name="Alt Bilgi Yer Tutucusu 7">
            <a:extLst>
              <a:ext uri="{FF2B5EF4-FFF2-40B4-BE49-F238E27FC236}">
                <a16:creationId xmlns:a16="http://schemas.microsoft.com/office/drawing/2014/main" id="{8373ACBF-D367-4BFD-BE49-7DEF277A3F7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6A6485B-8419-4125-9698-07C982C108FB}"/>
              </a:ext>
            </a:extLst>
          </p:cNvPr>
          <p:cNvSpPr>
            <a:spLocks noGrp="1"/>
          </p:cNvSpPr>
          <p:nvPr>
            <p:ph type="sldNum" sz="quarter" idx="12"/>
          </p:nvPr>
        </p:nvSpPr>
        <p:spPr/>
        <p:txBody>
          <a:bodyPr/>
          <a:lstStyle/>
          <a:p>
            <a:fld id="{F8812100-C290-400C-AA5D-DB220BEE57A4}" type="slidenum">
              <a:rPr lang="tr-TR" smtClean="0"/>
              <a:t>‹#›</a:t>
            </a:fld>
            <a:endParaRPr lang="tr-TR"/>
          </a:p>
        </p:txBody>
      </p:sp>
    </p:spTree>
    <p:extLst>
      <p:ext uri="{BB962C8B-B14F-4D97-AF65-F5344CB8AC3E}">
        <p14:creationId xmlns:p14="http://schemas.microsoft.com/office/powerpoint/2010/main" val="390601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EE0EDA-2ADF-47EE-B451-0BB3D19D5E7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06AEEA-1AF8-4C44-B773-B8749723644A}"/>
              </a:ext>
            </a:extLst>
          </p:cNvPr>
          <p:cNvSpPr>
            <a:spLocks noGrp="1"/>
          </p:cNvSpPr>
          <p:nvPr>
            <p:ph type="dt" sz="half" idx="10"/>
          </p:nvPr>
        </p:nvSpPr>
        <p:spPr/>
        <p:txBody>
          <a:bodyPr/>
          <a:lstStyle/>
          <a:p>
            <a:fld id="{0551E5DD-6D1E-41C7-9E7A-C94F29372D9D}" type="datetimeFigureOut">
              <a:rPr lang="tr-TR" smtClean="0"/>
              <a:t>11.03.2020</a:t>
            </a:fld>
            <a:endParaRPr lang="tr-TR"/>
          </a:p>
        </p:txBody>
      </p:sp>
      <p:sp>
        <p:nvSpPr>
          <p:cNvPr id="4" name="Alt Bilgi Yer Tutucusu 3">
            <a:extLst>
              <a:ext uri="{FF2B5EF4-FFF2-40B4-BE49-F238E27FC236}">
                <a16:creationId xmlns:a16="http://schemas.microsoft.com/office/drawing/2014/main" id="{3B077141-F36B-4ED4-9201-3BBFB7FC675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46C3110-90F5-4F55-9534-7D364F235541}"/>
              </a:ext>
            </a:extLst>
          </p:cNvPr>
          <p:cNvSpPr>
            <a:spLocks noGrp="1"/>
          </p:cNvSpPr>
          <p:nvPr>
            <p:ph type="sldNum" sz="quarter" idx="12"/>
          </p:nvPr>
        </p:nvSpPr>
        <p:spPr/>
        <p:txBody>
          <a:bodyPr/>
          <a:lstStyle/>
          <a:p>
            <a:fld id="{F8812100-C290-400C-AA5D-DB220BEE57A4}" type="slidenum">
              <a:rPr lang="tr-TR" smtClean="0"/>
              <a:t>‹#›</a:t>
            </a:fld>
            <a:endParaRPr lang="tr-TR"/>
          </a:p>
        </p:txBody>
      </p:sp>
    </p:spTree>
    <p:extLst>
      <p:ext uri="{BB962C8B-B14F-4D97-AF65-F5344CB8AC3E}">
        <p14:creationId xmlns:p14="http://schemas.microsoft.com/office/powerpoint/2010/main" val="186798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36A9153-D469-4A6F-ACEB-1FC582FDC876}"/>
              </a:ext>
            </a:extLst>
          </p:cNvPr>
          <p:cNvSpPr>
            <a:spLocks noGrp="1"/>
          </p:cNvSpPr>
          <p:nvPr>
            <p:ph type="dt" sz="half" idx="10"/>
          </p:nvPr>
        </p:nvSpPr>
        <p:spPr/>
        <p:txBody>
          <a:bodyPr/>
          <a:lstStyle/>
          <a:p>
            <a:fld id="{0551E5DD-6D1E-41C7-9E7A-C94F29372D9D}" type="datetimeFigureOut">
              <a:rPr lang="tr-TR" smtClean="0"/>
              <a:t>11.03.2020</a:t>
            </a:fld>
            <a:endParaRPr lang="tr-TR"/>
          </a:p>
        </p:txBody>
      </p:sp>
      <p:sp>
        <p:nvSpPr>
          <p:cNvPr id="3" name="Alt Bilgi Yer Tutucusu 2">
            <a:extLst>
              <a:ext uri="{FF2B5EF4-FFF2-40B4-BE49-F238E27FC236}">
                <a16:creationId xmlns:a16="http://schemas.microsoft.com/office/drawing/2014/main" id="{35923592-E969-462D-9E45-8CBA0B470AA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D7792CE-FCD1-4FA1-AD61-39C9C238C8BD}"/>
              </a:ext>
            </a:extLst>
          </p:cNvPr>
          <p:cNvSpPr>
            <a:spLocks noGrp="1"/>
          </p:cNvSpPr>
          <p:nvPr>
            <p:ph type="sldNum" sz="quarter" idx="12"/>
          </p:nvPr>
        </p:nvSpPr>
        <p:spPr/>
        <p:txBody>
          <a:bodyPr/>
          <a:lstStyle/>
          <a:p>
            <a:fld id="{F8812100-C290-400C-AA5D-DB220BEE57A4}" type="slidenum">
              <a:rPr lang="tr-TR" smtClean="0"/>
              <a:t>‹#›</a:t>
            </a:fld>
            <a:endParaRPr lang="tr-TR"/>
          </a:p>
        </p:txBody>
      </p:sp>
    </p:spTree>
    <p:extLst>
      <p:ext uri="{BB962C8B-B14F-4D97-AF65-F5344CB8AC3E}">
        <p14:creationId xmlns:p14="http://schemas.microsoft.com/office/powerpoint/2010/main" val="3031138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3A1D4A-CC71-42A8-BEE1-8DEAEE7358F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1654127-4E20-4A4C-8163-3965C345B1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9B07B06-5B49-4D51-B4C2-D8E1E324D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5BB388A-1428-496C-B619-F307C05188AA}"/>
              </a:ext>
            </a:extLst>
          </p:cNvPr>
          <p:cNvSpPr>
            <a:spLocks noGrp="1"/>
          </p:cNvSpPr>
          <p:nvPr>
            <p:ph type="dt" sz="half" idx="10"/>
          </p:nvPr>
        </p:nvSpPr>
        <p:spPr/>
        <p:txBody>
          <a:bodyPr/>
          <a:lstStyle/>
          <a:p>
            <a:fld id="{0551E5DD-6D1E-41C7-9E7A-C94F29372D9D}" type="datetimeFigureOut">
              <a:rPr lang="tr-TR" smtClean="0"/>
              <a:t>11.03.2020</a:t>
            </a:fld>
            <a:endParaRPr lang="tr-TR"/>
          </a:p>
        </p:txBody>
      </p:sp>
      <p:sp>
        <p:nvSpPr>
          <p:cNvPr id="6" name="Alt Bilgi Yer Tutucusu 5">
            <a:extLst>
              <a:ext uri="{FF2B5EF4-FFF2-40B4-BE49-F238E27FC236}">
                <a16:creationId xmlns:a16="http://schemas.microsoft.com/office/drawing/2014/main" id="{2D0611B3-C0C4-4230-9687-DD8AE98308A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8B97645-B496-4CE4-9863-114CAF9A647D}"/>
              </a:ext>
            </a:extLst>
          </p:cNvPr>
          <p:cNvSpPr>
            <a:spLocks noGrp="1"/>
          </p:cNvSpPr>
          <p:nvPr>
            <p:ph type="sldNum" sz="quarter" idx="12"/>
          </p:nvPr>
        </p:nvSpPr>
        <p:spPr/>
        <p:txBody>
          <a:bodyPr/>
          <a:lstStyle/>
          <a:p>
            <a:fld id="{F8812100-C290-400C-AA5D-DB220BEE57A4}" type="slidenum">
              <a:rPr lang="tr-TR" smtClean="0"/>
              <a:t>‹#›</a:t>
            </a:fld>
            <a:endParaRPr lang="tr-TR"/>
          </a:p>
        </p:txBody>
      </p:sp>
    </p:spTree>
    <p:extLst>
      <p:ext uri="{BB962C8B-B14F-4D97-AF65-F5344CB8AC3E}">
        <p14:creationId xmlns:p14="http://schemas.microsoft.com/office/powerpoint/2010/main" val="238008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60337E-3A62-4A92-B33F-C7B5C9B0927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F46736C-8B31-4DA9-BC4F-9EA3A9AD4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C1BA268-03B5-4A29-8F15-019F12F13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5A4883B-702B-4E42-B246-927F4F7F57CF}"/>
              </a:ext>
            </a:extLst>
          </p:cNvPr>
          <p:cNvSpPr>
            <a:spLocks noGrp="1"/>
          </p:cNvSpPr>
          <p:nvPr>
            <p:ph type="dt" sz="half" idx="10"/>
          </p:nvPr>
        </p:nvSpPr>
        <p:spPr/>
        <p:txBody>
          <a:bodyPr/>
          <a:lstStyle/>
          <a:p>
            <a:fld id="{0551E5DD-6D1E-41C7-9E7A-C94F29372D9D}" type="datetimeFigureOut">
              <a:rPr lang="tr-TR" smtClean="0"/>
              <a:t>11.03.2020</a:t>
            </a:fld>
            <a:endParaRPr lang="tr-TR"/>
          </a:p>
        </p:txBody>
      </p:sp>
      <p:sp>
        <p:nvSpPr>
          <p:cNvPr id="6" name="Alt Bilgi Yer Tutucusu 5">
            <a:extLst>
              <a:ext uri="{FF2B5EF4-FFF2-40B4-BE49-F238E27FC236}">
                <a16:creationId xmlns:a16="http://schemas.microsoft.com/office/drawing/2014/main" id="{4D010401-8FFB-462F-9F49-BD97B5A0A96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2E410F1-29E2-4B65-B436-5974ACDAFF10}"/>
              </a:ext>
            </a:extLst>
          </p:cNvPr>
          <p:cNvSpPr>
            <a:spLocks noGrp="1"/>
          </p:cNvSpPr>
          <p:nvPr>
            <p:ph type="sldNum" sz="quarter" idx="12"/>
          </p:nvPr>
        </p:nvSpPr>
        <p:spPr/>
        <p:txBody>
          <a:bodyPr/>
          <a:lstStyle/>
          <a:p>
            <a:fld id="{F8812100-C290-400C-AA5D-DB220BEE57A4}" type="slidenum">
              <a:rPr lang="tr-TR" smtClean="0"/>
              <a:t>‹#›</a:t>
            </a:fld>
            <a:endParaRPr lang="tr-TR"/>
          </a:p>
        </p:txBody>
      </p:sp>
    </p:spTree>
    <p:extLst>
      <p:ext uri="{BB962C8B-B14F-4D97-AF65-F5344CB8AC3E}">
        <p14:creationId xmlns:p14="http://schemas.microsoft.com/office/powerpoint/2010/main" val="184742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5EDDD23-31FC-4CE4-B6B4-28F7F45DBD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59C077C-3AE1-466F-8293-BE48FE3CE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D950517-AB0E-4D39-898E-50B2D6D97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1E5DD-6D1E-41C7-9E7A-C94F29372D9D}" type="datetimeFigureOut">
              <a:rPr lang="tr-TR" smtClean="0"/>
              <a:t>11.03.2020</a:t>
            </a:fld>
            <a:endParaRPr lang="tr-TR"/>
          </a:p>
        </p:txBody>
      </p:sp>
      <p:sp>
        <p:nvSpPr>
          <p:cNvPr id="5" name="Alt Bilgi Yer Tutucusu 4">
            <a:extLst>
              <a:ext uri="{FF2B5EF4-FFF2-40B4-BE49-F238E27FC236}">
                <a16:creationId xmlns:a16="http://schemas.microsoft.com/office/drawing/2014/main" id="{5AD90C84-E9A9-4DB4-BED8-BE2582A827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5971694-EE91-4F63-977E-CA078DA7B4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12100-C290-400C-AA5D-DB220BEE57A4}" type="slidenum">
              <a:rPr lang="tr-TR" smtClean="0"/>
              <a:t>‹#›</a:t>
            </a:fld>
            <a:endParaRPr lang="tr-TR"/>
          </a:p>
        </p:txBody>
      </p:sp>
    </p:spTree>
    <p:extLst>
      <p:ext uri="{BB962C8B-B14F-4D97-AF65-F5344CB8AC3E}">
        <p14:creationId xmlns:p14="http://schemas.microsoft.com/office/powerpoint/2010/main" val="2538000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FD8E36-6FBB-4ECD-B983-E5DC5508132A}"/>
              </a:ext>
            </a:extLst>
          </p:cNvPr>
          <p:cNvSpPr>
            <a:spLocks noGrp="1"/>
          </p:cNvSpPr>
          <p:nvPr>
            <p:ph type="ctrTitle"/>
          </p:nvPr>
        </p:nvSpPr>
        <p:spPr>
          <a:xfrm>
            <a:off x="1524000" y="1713187"/>
            <a:ext cx="9144000" cy="1502980"/>
          </a:xfrm>
        </p:spPr>
        <p:txBody>
          <a:bodyPr>
            <a:normAutofit/>
          </a:bodyPr>
          <a:lstStyle/>
          <a:p>
            <a:r>
              <a:rPr lang="tr-TR" sz="4000" b="1" dirty="0" err="1"/>
              <a:t>Autoimmunity</a:t>
            </a:r>
            <a:r>
              <a:rPr lang="tr-TR" sz="4000" b="1" dirty="0"/>
              <a:t> </a:t>
            </a:r>
            <a:r>
              <a:rPr lang="tr-TR" sz="4000" b="1" dirty="0" err="1"/>
              <a:t>and</a:t>
            </a:r>
            <a:r>
              <a:rPr lang="tr-TR" sz="4000" b="1" dirty="0"/>
              <a:t> </a:t>
            </a:r>
            <a:r>
              <a:rPr lang="tr-TR" sz="4000" b="1" dirty="0" err="1"/>
              <a:t>Systemic</a:t>
            </a:r>
            <a:r>
              <a:rPr lang="tr-TR" sz="4000" b="1" dirty="0"/>
              <a:t> </a:t>
            </a:r>
            <a:r>
              <a:rPr lang="tr-TR" sz="4000" b="1" dirty="0" err="1"/>
              <a:t>Autoimmune</a:t>
            </a:r>
            <a:r>
              <a:rPr lang="tr-TR" sz="4000" b="1" dirty="0"/>
              <a:t> </a:t>
            </a:r>
            <a:r>
              <a:rPr lang="tr-TR" sz="4000" b="1" dirty="0" err="1"/>
              <a:t>Diseases</a:t>
            </a:r>
            <a:r>
              <a:rPr lang="tr-TR" sz="4000" b="1" dirty="0"/>
              <a:t> </a:t>
            </a:r>
            <a:endParaRPr lang="tr-TR" sz="4000" dirty="0"/>
          </a:p>
        </p:txBody>
      </p:sp>
      <p:sp>
        <p:nvSpPr>
          <p:cNvPr id="3" name="Alt Başlık 2">
            <a:extLst>
              <a:ext uri="{FF2B5EF4-FFF2-40B4-BE49-F238E27FC236}">
                <a16:creationId xmlns:a16="http://schemas.microsoft.com/office/drawing/2014/main" id="{2D63C982-8917-4E4A-9821-D3CE1DB30096}"/>
              </a:ext>
            </a:extLst>
          </p:cNvPr>
          <p:cNvSpPr>
            <a:spLocks noGrp="1"/>
          </p:cNvSpPr>
          <p:nvPr>
            <p:ph type="subTitle" idx="1"/>
          </p:nvPr>
        </p:nvSpPr>
        <p:spPr>
          <a:xfrm>
            <a:off x="1524000" y="3496469"/>
            <a:ext cx="8178800" cy="1545431"/>
          </a:xfrm>
        </p:spPr>
        <p:txBody>
          <a:bodyPr>
            <a:noAutofit/>
          </a:bodyPr>
          <a:lstStyle/>
          <a:p>
            <a:endParaRPr lang="tr-TR" sz="3200"/>
          </a:p>
          <a:p>
            <a:r>
              <a:rPr lang="tr-TR" sz="3200"/>
              <a:t>Prof.Dr.Ümit Ölmez</a:t>
            </a:r>
          </a:p>
          <a:p>
            <a:endParaRPr lang="tr-TR" sz="3200"/>
          </a:p>
        </p:txBody>
      </p:sp>
    </p:spTree>
    <p:extLst>
      <p:ext uri="{BB962C8B-B14F-4D97-AF65-F5344CB8AC3E}">
        <p14:creationId xmlns:p14="http://schemas.microsoft.com/office/powerpoint/2010/main" val="665605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33A1726-3B68-412C-BDD2-A085347B0ACE}"/>
              </a:ext>
            </a:extLst>
          </p:cNvPr>
          <p:cNvPicPr>
            <a:picLocks noChangeAspect="1"/>
          </p:cNvPicPr>
          <p:nvPr/>
        </p:nvPicPr>
        <p:blipFill>
          <a:blip r:embed="rId2" cstate="print"/>
          <a:stretch>
            <a:fillRect/>
          </a:stretch>
        </p:blipFill>
        <p:spPr>
          <a:xfrm>
            <a:off x="1676400" y="660400"/>
            <a:ext cx="8572500" cy="4673600"/>
          </a:xfrm>
          <a:prstGeom prst="rect">
            <a:avLst/>
          </a:prstGeom>
        </p:spPr>
      </p:pic>
      <p:sp>
        <p:nvSpPr>
          <p:cNvPr id="3" name="Dikdörtgen 2">
            <a:extLst>
              <a:ext uri="{FF2B5EF4-FFF2-40B4-BE49-F238E27FC236}">
                <a16:creationId xmlns:a16="http://schemas.microsoft.com/office/drawing/2014/main" id="{37161CE5-0014-4EA6-8BCA-7B034F3FA216}"/>
              </a:ext>
            </a:extLst>
          </p:cNvPr>
          <p:cNvSpPr/>
          <p:nvPr/>
        </p:nvSpPr>
        <p:spPr>
          <a:xfrm>
            <a:off x="647700" y="5657850"/>
            <a:ext cx="11214100" cy="107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FIGURE 9-2 Central T cell tolerance. Strong recognition of self antigens by immature T cells in the thymus may lead to death of the cells (negative selection, or deletion), or the development of regulatory T cells that enter peripheral tissues.</a:t>
            </a:r>
            <a:endParaRPr lang="tr-TR" sz="1600">
              <a:solidFill>
                <a:schemeClr val="tx1"/>
              </a:solidFill>
            </a:endParaRPr>
          </a:p>
          <a:p>
            <a:r>
              <a:rPr lang="tr-TR" sz="1600">
                <a:solidFill>
                  <a:schemeClr val="tx1"/>
                </a:solidFill>
              </a:rPr>
              <a:t> </a:t>
            </a:r>
            <a:r>
              <a:rPr lang="tr-TR" sz="1600">
                <a:solidFill>
                  <a:prstClr val="black"/>
                </a:solidFill>
              </a:rPr>
              <a:t>Basic Immunology (Functions and Disorders of the Immune System) , AK Abbas, AH Lichtman, S Pillai , 5th edition.2016 </a:t>
            </a:r>
            <a:endParaRPr lang="tr-TR" sz="1600" dirty="0">
              <a:solidFill>
                <a:schemeClr val="tx1"/>
              </a:solidFill>
            </a:endParaRPr>
          </a:p>
        </p:txBody>
      </p:sp>
    </p:spTree>
    <p:extLst>
      <p:ext uri="{BB962C8B-B14F-4D97-AF65-F5344CB8AC3E}">
        <p14:creationId xmlns:p14="http://schemas.microsoft.com/office/powerpoint/2010/main" val="11753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5CDCF1F-8BC9-43B1-8AAD-79EE2AB0972A}"/>
              </a:ext>
            </a:extLst>
          </p:cNvPr>
          <p:cNvSpPr>
            <a:spLocks noGrp="1"/>
          </p:cNvSpPr>
          <p:nvPr>
            <p:ph idx="1"/>
          </p:nvPr>
        </p:nvSpPr>
        <p:spPr>
          <a:xfrm>
            <a:off x="838200" y="642552"/>
            <a:ext cx="10515600" cy="6215448"/>
          </a:xfrm>
        </p:spPr>
        <p:txBody>
          <a:bodyPr>
            <a:normAutofit/>
          </a:bodyPr>
          <a:lstStyle/>
          <a:p>
            <a:endParaRPr lang="tr-TR"/>
          </a:p>
          <a:p>
            <a:r>
              <a:rPr lang="en-US"/>
              <a:t> </a:t>
            </a:r>
            <a:r>
              <a:rPr lang="tr-TR" dirty="0"/>
              <a:t>M</a:t>
            </a:r>
            <a:r>
              <a:rPr lang="en-US" dirty="0"/>
              <a:t>any self proteins that are normally present only in certain peripheral tissues are also expressed in some of the epithelial cells of the thymus. A protein called </a:t>
            </a:r>
            <a:r>
              <a:rPr lang="en-US" b="1" dirty="0"/>
              <a:t>AIRE</a:t>
            </a:r>
            <a:r>
              <a:rPr lang="en-US" dirty="0"/>
              <a:t> (autoimmune regulator) is responsible for the thymic expression of these peripheral tissue </a:t>
            </a:r>
            <a:r>
              <a:rPr lang="en-US"/>
              <a:t>antigens.</a:t>
            </a:r>
            <a:endParaRPr lang="tr-TR"/>
          </a:p>
          <a:p>
            <a:r>
              <a:rPr lang="en-US"/>
              <a:t>Mutations </a:t>
            </a:r>
            <a:r>
              <a:rPr lang="en-US" dirty="0"/>
              <a:t>in the AIRE gene are the cause of a rare disorder called autoimmune polyendocrine </a:t>
            </a:r>
            <a:r>
              <a:rPr lang="en-US"/>
              <a:t>syndrome. </a:t>
            </a:r>
            <a:endParaRPr lang="tr-TR"/>
          </a:p>
          <a:p>
            <a:r>
              <a:rPr lang="tr-TR"/>
              <a:t>The </a:t>
            </a:r>
            <a:r>
              <a:rPr lang="tr-TR" dirty="0" err="1"/>
              <a:t>lymphocytes</a:t>
            </a:r>
            <a:r>
              <a:rPr lang="tr-TR" dirty="0"/>
              <a:t> </a:t>
            </a:r>
            <a:r>
              <a:rPr lang="tr-TR" dirty="0" err="1"/>
              <a:t>that</a:t>
            </a:r>
            <a:r>
              <a:rPr lang="tr-TR" dirty="0"/>
              <a:t> </a:t>
            </a:r>
            <a:r>
              <a:rPr lang="tr-TR" dirty="0" err="1"/>
              <a:t>survive</a:t>
            </a:r>
            <a:r>
              <a:rPr lang="tr-TR" dirty="0"/>
              <a:t> </a:t>
            </a:r>
            <a:r>
              <a:rPr lang="tr-TR" dirty="0" err="1"/>
              <a:t>negative</a:t>
            </a:r>
            <a:r>
              <a:rPr lang="tr-TR" dirty="0"/>
              <a:t> </a:t>
            </a:r>
            <a:r>
              <a:rPr lang="tr-TR" dirty="0" err="1"/>
              <a:t>selection</a:t>
            </a:r>
            <a:r>
              <a:rPr lang="tr-TR" dirty="0"/>
              <a:t> in </a:t>
            </a:r>
            <a:r>
              <a:rPr lang="tr-TR" dirty="0" err="1"/>
              <a:t>the</a:t>
            </a:r>
            <a:r>
              <a:rPr lang="tr-TR" dirty="0"/>
              <a:t> </a:t>
            </a:r>
            <a:r>
              <a:rPr lang="tr-TR" dirty="0" err="1"/>
              <a:t>thymus</a:t>
            </a:r>
            <a:r>
              <a:rPr lang="tr-TR" dirty="0"/>
              <a:t> </a:t>
            </a:r>
            <a:r>
              <a:rPr lang="tr-TR" dirty="0" err="1"/>
              <a:t>go</a:t>
            </a:r>
            <a:r>
              <a:rPr lang="tr-TR" dirty="0"/>
              <a:t> on </a:t>
            </a:r>
            <a:r>
              <a:rPr lang="tr-TR" dirty="0" err="1"/>
              <a:t>mature</a:t>
            </a:r>
            <a:r>
              <a:rPr lang="tr-TR" dirty="0"/>
              <a:t> </a:t>
            </a:r>
            <a:r>
              <a:rPr lang="tr-TR" dirty="0" err="1"/>
              <a:t>and</a:t>
            </a:r>
            <a:r>
              <a:rPr lang="tr-TR" dirty="0"/>
              <a:t> </a:t>
            </a:r>
            <a:r>
              <a:rPr lang="tr-TR" dirty="0" err="1"/>
              <a:t>are</a:t>
            </a:r>
            <a:r>
              <a:rPr lang="tr-TR" dirty="0"/>
              <a:t> </a:t>
            </a:r>
            <a:r>
              <a:rPr lang="tr-TR" dirty="0" err="1"/>
              <a:t>depleted</a:t>
            </a:r>
            <a:r>
              <a:rPr lang="tr-TR" dirty="0"/>
              <a:t> of </a:t>
            </a:r>
            <a:r>
              <a:rPr lang="tr-TR" dirty="0" err="1"/>
              <a:t>potentially</a:t>
            </a:r>
            <a:r>
              <a:rPr lang="tr-TR" dirty="0"/>
              <a:t> </a:t>
            </a:r>
            <a:r>
              <a:rPr lang="tr-TR" dirty="0" err="1"/>
              <a:t>dangerous</a:t>
            </a:r>
            <a:r>
              <a:rPr lang="tr-TR" dirty="0"/>
              <a:t> </a:t>
            </a:r>
            <a:r>
              <a:rPr lang="tr-TR" dirty="0" err="1"/>
              <a:t>autoreactive</a:t>
            </a:r>
            <a:r>
              <a:rPr lang="tr-TR" dirty="0"/>
              <a:t> T </a:t>
            </a:r>
            <a:r>
              <a:rPr lang="tr-TR" err="1"/>
              <a:t>cells</a:t>
            </a:r>
            <a:r>
              <a:rPr lang="tr-TR"/>
              <a:t>. P</a:t>
            </a:r>
            <a:r>
              <a:rPr lang="en-US"/>
              <a:t>eripheral mechanisms may prevent the activation of these lymphocytes.</a:t>
            </a:r>
            <a:endParaRPr lang="tr-TR" dirty="0"/>
          </a:p>
          <a:p>
            <a:pPr marL="0" indent="0">
              <a:buNone/>
            </a:pPr>
            <a:r>
              <a:rPr lang="en-US" dirty="0"/>
              <a:t>  </a:t>
            </a:r>
            <a:endParaRPr lang="tr-TR" dirty="0"/>
          </a:p>
        </p:txBody>
      </p:sp>
    </p:spTree>
    <p:extLst>
      <p:ext uri="{BB962C8B-B14F-4D97-AF65-F5344CB8AC3E}">
        <p14:creationId xmlns:p14="http://schemas.microsoft.com/office/powerpoint/2010/main" val="3172115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93FDD4-AA2E-4C97-AA33-A4F2F5C20981}"/>
              </a:ext>
            </a:extLst>
          </p:cNvPr>
          <p:cNvSpPr>
            <a:spLocks noGrp="1"/>
          </p:cNvSpPr>
          <p:nvPr>
            <p:ph type="title"/>
          </p:nvPr>
        </p:nvSpPr>
        <p:spPr>
          <a:xfrm>
            <a:off x="838200" y="362115"/>
            <a:ext cx="10515600" cy="1181677"/>
          </a:xfrm>
        </p:spPr>
        <p:txBody>
          <a:bodyPr>
            <a:normAutofit/>
          </a:bodyPr>
          <a:lstStyle/>
          <a:p>
            <a:r>
              <a:rPr lang="tr-TR" sz="3200" b="1"/>
              <a:t>	PERIPHERAL T LYMPHOCYTE TOLERANCE</a:t>
            </a:r>
            <a:endParaRPr lang="tr-TR" sz="3200"/>
          </a:p>
        </p:txBody>
      </p:sp>
      <p:sp>
        <p:nvSpPr>
          <p:cNvPr id="6" name="İçerik Yer Tutucusu 2">
            <a:extLst>
              <a:ext uri="{FF2B5EF4-FFF2-40B4-BE49-F238E27FC236}">
                <a16:creationId xmlns:a16="http://schemas.microsoft.com/office/drawing/2014/main" id="{8794E76F-A3F8-49BF-A92A-E9E28872C68B}"/>
              </a:ext>
            </a:extLst>
          </p:cNvPr>
          <p:cNvSpPr>
            <a:spLocks noGrp="1"/>
          </p:cNvSpPr>
          <p:nvPr>
            <p:ph idx="1"/>
          </p:nvPr>
        </p:nvSpPr>
        <p:spPr>
          <a:xfrm>
            <a:off x="838200" y="1690688"/>
            <a:ext cx="10515600" cy="4265270"/>
          </a:xfrm>
        </p:spPr>
        <p:txBody>
          <a:bodyPr/>
          <a:lstStyle/>
          <a:p>
            <a:r>
              <a:rPr lang="en-US" dirty="0"/>
              <a:t>Peripheral tolerance is induced when mature T cells recognize self antigens in peripheral tissues, leading to functional inactivation (anergy) or death, or when the self-reactive lymphocytes are suppressed by regulatory </a:t>
            </a:r>
            <a:r>
              <a:rPr lang="en-US"/>
              <a:t>T cells.</a:t>
            </a:r>
            <a:endParaRPr lang="tr-TR" dirty="0"/>
          </a:p>
          <a:p>
            <a:r>
              <a:rPr lang="en-US" dirty="0"/>
              <a:t>Peripheral </a:t>
            </a:r>
            <a:r>
              <a:rPr lang="en-US"/>
              <a:t>tolerance </a:t>
            </a:r>
            <a:r>
              <a:rPr lang="tr-TR"/>
              <a:t>, </a:t>
            </a:r>
            <a:r>
              <a:rPr lang="en-US"/>
              <a:t>is </a:t>
            </a:r>
            <a:r>
              <a:rPr lang="en-US" dirty="0"/>
              <a:t>clearly important for preventing T cell responses to self antigens that are </a:t>
            </a:r>
            <a:r>
              <a:rPr lang="tr-TR" dirty="0"/>
              <a:t> </a:t>
            </a:r>
            <a:r>
              <a:rPr lang="tr-TR" dirty="0" err="1"/>
              <a:t>present</a:t>
            </a:r>
            <a:r>
              <a:rPr lang="tr-TR" dirty="0"/>
              <a:t> </a:t>
            </a:r>
            <a:r>
              <a:rPr lang="tr-TR" dirty="0" err="1"/>
              <a:t>mainly</a:t>
            </a:r>
            <a:r>
              <a:rPr lang="tr-TR" dirty="0"/>
              <a:t> in </a:t>
            </a:r>
            <a:r>
              <a:rPr lang="tr-TR" dirty="0" err="1"/>
              <a:t>peripheral</a:t>
            </a:r>
            <a:r>
              <a:rPr lang="tr-TR" dirty="0"/>
              <a:t> </a:t>
            </a:r>
            <a:r>
              <a:rPr lang="tr-TR" dirty="0" err="1"/>
              <a:t>tissues</a:t>
            </a:r>
            <a:r>
              <a:rPr lang="tr-TR" dirty="0"/>
              <a:t> </a:t>
            </a:r>
            <a:r>
              <a:rPr lang="tr-TR" dirty="0" err="1"/>
              <a:t>and</a:t>
            </a:r>
            <a:r>
              <a:rPr lang="tr-TR" dirty="0"/>
              <a:t> </a:t>
            </a:r>
            <a:r>
              <a:rPr lang="en-US" dirty="0"/>
              <a:t>not  in </a:t>
            </a:r>
            <a:r>
              <a:rPr lang="en-US"/>
              <a:t>the thymus</a:t>
            </a:r>
            <a:r>
              <a:rPr lang="tr-TR"/>
              <a:t>.</a:t>
            </a:r>
            <a:r>
              <a:rPr lang="en-US"/>
              <a:t> </a:t>
            </a:r>
            <a:endParaRPr lang="tr-TR"/>
          </a:p>
          <a:p>
            <a:r>
              <a:rPr lang="en-US"/>
              <a:t> </a:t>
            </a:r>
            <a:r>
              <a:rPr lang="tr-TR" dirty="0"/>
              <a:t>I</a:t>
            </a:r>
            <a:r>
              <a:rPr lang="en-US"/>
              <a:t>t </a:t>
            </a:r>
            <a:r>
              <a:rPr lang="en-US" dirty="0"/>
              <a:t>also may provide backup mechanisms for preventing autoimmunity in situations where central tolerance is incomplete. </a:t>
            </a:r>
            <a:endParaRPr lang="tr-TR" dirty="0"/>
          </a:p>
          <a:p>
            <a:endParaRPr lang="tr-TR" dirty="0"/>
          </a:p>
        </p:txBody>
      </p:sp>
    </p:spTree>
    <p:extLst>
      <p:ext uri="{BB962C8B-B14F-4D97-AF65-F5344CB8AC3E}">
        <p14:creationId xmlns:p14="http://schemas.microsoft.com/office/powerpoint/2010/main" val="1721132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E52C9F-968F-4AAB-952B-B6038D7F00BB}"/>
              </a:ext>
            </a:extLst>
          </p:cNvPr>
          <p:cNvSpPr>
            <a:spLocks noGrp="1"/>
          </p:cNvSpPr>
          <p:nvPr>
            <p:ph type="title"/>
          </p:nvPr>
        </p:nvSpPr>
        <p:spPr/>
        <p:txBody>
          <a:bodyPr/>
          <a:lstStyle/>
          <a:p>
            <a:r>
              <a:rPr lang="tr-TR" b="1"/>
              <a:t>Peripheral T cell Tolerance Mechanisms</a:t>
            </a:r>
            <a:endParaRPr lang="tr-TR"/>
          </a:p>
        </p:txBody>
      </p:sp>
      <p:sp>
        <p:nvSpPr>
          <p:cNvPr id="3" name="İçerik Yer Tutucusu 2">
            <a:extLst>
              <a:ext uri="{FF2B5EF4-FFF2-40B4-BE49-F238E27FC236}">
                <a16:creationId xmlns:a16="http://schemas.microsoft.com/office/drawing/2014/main" id="{D57BE9FD-1856-45CF-B804-DF6F95960955}"/>
              </a:ext>
            </a:extLst>
          </p:cNvPr>
          <p:cNvSpPr>
            <a:spLocks noGrp="1"/>
          </p:cNvSpPr>
          <p:nvPr>
            <p:ph idx="1"/>
          </p:nvPr>
        </p:nvSpPr>
        <p:spPr/>
        <p:txBody>
          <a:bodyPr/>
          <a:lstStyle/>
          <a:p>
            <a:r>
              <a:rPr lang="tr-TR"/>
              <a:t> </a:t>
            </a:r>
            <a:r>
              <a:rPr lang="tr-TR" b="1"/>
              <a:t>Anergy</a:t>
            </a:r>
          </a:p>
          <a:p>
            <a:endParaRPr lang="tr-TR" b="1"/>
          </a:p>
          <a:p>
            <a:r>
              <a:rPr lang="tr-TR" b="1"/>
              <a:t>S</a:t>
            </a:r>
            <a:r>
              <a:rPr lang="en-US" b="1"/>
              <a:t>uppression by regulatory T cells</a:t>
            </a:r>
            <a:endParaRPr lang="tr-TR" b="1"/>
          </a:p>
          <a:p>
            <a:endParaRPr lang="tr-TR" b="1"/>
          </a:p>
          <a:p>
            <a:r>
              <a:rPr lang="tr-TR" b="1"/>
              <a:t>D</a:t>
            </a:r>
            <a:r>
              <a:rPr lang="en-US" b="1"/>
              <a:t>eletion (apoptotic cell death)</a:t>
            </a:r>
            <a:endParaRPr lang="tr-TR" b="1"/>
          </a:p>
          <a:p>
            <a:endParaRPr lang="tr-TR" b="1"/>
          </a:p>
          <a:p>
            <a:endParaRPr lang="tr-TR"/>
          </a:p>
        </p:txBody>
      </p:sp>
    </p:spTree>
    <p:extLst>
      <p:ext uri="{BB962C8B-B14F-4D97-AF65-F5344CB8AC3E}">
        <p14:creationId xmlns:p14="http://schemas.microsoft.com/office/powerpoint/2010/main" val="2001639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E343768-71A5-4CBE-9A65-0F595479B4D9}"/>
              </a:ext>
            </a:extLst>
          </p:cNvPr>
          <p:cNvPicPr>
            <a:picLocks noChangeAspect="1"/>
          </p:cNvPicPr>
          <p:nvPr/>
        </p:nvPicPr>
        <p:blipFill>
          <a:blip r:embed="rId2" cstate="print"/>
          <a:stretch>
            <a:fillRect/>
          </a:stretch>
        </p:blipFill>
        <p:spPr>
          <a:xfrm>
            <a:off x="1028700" y="177800"/>
            <a:ext cx="9143999" cy="5499100"/>
          </a:xfrm>
          <a:prstGeom prst="rect">
            <a:avLst/>
          </a:prstGeom>
        </p:spPr>
      </p:pic>
      <p:sp>
        <p:nvSpPr>
          <p:cNvPr id="3" name="Dikdörtgen 2">
            <a:extLst>
              <a:ext uri="{FF2B5EF4-FFF2-40B4-BE49-F238E27FC236}">
                <a16:creationId xmlns:a16="http://schemas.microsoft.com/office/drawing/2014/main" id="{3FCB0B1F-0252-42D0-9146-CB48D5D832C6}"/>
              </a:ext>
            </a:extLst>
          </p:cNvPr>
          <p:cNvSpPr/>
          <p:nvPr/>
        </p:nvSpPr>
        <p:spPr>
          <a:xfrm>
            <a:off x="355600" y="5676900"/>
            <a:ext cx="11176000" cy="118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FIGURE 9-3 Peripheral T cell tolerance. A, Normal T cell responses require antigen recognition and costimulation. B, Three major mechanisms of peripheral T cell tolerance are illustrated: cell-intrinsic anergy, suppression by regulatory T cells, and deletion (apoptotic cell death).</a:t>
            </a:r>
            <a:endParaRPr lang="tr-TR" sz="1600">
              <a:solidFill>
                <a:schemeClr val="tx1"/>
              </a:solidFill>
            </a:endParaRPr>
          </a:p>
          <a:p>
            <a:r>
              <a:rPr lang="tr-TR" sz="1600">
                <a:solidFill>
                  <a:prstClr val="black"/>
                </a:solidFill>
              </a:rPr>
              <a:t>Basic Immunology (Functions and Disorders of the Immune System) , AK Abbas, AH Lichtman, S Pillai , 5th edition.2016</a:t>
            </a:r>
            <a:endParaRPr lang="tr-TR" sz="1600" dirty="0">
              <a:solidFill>
                <a:schemeClr val="tx1"/>
              </a:solidFill>
            </a:endParaRPr>
          </a:p>
        </p:txBody>
      </p:sp>
    </p:spTree>
    <p:extLst>
      <p:ext uri="{BB962C8B-B14F-4D97-AF65-F5344CB8AC3E}">
        <p14:creationId xmlns:p14="http://schemas.microsoft.com/office/powerpoint/2010/main" val="3411672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C01EDDD-D7B1-4100-975A-B59D75479774}"/>
              </a:ext>
            </a:extLst>
          </p:cNvPr>
          <p:cNvSpPr>
            <a:spLocks noGrp="1"/>
          </p:cNvSpPr>
          <p:nvPr>
            <p:ph idx="1"/>
          </p:nvPr>
        </p:nvSpPr>
        <p:spPr>
          <a:xfrm>
            <a:off x="838200" y="961901"/>
            <a:ext cx="10515600" cy="5488326"/>
          </a:xfrm>
        </p:spPr>
        <p:txBody>
          <a:bodyPr>
            <a:normAutofit/>
          </a:bodyPr>
          <a:lstStyle/>
          <a:p>
            <a:r>
              <a:rPr lang="en-US" dirty="0"/>
              <a:t>Antigen recognition without adequate </a:t>
            </a:r>
            <a:r>
              <a:rPr lang="en-US" dirty="0" err="1"/>
              <a:t>costimulation</a:t>
            </a:r>
            <a:r>
              <a:rPr lang="en-US" dirty="0"/>
              <a:t> results in T cell anergy or death, or makes T cells sensitive to suppression by regulatory T cells.</a:t>
            </a:r>
            <a:endParaRPr lang="tr-TR" dirty="0"/>
          </a:p>
          <a:p>
            <a:r>
              <a:rPr lang="en-US" dirty="0"/>
              <a:t> T lymphocytes need at least two signals to induce their proliferation and differentiation into effector and memory cells</a:t>
            </a:r>
            <a:r>
              <a:rPr lang="en-US"/>
              <a:t>: </a:t>
            </a:r>
            <a:endParaRPr lang="tr-TR"/>
          </a:p>
          <a:p>
            <a:r>
              <a:rPr lang="en-US" b="1"/>
              <a:t>Signal </a:t>
            </a:r>
            <a:r>
              <a:rPr lang="en-US" b="1" dirty="0"/>
              <a:t>1</a:t>
            </a:r>
            <a:r>
              <a:rPr lang="en-US" dirty="0"/>
              <a:t> is always antigen, and </a:t>
            </a:r>
            <a:r>
              <a:rPr lang="en-US" b="1" dirty="0"/>
              <a:t>signal 2</a:t>
            </a:r>
            <a:r>
              <a:rPr lang="en-US" dirty="0"/>
              <a:t> is provided by </a:t>
            </a:r>
            <a:r>
              <a:rPr lang="en-US" dirty="0" err="1"/>
              <a:t>costimulators</a:t>
            </a:r>
            <a:r>
              <a:rPr lang="en-US" dirty="0"/>
              <a:t> that are expressed on antigen-presenting cells (APCs), typically as part of the innate immune response to microbes </a:t>
            </a:r>
            <a:r>
              <a:rPr lang="tr-TR" dirty="0"/>
              <a:t>.</a:t>
            </a:r>
          </a:p>
          <a:p>
            <a:r>
              <a:rPr lang="en-US"/>
              <a:t>The </a:t>
            </a:r>
            <a:r>
              <a:rPr lang="en-US" dirty="0"/>
              <a:t>presence or absence of </a:t>
            </a:r>
            <a:r>
              <a:rPr lang="en-US" dirty="0" err="1"/>
              <a:t>costimulation</a:t>
            </a:r>
            <a:r>
              <a:rPr lang="en-US" dirty="0"/>
              <a:t> is a major factor determining whether T cells are activated or tolerized. </a:t>
            </a:r>
            <a:endParaRPr lang="tr-TR" dirty="0"/>
          </a:p>
        </p:txBody>
      </p:sp>
    </p:spTree>
    <p:extLst>
      <p:ext uri="{BB962C8B-B14F-4D97-AF65-F5344CB8AC3E}">
        <p14:creationId xmlns:p14="http://schemas.microsoft.com/office/powerpoint/2010/main" val="254722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A95B92-FF4C-441F-8BBF-E7ED2E84F04A}"/>
              </a:ext>
            </a:extLst>
          </p:cNvPr>
          <p:cNvSpPr>
            <a:spLocks noGrp="1"/>
          </p:cNvSpPr>
          <p:nvPr>
            <p:ph type="title"/>
          </p:nvPr>
        </p:nvSpPr>
        <p:spPr>
          <a:xfrm>
            <a:off x="838200" y="172996"/>
            <a:ext cx="10515600" cy="494269"/>
          </a:xfrm>
        </p:spPr>
        <p:txBody>
          <a:bodyPr>
            <a:normAutofit fontScale="90000"/>
          </a:bodyPr>
          <a:lstStyle/>
          <a:p>
            <a:r>
              <a:rPr lang="tr-TR" sz="3600" dirty="0"/>
              <a:t>				</a:t>
            </a:r>
            <a:r>
              <a:rPr lang="tr-TR" sz="4000" b="1" dirty="0" err="1"/>
              <a:t>Anergy</a:t>
            </a:r>
            <a:endParaRPr lang="tr-TR" sz="4000" b="1" dirty="0"/>
          </a:p>
        </p:txBody>
      </p:sp>
      <p:sp>
        <p:nvSpPr>
          <p:cNvPr id="3" name="İçerik Yer Tutucusu 2">
            <a:extLst>
              <a:ext uri="{FF2B5EF4-FFF2-40B4-BE49-F238E27FC236}">
                <a16:creationId xmlns:a16="http://schemas.microsoft.com/office/drawing/2014/main" id="{8EB31D56-D949-4404-B497-869A7D61370C}"/>
              </a:ext>
            </a:extLst>
          </p:cNvPr>
          <p:cNvSpPr>
            <a:spLocks noGrp="1"/>
          </p:cNvSpPr>
          <p:nvPr>
            <p:ph idx="1"/>
          </p:nvPr>
        </p:nvSpPr>
        <p:spPr>
          <a:xfrm>
            <a:off x="838200" y="667265"/>
            <a:ext cx="10515600" cy="6190735"/>
          </a:xfrm>
        </p:spPr>
        <p:txBody>
          <a:bodyPr>
            <a:noAutofit/>
          </a:bodyPr>
          <a:lstStyle/>
          <a:p>
            <a:r>
              <a:rPr lang="en-US" sz="2400"/>
              <a:t>Anergy </a:t>
            </a:r>
            <a:r>
              <a:rPr lang="en-US" sz="2400" dirty="0"/>
              <a:t>in T cells refers to long-lived functional unresponsiveness that is induced when these cells recognize </a:t>
            </a:r>
            <a:r>
              <a:rPr lang="en-US" sz="2400"/>
              <a:t>self antigens</a:t>
            </a:r>
            <a:r>
              <a:rPr lang="tr-TR" sz="2400"/>
              <a:t>.</a:t>
            </a:r>
            <a:endParaRPr lang="tr-TR" sz="2400" dirty="0"/>
          </a:p>
          <a:p>
            <a:r>
              <a:rPr lang="en-US" sz="2400" dirty="0"/>
              <a:t> Antigen recognition without adequate </a:t>
            </a:r>
            <a:r>
              <a:rPr lang="en-US" sz="2400" dirty="0" err="1"/>
              <a:t>costimulation</a:t>
            </a:r>
            <a:r>
              <a:rPr lang="en-US" sz="2400" dirty="0"/>
              <a:t> is thought to be the basis of anergy </a:t>
            </a:r>
            <a:r>
              <a:rPr lang="en-US" sz="2400"/>
              <a:t>induction</a:t>
            </a:r>
            <a:r>
              <a:rPr lang="tr-TR" sz="2400"/>
              <a:t>. </a:t>
            </a:r>
            <a:r>
              <a:rPr lang="en-US" sz="2400"/>
              <a:t>Anergic </a:t>
            </a:r>
            <a:r>
              <a:rPr lang="en-US" sz="2400" dirty="0"/>
              <a:t>cells survive but are incapable of responding to the </a:t>
            </a:r>
            <a:r>
              <a:rPr lang="en-US" sz="2400"/>
              <a:t>antigen. </a:t>
            </a:r>
            <a:endParaRPr lang="tr-TR" sz="2400"/>
          </a:p>
          <a:p>
            <a:r>
              <a:rPr lang="en-US" sz="2400"/>
              <a:t>When T cells recognize antigens without costimulation, the TCR complex may lose its ability to transmit activating signals. </a:t>
            </a:r>
            <a:endParaRPr lang="tr-TR" sz="2400"/>
          </a:p>
          <a:p>
            <a:r>
              <a:rPr lang="en-US" sz="2400"/>
              <a:t> If a T cell recognizes antigen without strong costimulation, the T cell receptors may lose their ability to deliver activating signals</a:t>
            </a:r>
            <a:r>
              <a:rPr lang="tr-TR" sz="2400"/>
              <a:t> </a:t>
            </a:r>
            <a:r>
              <a:rPr lang="en-US" sz="2400" b="1"/>
              <a:t>or</a:t>
            </a:r>
            <a:r>
              <a:rPr lang="en-US" sz="2400"/>
              <a:t> the T cell may engage inhibitory receptors, such as cytotoxic T lymphocyte–associated protein 4 </a:t>
            </a:r>
            <a:r>
              <a:rPr lang="en-US" sz="2400" b="1"/>
              <a:t>(CTLA-4)</a:t>
            </a:r>
            <a:r>
              <a:rPr lang="en-US" sz="2400"/>
              <a:t>, that block activation.</a:t>
            </a:r>
            <a:endParaRPr lang="tr-TR" sz="2400"/>
          </a:p>
          <a:p>
            <a:r>
              <a:rPr lang="en-US" sz="2400"/>
              <a:t> </a:t>
            </a:r>
            <a:r>
              <a:rPr lang="tr-TR" sz="2400"/>
              <a:t>C</a:t>
            </a:r>
            <a:r>
              <a:rPr lang="en-US" sz="2400"/>
              <a:t>ytotoxic T lymphocyte–associated protein 4</a:t>
            </a:r>
            <a:r>
              <a:rPr lang="tr-TR" altLang="tr-TR" sz="2400">
                <a:cs typeface="Times New Roman" panose="02020603050405020304" pitchFamily="18" charset="0"/>
              </a:rPr>
              <a:t>(CTLA-4) ,is a regulatory molecule; </a:t>
            </a:r>
          </a:p>
          <a:p>
            <a:r>
              <a:rPr lang="tr-TR" altLang="tr-TR" sz="2400">
                <a:cs typeface="Times New Roman" panose="02020603050405020304" pitchFamily="18" charset="0"/>
              </a:rPr>
              <a:t>Inhibit T Cell reseptors of costimulator B7-1 and B7-2. On recognition of B7-1 and B7-2 by CTLA-4 receptors, supresses T cell responce and strengthen anergy.</a:t>
            </a:r>
          </a:p>
          <a:p>
            <a:r>
              <a:rPr lang="tr-TR" altLang="tr-TR" sz="2400">
                <a:cs typeface="Times New Roman" panose="02020603050405020304" pitchFamily="18" charset="0"/>
              </a:rPr>
              <a:t> </a:t>
            </a:r>
            <a:r>
              <a:rPr lang="tr-TR" altLang="tr-TR" sz="2400" b="1">
                <a:cs typeface="Times New Roman" panose="02020603050405020304" pitchFamily="18" charset="0"/>
              </a:rPr>
              <a:t>As a result; CTLA-4 inhibit immune response to self antigens and  lacking this function can cause autoimmunity.</a:t>
            </a:r>
          </a:p>
          <a:p>
            <a:endParaRPr lang="tr-TR" sz="2400" dirty="0"/>
          </a:p>
        </p:txBody>
      </p:sp>
    </p:spTree>
    <p:extLst>
      <p:ext uri="{BB962C8B-B14F-4D97-AF65-F5344CB8AC3E}">
        <p14:creationId xmlns:p14="http://schemas.microsoft.com/office/powerpoint/2010/main" val="337970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78130" y="2"/>
            <a:ext cx="11602390" cy="6121829"/>
          </a:xfrm>
          <a:prstGeom prst="rect">
            <a:avLst/>
          </a:prstGeom>
          <a:noFill/>
          <a:ln w="9525">
            <a:noFill/>
            <a:miter lim="800000"/>
            <a:headEnd/>
            <a:tailEnd/>
          </a:ln>
        </p:spPr>
      </p:pic>
      <p:sp>
        <p:nvSpPr>
          <p:cNvPr id="2" name="Dikdörtgen 1">
            <a:extLst>
              <a:ext uri="{FF2B5EF4-FFF2-40B4-BE49-F238E27FC236}">
                <a16:creationId xmlns:a16="http://schemas.microsoft.com/office/drawing/2014/main" id="{30D74514-E176-438C-B0FF-C44C039517C7}"/>
              </a:ext>
            </a:extLst>
          </p:cNvPr>
          <p:cNvSpPr/>
          <p:nvPr/>
        </p:nvSpPr>
        <p:spPr>
          <a:xfrm>
            <a:off x="356258" y="6377049"/>
            <a:ext cx="11657611" cy="480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43CD1546-9E47-4CAA-A561-B560EA75F3C6}"/>
              </a:ext>
            </a:extLst>
          </p:cNvPr>
          <p:cNvSpPr/>
          <p:nvPr/>
        </p:nvSpPr>
        <p:spPr>
          <a:xfrm rot="10800000" flipV="1">
            <a:off x="-1" y="6121832"/>
            <a:ext cx="12192000" cy="736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400">
              <a:solidFill>
                <a:schemeClr val="tx1"/>
              </a:solidFill>
            </a:endParaRPr>
          </a:p>
          <a:p>
            <a:r>
              <a:rPr lang="tr-TR" sz="1400">
                <a:solidFill>
                  <a:schemeClr val="tx1"/>
                </a:solidFill>
              </a:rPr>
              <a:t>Figure : 9.5 T cell anergy. An antigen presented by costimulator-expressing cells(APCs) induces a normal T cell response. If the T cell recognizes antigen without costimulation, or in   the presence of CTLA-4-B7 interactions, the T cell fails to respond and is rendered incapable of responding even if the antigen is subsequently presented by costimulator-expressing  APCs. </a:t>
            </a:r>
          </a:p>
          <a:p>
            <a:endParaRPr lang="tr-TR" sz="1400">
              <a:solidFill>
                <a:schemeClr val="tx1"/>
              </a:solidFill>
            </a:endParaRPr>
          </a:p>
        </p:txBody>
      </p:sp>
    </p:spTree>
    <p:extLst>
      <p:ext uri="{BB962C8B-B14F-4D97-AF65-F5344CB8AC3E}">
        <p14:creationId xmlns:p14="http://schemas.microsoft.com/office/powerpoint/2010/main" val="3571824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2">
            <a:extLst>
              <a:ext uri="{FF2B5EF4-FFF2-40B4-BE49-F238E27FC236}">
                <a16:creationId xmlns:a16="http://schemas.microsoft.com/office/drawing/2014/main" id="{62681056-DD45-4865-ACE6-84F37F9368B3}"/>
              </a:ext>
            </a:extLst>
          </p:cNvPr>
          <p:cNvSpPr>
            <a:spLocks noChangeArrowheads="1"/>
          </p:cNvSpPr>
          <p:nvPr/>
        </p:nvSpPr>
        <p:spPr bwMode="auto">
          <a:xfrm>
            <a:off x="4079875" y="914401"/>
            <a:ext cx="4895850" cy="1216270"/>
          </a:xfrm>
          <a:prstGeom prst="ellipse">
            <a:avLst/>
          </a:prstGeom>
          <a:solidFill>
            <a:srgbClr val="CCEC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800" dirty="0"/>
              <a:t>C</a:t>
            </a:r>
            <a:r>
              <a:rPr lang="tr-TR" altLang="tr-TR" sz="2800"/>
              <a:t>ostimulator </a:t>
            </a:r>
            <a:r>
              <a:rPr lang="tr-TR" altLang="tr-TR" sz="2800" dirty="0"/>
              <a:t>(B7</a:t>
            </a:r>
            <a:r>
              <a:rPr lang="tr-TR" altLang="tr-TR" sz="2800"/>
              <a:t>) </a:t>
            </a:r>
            <a:r>
              <a:rPr lang="tr-TR" sz="2800"/>
              <a:t>surplus</a:t>
            </a:r>
            <a:r>
              <a:rPr lang="tr-TR" altLang="tr-TR" sz="2800"/>
              <a:t> </a:t>
            </a:r>
            <a:endParaRPr lang="tr-TR" altLang="tr-TR" sz="2800" dirty="0"/>
          </a:p>
        </p:txBody>
      </p:sp>
      <p:sp>
        <p:nvSpPr>
          <p:cNvPr id="25603" name="Oval 3">
            <a:extLst>
              <a:ext uri="{FF2B5EF4-FFF2-40B4-BE49-F238E27FC236}">
                <a16:creationId xmlns:a16="http://schemas.microsoft.com/office/drawing/2014/main" id="{85801564-C34C-4AAA-92D9-F5241CD6308F}"/>
              </a:ext>
            </a:extLst>
          </p:cNvPr>
          <p:cNvSpPr>
            <a:spLocks noChangeArrowheads="1"/>
          </p:cNvSpPr>
          <p:nvPr/>
        </p:nvSpPr>
        <p:spPr bwMode="auto">
          <a:xfrm flipV="1">
            <a:off x="4007644" y="2406399"/>
            <a:ext cx="4968081" cy="1073396"/>
          </a:xfrm>
          <a:prstGeom prst="ellipse">
            <a:avLst/>
          </a:prstGeom>
          <a:solidFill>
            <a:srgbClr val="CCECFF"/>
          </a:solidFill>
          <a:ln w="9525">
            <a:solidFill>
              <a:schemeClr val="tx1"/>
            </a:solidFill>
            <a:round/>
            <a:headEnd/>
            <a:tailEnd/>
          </a:ln>
        </p:spPr>
        <p:txBody>
          <a:bodyPr rot="10800000"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800"/>
              <a:t>CTLA-4  </a:t>
            </a:r>
            <a:r>
              <a:rPr lang="tr-TR" altLang="tr-TR" sz="2800">
                <a:cs typeface="Times New Roman" panose="02020603050405020304" pitchFamily="18" charset="0"/>
              </a:rPr>
              <a:t>receptors </a:t>
            </a:r>
            <a:r>
              <a:rPr lang="tr-TR" altLang="tr-TR" sz="2800"/>
              <a:t>blockade</a:t>
            </a:r>
            <a:endParaRPr lang="tr-TR" altLang="tr-TR" sz="2800" dirty="0"/>
          </a:p>
        </p:txBody>
      </p:sp>
      <p:sp>
        <p:nvSpPr>
          <p:cNvPr id="25604" name="Oval 4">
            <a:extLst>
              <a:ext uri="{FF2B5EF4-FFF2-40B4-BE49-F238E27FC236}">
                <a16:creationId xmlns:a16="http://schemas.microsoft.com/office/drawing/2014/main" id="{C6D93A00-9E9E-4DCE-8017-5EBC220DD54A}"/>
              </a:ext>
            </a:extLst>
          </p:cNvPr>
          <p:cNvSpPr>
            <a:spLocks noChangeArrowheads="1"/>
          </p:cNvSpPr>
          <p:nvPr/>
        </p:nvSpPr>
        <p:spPr bwMode="auto">
          <a:xfrm>
            <a:off x="3471863" y="4727330"/>
            <a:ext cx="5700711" cy="1359145"/>
          </a:xfrm>
          <a:prstGeom prst="ellipse">
            <a:avLst/>
          </a:prstGeom>
          <a:solidFill>
            <a:srgbClr val="9999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3200" b="1"/>
              <a:t>Autoimmune </a:t>
            </a:r>
            <a:r>
              <a:rPr lang="tr-TR" altLang="tr-TR" sz="3200" b="1" dirty="0"/>
              <a:t>D</a:t>
            </a:r>
            <a:r>
              <a:rPr lang="tr-TR" altLang="tr-TR" sz="3200" b="1"/>
              <a:t>iseases</a:t>
            </a:r>
            <a:endParaRPr lang="tr-TR" altLang="tr-TR" sz="3200" b="1" dirty="0"/>
          </a:p>
        </p:txBody>
      </p:sp>
      <p:sp>
        <p:nvSpPr>
          <p:cNvPr id="25605" name="Line 5">
            <a:extLst>
              <a:ext uri="{FF2B5EF4-FFF2-40B4-BE49-F238E27FC236}">
                <a16:creationId xmlns:a16="http://schemas.microsoft.com/office/drawing/2014/main" id="{F903543C-5C9B-4727-9B66-6BF0C438C317}"/>
              </a:ext>
            </a:extLst>
          </p:cNvPr>
          <p:cNvSpPr>
            <a:spLocks noChangeShapeType="1"/>
          </p:cNvSpPr>
          <p:nvPr/>
        </p:nvSpPr>
        <p:spPr bwMode="auto">
          <a:xfrm flipV="1">
            <a:off x="2711451" y="1484314"/>
            <a:ext cx="1368425" cy="504825"/>
          </a:xfrm>
          <a:prstGeom prst="line">
            <a:avLst/>
          </a:prstGeom>
          <a:noFill/>
          <a:ln w="57150" cmpd="thickThin">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606" name="Line 6">
            <a:extLst>
              <a:ext uri="{FF2B5EF4-FFF2-40B4-BE49-F238E27FC236}">
                <a16:creationId xmlns:a16="http://schemas.microsoft.com/office/drawing/2014/main" id="{AD0E4317-1DCC-4867-A733-B9A7B52910C9}"/>
              </a:ext>
            </a:extLst>
          </p:cNvPr>
          <p:cNvSpPr>
            <a:spLocks noChangeShapeType="1"/>
          </p:cNvSpPr>
          <p:nvPr/>
        </p:nvSpPr>
        <p:spPr bwMode="auto">
          <a:xfrm>
            <a:off x="2783681" y="1989139"/>
            <a:ext cx="1223963" cy="863600"/>
          </a:xfrm>
          <a:prstGeom prst="line">
            <a:avLst/>
          </a:prstGeom>
          <a:noFill/>
          <a:ln w="57150" cmpd="thickThin">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607" name="Rectangle 7">
            <a:extLst>
              <a:ext uri="{FF2B5EF4-FFF2-40B4-BE49-F238E27FC236}">
                <a16:creationId xmlns:a16="http://schemas.microsoft.com/office/drawing/2014/main" id="{29685536-D6B6-4669-805B-ED177DA27ECA}"/>
              </a:ext>
            </a:extLst>
          </p:cNvPr>
          <p:cNvSpPr>
            <a:spLocks noChangeArrowheads="1"/>
          </p:cNvSpPr>
          <p:nvPr/>
        </p:nvSpPr>
        <p:spPr bwMode="auto">
          <a:xfrm rot="10800000" flipV="1">
            <a:off x="1703388" y="1793174"/>
            <a:ext cx="767961" cy="195965"/>
          </a:xfrm>
          <a:prstGeom prst="rect">
            <a:avLst/>
          </a:prstGeom>
          <a:solidFill>
            <a:schemeClr val="bg1"/>
          </a:solidFill>
          <a:ln w="9525">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3600" dirty="0" err="1"/>
              <a:t>or</a:t>
            </a:r>
            <a:endParaRPr lang="tr-TR" altLang="tr-TR" sz="3600" dirty="0"/>
          </a:p>
        </p:txBody>
      </p:sp>
      <p:sp>
        <p:nvSpPr>
          <p:cNvPr id="25608" name="AutoShape 8">
            <a:extLst>
              <a:ext uri="{FF2B5EF4-FFF2-40B4-BE49-F238E27FC236}">
                <a16:creationId xmlns:a16="http://schemas.microsoft.com/office/drawing/2014/main" id="{5B850C8B-0D8A-451C-8C3D-28DEC3F9CFDC}"/>
              </a:ext>
            </a:extLst>
          </p:cNvPr>
          <p:cNvSpPr>
            <a:spLocks noChangeArrowheads="1"/>
          </p:cNvSpPr>
          <p:nvPr/>
        </p:nvSpPr>
        <p:spPr bwMode="auto">
          <a:xfrm>
            <a:off x="5880101" y="3479795"/>
            <a:ext cx="576263" cy="1187207"/>
          </a:xfrm>
          <a:prstGeom prst="downArrow">
            <a:avLst>
              <a:gd name="adj1" fmla="val 50000"/>
              <a:gd name="adj2" fmla="val 46832"/>
            </a:avLst>
          </a:prstGeom>
          <a:solidFill>
            <a:schemeClr val="bg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1714BC-0A11-464A-8A99-8EB60063343E}"/>
              </a:ext>
            </a:extLst>
          </p:cNvPr>
          <p:cNvSpPr>
            <a:spLocks noGrp="1"/>
          </p:cNvSpPr>
          <p:nvPr>
            <p:ph type="title"/>
          </p:nvPr>
        </p:nvSpPr>
        <p:spPr>
          <a:xfrm>
            <a:off x="838200" y="83127"/>
            <a:ext cx="10515600" cy="748147"/>
          </a:xfrm>
        </p:spPr>
        <p:txBody>
          <a:bodyPr>
            <a:normAutofit/>
          </a:bodyPr>
          <a:lstStyle/>
          <a:p>
            <a:r>
              <a:rPr lang="en-US" sz="3600" b="1" dirty="0"/>
              <a:t>Regulation of T Cell Responses by Inhibitory </a:t>
            </a:r>
            <a:r>
              <a:rPr lang="en-US" sz="3600" b="1"/>
              <a:t>Receptors </a:t>
            </a:r>
            <a:endParaRPr lang="tr-TR" sz="3600" b="1" dirty="0"/>
          </a:p>
        </p:txBody>
      </p:sp>
      <p:sp>
        <p:nvSpPr>
          <p:cNvPr id="3" name="İçerik Yer Tutucusu 2">
            <a:extLst>
              <a:ext uri="{FF2B5EF4-FFF2-40B4-BE49-F238E27FC236}">
                <a16:creationId xmlns:a16="http://schemas.microsoft.com/office/drawing/2014/main" id="{39CD8F6D-8DF3-425B-9DA6-3F65126B5972}"/>
              </a:ext>
            </a:extLst>
          </p:cNvPr>
          <p:cNvSpPr>
            <a:spLocks noGrp="1"/>
          </p:cNvSpPr>
          <p:nvPr>
            <p:ph idx="1"/>
          </p:nvPr>
        </p:nvSpPr>
        <p:spPr>
          <a:xfrm>
            <a:off x="838200" y="831274"/>
            <a:ext cx="10515600" cy="5634840"/>
          </a:xfrm>
        </p:spPr>
        <p:txBody>
          <a:bodyPr>
            <a:noAutofit/>
          </a:bodyPr>
          <a:lstStyle/>
          <a:p>
            <a:r>
              <a:rPr lang="en-US" sz="2000"/>
              <a:t> In T cells, the best-defined inhibitory receptors are </a:t>
            </a:r>
            <a:r>
              <a:rPr lang="en-US" sz="2000" b="1"/>
              <a:t>CTLA-4</a:t>
            </a:r>
            <a:r>
              <a:rPr lang="en-US" sz="2000"/>
              <a:t> and </a:t>
            </a:r>
            <a:r>
              <a:rPr lang="en-US" sz="2000" b="1"/>
              <a:t>PD-1</a:t>
            </a:r>
            <a:r>
              <a:rPr lang="tr-TR" sz="2000"/>
              <a:t>;</a:t>
            </a:r>
            <a:r>
              <a:rPr lang="en-US" sz="2000"/>
              <a:t> </a:t>
            </a:r>
            <a:endParaRPr lang="tr-TR" sz="2000"/>
          </a:p>
          <a:p>
            <a:r>
              <a:rPr lang="en-US" sz="2000"/>
              <a:t> </a:t>
            </a:r>
            <a:r>
              <a:rPr lang="en-US" sz="2000" b="1"/>
              <a:t>CTLA-4</a:t>
            </a:r>
            <a:r>
              <a:rPr lang="en-US" sz="2000"/>
              <a:t> </a:t>
            </a:r>
            <a:r>
              <a:rPr lang="tr-TR" sz="2000"/>
              <a:t>, </a:t>
            </a:r>
            <a:r>
              <a:rPr lang="en-US" sz="2000"/>
              <a:t>is expressed transiently on activated CD4+ T cells and constitutively on regulatory T cells</a:t>
            </a:r>
            <a:r>
              <a:rPr lang="tr-TR" sz="2000"/>
              <a:t>.</a:t>
            </a:r>
            <a:r>
              <a:rPr lang="en-US" sz="2000"/>
              <a:t> It functions to terminate activation of responding T cells and also mediates the suppressive function of regulatory T cells. </a:t>
            </a:r>
            <a:endParaRPr lang="tr-TR" sz="2000"/>
          </a:p>
          <a:p>
            <a:r>
              <a:rPr lang="en-US" sz="2000"/>
              <a:t>CTLA-4 works by blocking and removing B7 molecules from the surface of APCs, thus reducing costimulation and preventing the activation of T cells; CTLA-4 might also deliver inhibitory signals to T cells</a:t>
            </a:r>
            <a:r>
              <a:rPr lang="tr-TR" sz="2000"/>
              <a:t>.</a:t>
            </a:r>
          </a:p>
          <a:p>
            <a:r>
              <a:rPr lang="tr-TR" sz="2000"/>
              <a:t>W</a:t>
            </a:r>
            <a:r>
              <a:rPr lang="en-US" sz="2000"/>
              <a:t>hen B7 levels are low (as would be expected normally when APCs are displaying self antigens), the receptor that is  preferentially  engaged is the high-affinity CTLA-4, but when B7 levels are high (as in infections), the low</a:t>
            </a:r>
            <a:r>
              <a:rPr lang="tr-TR" sz="2000"/>
              <a:t> </a:t>
            </a:r>
            <a:r>
              <a:rPr lang="en-US" sz="2000"/>
              <a:t>affinity activating receptor CD28 is engaged to a greater extent.</a:t>
            </a:r>
            <a:endParaRPr lang="tr-TR" sz="2000"/>
          </a:p>
          <a:p>
            <a:r>
              <a:rPr lang="en-US" sz="2000"/>
              <a:t> </a:t>
            </a:r>
            <a:r>
              <a:rPr lang="en-US" sz="2000" b="1"/>
              <a:t>PD-1</a:t>
            </a:r>
            <a:r>
              <a:rPr lang="tr-TR" sz="2000"/>
              <a:t>,</a:t>
            </a:r>
            <a:r>
              <a:rPr lang="tr-TR" sz="2000" b="1"/>
              <a:t> </a:t>
            </a:r>
            <a:r>
              <a:rPr lang="en-US" sz="2000"/>
              <a:t> is expressed on CD4+ and CD8+  T cells after antigen stimulation. It has an immunoreceptor tyrosine-based inhibitory  motif (ITIM) typical of receptors that deliver inhibitory signals. PD-1 terminates responses of  T cells to self antigens and also to chronic infections, notably virus infections</a:t>
            </a:r>
            <a:r>
              <a:rPr lang="tr-TR" sz="2000"/>
              <a:t>.</a:t>
            </a:r>
          </a:p>
          <a:p>
            <a:r>
              <a:rPr lang="en-US" sz="2000"/>
              <a:t>Several other receptors on T cells other than CTLA-4 and PD-1 have been shown to inhibit immune responses and are currently the targets of </a:t>
            </a:r>
            <a:r>
              <a:rPr lang="en-US" sz="2000" b="1"/>
              <a:t>checkpoint blockade therapy</a:t>
            </a:r>
            <a:r>
              <a:rPr lang="en-US" sz="2000"/>
              <a:t>. </a:t>
            </a:r>
            <a:r>
              <a:rPr lang="tr-TR" sz="2000"/>
              <a:t>Such treatment leads to </a:t>
            </a:r>
            <a:r>
              <a:rPr lang="en-US" sz="2000"/>
              <a:t> enhanced antitumor immune responses and tumor regression in a significant fraction of the patients</a:t>
            </a:r>
            <a:r>
              <a:rPr lang="tr-TR" sz="2000"/>
              <a:t>.</a:t>
            </a:r>
            <a:r>
              <a:rPr lang="en-US" sz="2000"/>
              <a:t> </a:t>
            </a:r>
            <a:endParaRPr lang="tr-TR" sz="2000" dirty="0"/>
          </a:p>
        </p:txBody>
      </p:sp>
    </p:spTree>
    <p:extLst>
      <p:ext uri="{BB962C8B-B14F-4D97-AF65-F5344CB8AC3E}">
        <p14:creationId xmlns:p14="http://schemas.microsoft.com/office/powerpoint/2010/main" val="132981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55540D0-7616-41C0-B98A-A3C4FB093B51}"/>
              </a:ext>
            </a:extLst>
          </p:cNvPr>
          <p:cNvSpPr>
            <a:spLocks noGrp="1"/>
          </p:cNvSpPr>
          <p:nvPr>
            <p:ph idx="1"/>
          </p:nvPr>
        </p:nvSpPr>
        <p:spPr>
          <a:xfrm>
            <a:off x="838200" y="902525"/>
            <a:ext cx="10515600" cy="5450774"/>
          </a:xfrm>
        </p:spPr>
        <p:txBody>
          <a:bodyPr>
            <a:normAutofit/>
          </a:bodyPr>
          <a:lstStyle/>
          <a:p>
            <a:endParaRPr lang="tr-TR"/>
          </a:p>
          <a:p>
            <a:r>
              <a:rPr lang="en-US"/>
              <a:t> </a:t>
            </a:r>
            <a:r>
              <a:rPr lang="tr-TR" b="1"/>
              <a:t>I</a:t>
            </a:r>
            <a:r>
              <a:rPr lang="en-US" b="1" dirty="0" err="1"/>
              <a:t>mmune</a:t>
            </a:r>
            <a:r>
              <a:rPr lang="en-US" b="1" dirty="0"/>
              <a:t> system </a:t>
            </a:r>
            <a:r>
              <a:rPr lang="tr-TR" dirty="0"/>
              <a:t>, </a:t>
            </a:r>
            <a:r>
              <a:rPr lang="en-US" dirty="0"/>
              <a:t> can react to an enormous variety of microbes but does not react against the individual’s own (self) antigens. This unresponsiveness to self antigens, also called</a:t>
            </a:r>
            <a:r>
              <a:rPr lang="tr-TR" dirty="0"/>
              <a:t> </a:t>
            </a:r>
            <a:r>
              <a:rPr lang="en-US" dirty="0"/>
              <a:t> </a:t>
            </a:r>
            <a:r>
              <a:rPr lang="en-US" b="1"/>
              <a:t>immunological tolerance</a:t>
            </a:r>
            <a:r>
              <a:rPr lang="tr-TR" b="1"/>
              <a:t>.</a:t>
            </a:r>
            <a:endParaRPr lang="tr-TR" b="1" dirty="0"/>
          </a:p>
          <a:p>
            <a:r>
              <a:rPr lang="en-US" dirty="0"/>
              <a:t>If these mechanisms fail, the immune system may attack the individual’s own cells and tissues. Such reactions are called </a:t>
            </a:r>
            <a:r>
              <a:rPr lang="en-US" b="1" dirty="0"/>
              <a:t>autoimmunity</a:t>
            </a:r>
            <a:r>
              <a:rPr lang="en-US" dirty="0"/>
              <a:t>, and the diseases they cause are called </a:t>
            </a:r>
            <a:r>
              <a:rPr lang="en-US" b="1" dirty="0"/>
              <a:t>autoimmune diseases.</a:t>
            </a:r>
            <a:endParaRPr lang="tr-TR" b="1" dirty="0"/>
          </a:p>
        </p:txBody>
      </p:sp>
    </p:spTree>
    <p:extLst>
      <p:ext uri="{BB962C8B-B14F-4D97-AF65-F5344CB8AC3E}">
        <p14:creationId xmlns:p14="http://schemas.microsoft.com/office/powerpoint/2010/main" val="1322974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C24641-21A6-4D5A-B425-A956337EF507}"/>
              </a:ext>
            </a:extLst>
          </p:cNvPr>
          <p:cNvSpPr>
            <a:spLocks noGrp="1"/>
          </p:cNvSpPr>
          <p:nvPr>
            <p:ph type="title"/>
          </p:nvPr>
        </p:nvSpPr>
        <p:spPr>
          <a:xfrm>
            <a:off x="838200" y="106878"/>
            <a:ext cx="10515600" cy="831273"/>
          </a:xfrm>
        </p:spPr>
        <p:txBody>
          <a:bodyPr>
            <a:normAutofit/>
          </a:bodyPr>
          <a:lstStyle/>
          <a:p>
            <a:r>
              <a:rPr lang="tr-TR" sz="3600" b="1"/>
              <a:t>	</a:t>
            </a:r>
            <a:r>
              <a:rPr lang="en-US" sz="3600" b="1"/>
              <a:t>Immune </a:t>
            </a:r>
            <a:r>
              <a:rPr lang="en-US" sz="3600" b="1" dirty="0"/>
              <a:t>Suppression by Regulatory T </a:t>
            </a:r>
            <a:r>
              <a:rPr lang="en-US" sz="3600" b="1"/>
              <a:t>Cells </a:t>
            </a:r>
            <a:endParaRPr lang="tr-TR" sz="3600" b="1" dirty="0"/>
          </a:p>
        </p:txBody>
      </p:sp>
      <p:sp>
        <p:nvSpPr>
          <p:cNvPr id="3" name="İçerik Yer Tutucusu 2">
            <a:extLst>
              <a:ext uri="{FF2B5EF4-FFF2-40B4-BE49-F238E27FC236}">
                <a16:creationId xmlns:a16="http://schemas.microsoft.com/office/drawing/2014/main" id="{E67132DE-5CA1-45BF-A590-A1B1CE0EA64F}"/>
              </a:ext>
            </a:extLst>
          </p:cNvPr>
          <p:cNvSpPr>
            <a:spLocks noGrp="1"/>
          </p:cNvSpPr>
          <p:nvPr>
            <p:ph idx="1"/>
          </p:nvPr>
        </p:nvSpPr>
        <p:spPr>
          <a:xfrm>
            <a:off x="838200" y="1116282"/>
            <a:ext cx="10515600" cy="5213266"/>
          </a:xfrm>
        </p:spPr>
        <p:txBody>
          <a:bodyPr>
            <a:normAutofit lnSpcReduction="10000"/>
          </a:bodyPr>
          <a:lstStyle/>
          <a:p>
            <a:r>
              <a:rPr lang="en-US"/>
              <a:t>Regulatory T cells develop in the thymus or peripheral tissues on recognition of self antigens and suppress the activation of potentially harmful lymphocytes specific for these self antigens.</a:t>
            </a:r>
            <a:endParaRPr lang="tr-TR"/>
          </a:p>
          <a:p>
            <a:r>
              <a:rPr lang="en-US"/>
              <a:t>The majority of self-reactive regulatory T cells probably develop in the thymus, but they may also arise in peripheral lymphoid organs</a:t>
            </a:r>
            <a:r>
              <a:rPr lang="tr-TR"/>
              <a:t>.</a:t>
            </a:r>
          </a:p>
          <a:p>
            <a:r>
              <a:rPr lang="en-US"/>
              <a:t>Most regulatory T cells are </a:t>
            </a:r>
            <a:r>
              <a:rPr lang="en-US" b="1"/>
              <a:t>CD4+</a:t>
            </a:r>
            <a:r>
              <a:rPr lang="en-US"/>
              <a:t> and express high levels of CD25, the α chain of the </a:t>
            </a:r>
            <a:r>
              <a:rPr lang="en-US" b="1"/>
              <a:t>interleukin-2 (IL-2) receptor</a:t>
            </a:r>
            <a:r>
              <a:rPr lang="en-US"/>
              <a:t>.</a:t>
            </a:r>
            <a:endParaRPr lang="tr-TR"/>
          </a:p>
          <a:p>
            <a:r>
              <a:rPr lang="en-US"/>
              <a:t> They also express a transcription factor called </a:t>
            </a:r>
            <a:r>
              <a:rPr lang="en-US" b="1"/>
              <a:t>FoxP3</a:t>
            </a:r>
            <a:r>
              <a:rPr lang="en-US"/>
              <a:t>, which is required for the development and function of the cells</a:t>
            </a:r>
            <a:r>
              <a:rPr lang="tr-TR"/>
              <a:t>.  </a:t>
            </a:r>
          </a:p>
          <a:p>
            <a:r>
              <a:rPr lang="en-US"/>
              <a:t>Mutations of the gene encoding FoxP3 in humans or in mice cause a systemic, multiorgan autoimmune disease, demonstrating the importance of FoxP3+ regulatory T cells for the maintenance of self-tolerance.</a:t>
            </a:r>
            <a:r>
              <a:rPr lang="tr-TR"/>
              <a:t> </a:t>
            </a:r>
          </a:p>
        </p:txBody>
      </p:sp>
    </p:spTree>
    <p:extLst>
      <p:ext uri="{BB962C8B-B14F-4D97-AF65-F5344CB8AC3E}">
        <p14:creationId xmlns:p14="http://schemas.microsoft.com/office/powerpoint/2010/main" val="3068147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C9B7720-3B30-43C0-85AC-E52302A84CF2}"/>
              </a:ext>
            </a:extLst>
          </p:cNvPr>
          <p:cNvSpPr>
            <a:spLocks noGrp="1"/>
          </p:cNvSpPr>
          <p:nvPr>
            <p:ph idx="1"/>
          </p:nvPr>
        </p:nvSpPr>
        <p:spPr>
          <a:xfrm>
            <a:off x="838200" y="661152"/>
            <a:ext cx="10515600" cy="5535695"/>
          </a:xfrm>
        </p:spPr>
        <p:txBody>
          <a:bodyPr>
            <a:normAutofit/>
          </a:bodyPr>
          <a:lstStyle/>
          <a:p>
            <a:r>
              <a:rPr lang="en-US"/>
              <a:t>The </a:t>
            </a:r>
            <a:r>
              <a:rPr lang="en-US" dirty="0"/>
              <a:t>survival and function of regulatory T cells are dependent on the cytokine IL-2.</a:t>
            </a:r>
            <a:endParaRPr lang="tr-TR" dirty="0"/>
          </a:p>
          <a:p>
            <a:r>
              <a:rPr lang="en-US" b="1"/>
              <a:t>IL-2</a:t>
            </a:r>
            <a:r>
              <a:rPr lang="en-US"/>
              <a:t> is an example of a cytokine that serves two opposite roles:</a:t>
            </a:r>
            <a:endParaRPr lang="tr-TR"/>
          </a:p>
          <a:p>
            <a:r>
              <a:rPr lang="en-US"/>
              <a:t> </a:t>
            </a:r>
            <a:r>
              <a:rPr lang="tr-TR"/>
              <a:t>I</a:t>
            </a:r>
            <a:r>
              <a:rPr lang="en-US"/>
              <a:t>t promotes immune responses by stimulating T cell proliferation, </a:t>
            </a:r>
            <a:r>
              <a:rPr lang="tr-TR"/>
              <a:t>and it </a:t>
            </a:r>
            <a:r>
              <a:rPr lang="en-US"/>
              <a:t>inhibits immune responses by maintaining functional regulatory T cells.</a:t>
            </a:r>
            <a:endParaRPr lang="tr-TR"/>
          </a:p>
          <a:p>
            <a:r>
              <a:rPr lang="en-US"/>
              <a:t>The </a:t>
            </a:r>
            <a:r>
              <a:rPr lang="en-US" dirty="0"/>
              <a:t>cytokine </a:t>
            </a:r>
            <a:r>
              <a:rPr lang="en-US" b="1" dirty="0"/>
              <a:t>transforming growth factor β (TGF-β) </a:t>
            </a:r>
            <a:r>
              <a:rPr lang="en-US" dirty="0"/>
              <a:t>also plays a role in the generation of regulatory T cells, perhaps by stimulating expression of the FoxP3 transcription </a:t>
            </a:r>
            <a:r>
              <a:rPr lang="en-US"/>
              <a:t>factor.</a:t>
            </a:r>
            <a:endParaRPr lang="tr-TR"/>
          </a:p>
          <a:p>
            <a:r>
              <a:rPr lang="en-US"/>
              <a:t>However</a:t>
            </a:r>
            <a:r>
              <a:rPr lang="en-US" dirty="0"/>
              <a:t>, the importance of defects in regulatory T cells in common human autoimmune diseases is not established</a:t>
            </a:r>
            <a:r>
              <a:rPr lang="tr-TR" dirty="0"/>
              <a:t>.</a:t>
            </a:r>
          </a:p>
        </p:txBody>
      </p:sp>
    </p:spTree>
    <p:extLst>
      <p:ext uri="{BB962C8B-B14F-4D97-AF65-F5344CB8AC3E}">
        <p14:creationId xmlns:p14="http://schemas.microsoft.com/office/powerpoint/2010/main" val="81324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A6180470-1A51-4189-ABA0-B905195BDF80}"/>
              </a:ext>
            </a:extLst>
          </p:cNvPr>
          <p:cNvSpPr>
            <a:spLocks noChangeArrowheads="1"/>
          </p:cNvSpPr>
          <p:nvPr/>
        </p:nvSpPr>
        <p:spPr bwMode="auto">
          <a:xfrm>
            <a:off x="3214688" y="120967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pic>
        <p:nvPicPr>
          <p:cNvPr id="44034" name="Picture 2">
            <a:extLst>
              <a:ext uri="{FF2B5EF4-FFF2-40B4-BE49-F238E27FC236}">
                <a16:creationId xmlns:a16="http://schemas.microsoft.com/office/drawing/2014/main" id="{58B91533-06EC-4AB8-97E4-4841C9E2C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65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63FC8D7-D2D4-41F1-8F32-7F9213309EB6}"/>
              </a:ext>
            </a:extLst>
          </p:cNvPr>
          <p:cNvSpPr>
            <a:spLocks noGrp="1"/>
          </p:cNvSpPr>
          <p:nvPr>
            <p:ph idx="1"/>
          </p:nvPr>
        </p:nvSpPr>
        <p:spPr>
          <a:xfrm>
            <a:off x="838200" y="950026"/>
            <a:ext cx="10515600" cy="5226937"/>
          </a:xfrm>
        </p:spPr>
        <p:txBody>
          <a:bodyPr>
            <a:normAutofit fontScale="85000" lnSpcReduction="20000"/>
          </a:bodyPr>
          <a:lstStyle/>
          <a:p>
            <a:r>
              <a:rPr lang="en-US"/>
              <a:t>Recognition of self antigens may trigger pathways of apoptosis that result in elimination (deletion) of the self-reactive lymphocytes.</a:t>
            </a:r>
            <a:r>
              <a:rPr lang="tr-TR"/>
              <a:t> </a:t>
            </a:r>
          </a:p>
          <a:p>
            <a:r>
              <a:rPr lang="tr-TR"/>
              <a:t>T</a:t>
            </a:r>
            <a:r>
              <a:rPr lang="en-US"/>
              <a:t>here are two likely mechanisms of death of mature T lymphocytes induced by self antigens:</a:t>
            </a:r>
            <a:endParaRPr lang="tr-TR"/>
          </a:p>
          <a:p>
            <a:pPr>
              <a:buFont typeface="Wingdings" panose="05000000000000000000" pitchFamily="2" charset="2"/>
              <a:buChar char="q"/>
            </a:pPr>
            <a:r>
              <a:rPr lang="tr-TR"/>
              <a:t> </a:t>
            </a:r>
            <a:r>
              <a:rPr lang="en-US"/>
              <a:t>Recognition of self antigens may lead to the coexpression of death receptors and their  ligands. </a:t>
            </a:r>
            <a:endParaRPr lang="tr-TR"/>
          </a:p>
          <a:p>
            <a:r>
              <a:rPr lang="en-US"/>
              <a:t>This ligand-receptor interaction generates signals through the death receptor that culminate in the activation of caspases and apoptosis.</a:t>
            </a:r>
            <a:r>
              <a:rPr lang="tr-TR"/>
              <a:t> </a:t>
            </a:r>
          </a:p>
          <a:p>
            <a:r>
              <a:rPr lang="en-US"/>
              <a:t>The best-defined death receptor– ligand pair involved in self-tolerance is a protein called </a:t>
            </a:r>
            <a:r>
              <a:rPr lang="en-US" b="1"/>
              <a:t>Fas </a:t>
            </a:r>
            <a:r>
              <a:rPr lang="en-US"/>
              <a:t>(CD95), which is expressed on many cell types, and </a:t>
            </a:r>
            <a:r>
              <a:rPr lang="en-US" b="1"/>
              <a:t>Fas ligand (FasL)</a:t>
            </a:r>
            <a:r>
              <a:rPr lang="en-US"/>
              <a:t>, which is expressed mainly on activated T cells.</a:t>
            </a:r>
            <a:endParaRPr lang="tr-TR"/>
          </a:p>
          <a:p>
            <a:pPr>
              <a:buFont typeface="Wingdings" panose="05000000000000000000" pitchFamily="2" charset="2"/>
              <a:buChar char="q"/>
            </a:pPr>
            <a:r>
              <a:rPr lang="en-US"/>
              <a:t>  Antigen recognition induces the production of </a:t>
            </a:r>
            <a:r>
              <a:rPr lang="en-US" b="1"/>
              <a:t>pro-apoptotic proteins </a:t>
            </a:r>
            <a:r>
              <a:rPr lang="en-US"/>
              <a:t>in T cells that induce cell death by causing mitochondrial proteins to leak out and activate caspases, cytosolic enzymes that induce apoptosis</a:t>
            </a:r>
            <a:r>
              <a:rPr lang="tr-TR"/>
              <a:t>. </a:t>
            </a:r>
          </a:p>
          <a:p>
            <a:r>
              <a:rPr lang="tr-TR"/>
              <a:t>S</a:t>
            </a:r>
            <a:r>
              <a:rPr lang="en-US"/>
              <a:t>elf antigens, which are recognized without strong costimulation, do not stimulate production of anti-apoptotic proteins, and the relative deficiency of survival signals induces death of the cells that recognize these antigens.</a:t>
            </a:r>
          </a:p>
          <a:p>
            <a:pPr>
              <a:buFont typeface="Wingdings" panose="05000000000000000000" pitchFamily="2" charset="2"/>
              <a:buChar char="q"/>
            </a:pPr>
            <a:endParaRPr lang="tr-TR"/>
          </a:p>
          <a:p>
            <a:pPr>
              <a:buFont typeface="Wingdings" panose="05000000000000000000" pitchFamily="2" charset="2"/>
              <a:buChar char="q"/>
            </a:pPr>
            <a:endParaRPr lang="tr-TR"/>
          </a:p>
          <a:p>
            <a:pPr>
              <a:buFont typeface="Wingdings" panose="05000000000000000000" pitchFamily="2" charset="2"/>
              <a:buChar char="q"/>
            </a:pPr>
            <a:endParaRPr lang="tr-TR"/>
          </a:p>
          <a:p>
            <a:endParaRPr lang="tr-TR"/>
          </a:p>
          <a:p>
            <a:endParaRPr lang="tr-TR"/>
          </a:p>
        </p:txBody>
      </p:sp>
      <p:sp>
        <p:nvSpPr>
          <p:cNvPr id="4" name="Başlık 1">
            <a:extLst>
              <a:ext uri="{FF2B5EF4-FFF2-40B4-BE49-F238E27FC236}">
                <a16:creationId xmlns:a16="http://schemas.microsoft.com/office/drawing/2014/main" id="{BF4E8545-0296-42C8-9134-695B69663CC2}"/>
              </a:ext>
            </a:extLst>
          </p:cNvPr>
          <p:cNvSpPr>
            <a:spLocks noGrp="1"/>
          </p:cNvSpPr>
          <p:nvPr>
            <p:ph type="title"/>
          </p:nvPr>
        </p:nvSpPr>
        <p:spPr>
          <a:xfrm>
            <a:off x="838200" y="365125"/>
            <a:ext cx="10515600" cy="442397"/>
          </a:xfrm>
        </p:spPr>
        <p:txBody>
          <a:bodyPr>
            <a:noAutofit/>
          </a:bodyPr>
          <a:lstStyle/>
          <a:p>
            <a:r>
              <a:rPr lang="tr-TR" sz="3600" b="1"/>
              <a:t>	</a:t>
            </a:r>
            <a:r>
              <a:rPr lang="en-US" sz="3600" b="1"/>
              <a:t>Deletion</a:t>
            </a:r>
            <a:r>
              <a:rPr lang="en-US" sz="3600" b="1" dirty="0"/>
              <a:t>: Apoptosis of </a:t>
            </a:r>
            <a:r>
              <a:rPr lang="en-US" sz="3600" b="1"/>
              <a:t>Mature Lymphocytes</a:t>
            </a:r>
            <a:endParaRPr lang="tr-TR" sz="3600" b="1" dirty="0"/>
          </a:p>
        </p:txBody>
      </p:sp>
    </p:spTree>
    <p:extLst>
      <p:ext uri="{BB962C8B-B14F-4D97-AF65-F5344CB8AC3E}">
        <p14:creationId xmlns:p14="http://schemas.microsoft.com/office/powerpoint/2010/main" val="1644946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FC86534-4FF5-4181-8057-E9D8C39E14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7260" y="-1"/>
            <a:ext cx="8337479" cy="568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a:extLst>
              <a:ext uri="{FF2B5EF4-FFF2-40B4-BE49-F238E27FC236}">
                <a16:creationId xmlns:a16="http://schemas.microsoft.com/office/drawing/2014/main" id="{E7ADAB3A-08A6-4043-AD7B-7C45A23896CF}"/>
              </a:ext>
            </a:extLst>
          </p:cNvPr>
          <p:cNvSpPr/>
          <p:nvPr/>
        </p:nvSpPr>
        <p:spPr>
          <a:xfrm>
            <a:off x="0" y="5771407"/>
            <a:ext cx="12192000" cy="1086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solidFill>
                <a:schemeClr val="tx1"/>
              </a:solidFill>
            </a:endParaRPr>
          </a:p>
          <a:p>
            <a:endParaRPr lang="tr-TR" sz="1400">
              <a:solidFill>
                <a:schemeClr val="tx1"/>
              </a:solidFill>
            </a:endParaRPr>
          </a:p>
          <a:p>
            <a:r>
              <a:rPr lang="en-US" sz="1400">
                <a:solidFill>
                  <a:schemeClr val="tx1"/>
                </a:solidFill>
              </a:rPr>
              <a:t>FIGURE 9-6 Mechanisms of apoptosis of T lymphocytes. T cells respond to antigen presented by normal antigen-presenting cells (APCs) by secreting interleukin-2 (IL-2), expressing anti-apoptotic (pro-survival) proteins, and undergoing proliferation and differentiation.</a:t>
            </a:r>
            <a:r>
              <a:rPr lang="tr-TR" sz="1400">
                <a:solidFill>
                  <a:schemeClr val="tx1"/>
                </a:solidFill>
              </a:rPr>
              <a:t> Restimulation of recently activated T cells by antigen leads to coexpression of Fas and Fasligand (FasL),</a:t>
            </a:r>
            <a:r>
              <a:rPr lang="en-US" sz="1400">
                <a:solidFill>
                  <a:schemeClr val="tx1"/>
                </a:solidFill>
              </a:rPr>
              <a:t> engagement of the death receptor</a:t>
            </a:r>
            <a:r>
              <a:rPr lang="tr-TR" sz="1400">
                <a:solidFill>
                  <a:schemeClr val="tx1"/>
                </a:solidFill>
              </a:rPr>
              <a:t> Fas</a:t>
            </a:r>
            <a:r>
              <a:rPr lang="en-US" sz="1400">
                <a:solidFill>
                  <a:schemeClr val="tx1"/>
                </a:solidFill>
              </a:rPr>
              <a:t> leads to apoptosis of the</a:t>
            </a:r>
            <a:r>
              <a:rPr lang="tr-TR" sz="1400">
                <a:solidFill>
                  <a:schemeClr val="tx1"/>
                </a:solidFill>
              </a:rPr>
              <a:t> T</a:t>
            </a:r>
            <a:r>
              <a:rPr lang="en-US" sz="1400">
                <a:solidFill>
                  <a:schemeClr val="tx1"/>
                </a:solidFill>
              </a:rPr>
              <a:t> cells by the death receptor (extrinsic) pathway.</a:t>
            </a:r>
            <a:r>
              <a:rPr lang="tr-TR" sz="1400">
                <a:solidFill>
                  <a:schemeClr val="tx1"/>
                </a:solidFill>
              </a:rPr>
              <a:t>  </a:t>
            </a:r>
            <a:r>
              <a:rPr lang="en-US" sz="1400">
                <a:solidFill>
                  <a:schemeClr val="tx1"/>
                </a:solidFill>
              </a:rPr>
              <a:t>Self antigen recognition by T cells without costimulation may lead to relative deficiency of intracellular anti-apoptotic proteins, and the excess of pro-apoptotic proteins causes cell death by inducing release of mediators of apoptosis from mitochondria (death by the mitochondrial [intrinsic] pathway of apoptosis). </a:t>
            </a:r>
            <a:endParaRPr lang="tr-TR" sz="1400">
              <a:solidFill>
                <a:schemeClr val="tx1"/>
              </a:solidFill>
            </a:endParaRPr>
          </a:p>
          <a:p>
            <a:r>
              <a:rPr lang="tr-TR" sz="1400">
                <a:solidFill>
                  <a:schemeClr val="tx1"/>
                </a:solidFill>
              </a:rPr>
              <a:t> </a:t>
            </a:r>
            <a:r>
              <a:rPr lang="tr-TR" sz="1400">
                <a:solidFill>
                  <a:prstClr val="black"/>
                </a:solidFill>
              </a:rPr>
              <a:t> </a:t>
            </a:r>
            <a:endParaRPr lang="tr-TR" sz="1400">
              <a:solidFill>
                <a:schemeClr val="tx1"/>
              </a:solidFill>
            </a:endParaRPr>
          </a:p>
          <a:p>
            <a:pPr algn="ctr"/>
            <a:endParaRPr lang="tr-TR" sz="1400">
              <a:solidFill>
                <a:schemeClr val="tx1"/>
              </a:solidFill>
            </a:endParaRPr>
          </a:p>
        </p:txBody>
      </p:sp>
    </p:spTree>
    <p:extLst>
      <p:ext uri="{BB962C8B-B14F-4D97-AF65-F5344CB8AC3E}">
        <p14:creationId xmlns:p14="http://schemas.microsoft.com/office/powerpoint/2010/main" val="793128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3CA7A5-B0B9-4E33-8D4E-27564B29B57E}"/>
              </a:ext>
            </a:extLst>
          </p:cNvPr>
          <p:cNvSpPr>
            <a:spLocks noGrp="1"/>
          </p:cNvSpPr>
          <p:nvPr>
            <p:ph type="title"/>
          </p:nvPr>
        </p:nvSpPr>
        <p:spPr>
          <a:xfrm>
            <a:off x="838200" y="136566"/>
            <a:ext cx="10515600" cy="932213"/>
          </a:xfrm>
        </p:spPr>
        <p:txBody>
          <a:bodyPr>
            <a:normAutofit/>
          </a:bodyPr>
          <a:lstStyle/>
          <a:p>
            <a:r>
              <a:rPr lang="tr-TR" sz="3600" b="1" dirty="0"/>
              <a:t>			B </a:t>
            </a:r>
            <a:r>
              <a:rPr lang="tr-TR" sz="3600" b="1"/>
              <a:t>LYMPHOCYTE TOLERANCE  </a:t>
            </a:r>
            <a:endParaRPr lang="tr-TR" sz="3600" b="1" dirty="0"/>
          </a:p>
        </p:txBody>
      </p:sp>
      <p:sp>
        <p:nvSpPr>
          <p:cNvPr id="3" name="İçerik Yer Tutucusu 2">
            <a:extLst>
              <a:ext uri="{FF2B5EF4-FFF2-40B4-BE49-F238E27FC236}">
                <a16:creationId xmlns:a16="http://schemas.microsoft.com/office/drawing/2014/main" id="{37617078-A0B9-499E-A91E-9C816535EC9C}"/>
              </a:ext>
            </a:extLst>
          </p:cNvPr>
          <p:cNvSpPr>
            <a:spLocks noGrp="1"/>
          </p:cNvSpPr>
          <p:nvPr>
            <p:ph idx="1"/>
          </p:nvPr>
        </p:nvSpPr>
        <p:spPr>
          <a:xfrm>
            <a:off x="838200" y="1068779"/>
            <a:ext cx="10515600" cy="5652655"/>
          </a:xfrm>
        </p:spPr>
        <p:txBody>
          <a:bodyPr>
            <a:normAutofit/>
          </a:bodyPr>
          <a:lstStyle/>
          <a:p>
            <a:r>
              <a:rPr lang="en-US" dirty="0"/>
              <a:t>Self polysaccharides, lipids, and nucleic acids are T-independent antigens that are not recognized by T cells. These antigens must induce tolerance in B lymphocytes to prevent autoantibody production. </a:t>
            </a:r>
            <a:endParaRPr lang="tr-TR" dirty="0"/>
          </a:p>
          <a:p>
            <a:pPr marL="0" indent="0">
              <a:buNone/>
            </a:pPr>
            <a:r>
              <a:rPr lang="tr-TR" b="1" dirty="0"/>
              <a:t>  		</a:t>
            </a:r>
            <a:r>
              <a:rPr lang="tr-TR" b="1"/>
              <a:t>	</a:t>
            </a:r>
            <a:r>
              <a:rPr lang="tr-TR" sz="3200" b="1"/>
              <a:t>Central </a:t>
            </a:r>
            <a:r>
              <a:rPr lang="tr-TR" sz="3200" b="1" dirty="0"/>
              <a:t>B Cell </a:t>
            </a:r>
            <a:r>
              <a:rPr lang="tr-TR" sz="3200" b="1" dirty="0" err="1"/>
              <a:t>Tolerance</a:t>
            </a:r>
            <a:r>
              <a:rPr lang="tr-TR" sz="3200" b="1" dirty="0"/>
              <a:t> </a:t>
            </a:r>
            <a:r>
              <a:rPr lang="tr-TR" sz="3200" dirty="0"/>
              <a:t> </a:t>
            </a:r>
          </a:p>
          <a:p>
            <a:r>
              <a:rPr lang="en-US" dirty="0"/>
              <a:t>When immature B lymphocytes interact strongly with self antigens in the bone marrow, the B cells either change their receptor specificity (receptor editing) or are killed (</a:t>
            </a:r>
            <a:r>
              <a:rPr lang="en-US"/>
              <a:t>deletion).</a:t>
            </a:r>
            <a:endParaRPr lang="tr-TR" dirty="0"/>
          </a:p>
          <a:p>
            <a:r>
              <a:rPr lang="en-US" b="1"/>
              <a:t>Receptor editing</a:t>
            </a:r>
            <a:endParaRPr lang="tr-TR" b="1"/>
          </a:p>
          <a:p>
            <a:r>
              <a:rPr lang="en-US" b="1"/>
              <a:t> Deletion </a:t>
            </a:r>
            <a:endParaRPr lang="tr-TR" b="1"/>
          </a:p>
          <a:p>
            <a:r>
              <a:rPr lang="en-US" b="1"/>
              <a:t>Anergy</a:t>
            </a:r>
            <a:endParaRPr lang="tr-TR" dirty="0"/>
          </a:p>
        </p:txBody>
      </p:sp>
    </p:spTree>
    <p:extLst>
      <p:ext uri="{BB962C8B-B14F-4D97-AF65-F5344CB8AC3E}">
        <p14:creationId xmlns:p14="http://schemas.microsoft.com/office/powerpoint/2010/main" val="3918972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4F28131-BED0-4084-A320-4ED9F3C856FF}"/>
              </a:ext>
            </a:extLst>
          </p:cNvPr>
          <p:cNvPicPr>
            <a:picLocks noChangeAspect="1"/>
          </p:cNvPicPr>
          <p:nvPr/>
        </p:nvPicPr>
        <p:blipFill>
          <a:blip r:embed="rId2" cstate="print"/>
          <a:stretch>
            <a:fillRect/>
          </a:stretch>
        </p:blipFill>
        <p:spPr>
          <a:xfrm>
            <a:off x="2505695" y="213360"/>
            <a:ext cx="5061918" cy="5110480"/>
          </a:xfrm>
          <a:prstGeom prst="rect">
            <a:avLst/>
          </a:prstGeom>
        </p:spPr>
      </p:pic>
      <p:sp>
        <p:nvSpPr>
          <p:cNvPr id="3" name="2 Dikdörtgen"/>
          <p:cNvSpPr/>
          <p:nvPr/>
        </p:nvSpPr>
        <p:spPr>
          <a:xfrm>
            <a:off x="375920" y="5510150"/>
            <a:ext cx="11531600" cy="13478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FIGURE 9-8 </a:t>
            </a:r>
            <a:r>
              <a:rPr lang="tr-TR" dirty="0" err="1">
                <a:solidFill>
                  <a:schemeClr val="tx1"/>
                </a:solidFill>
              </a:rPr>
              <a:t>Central</a:t>
            </a:r>
            <a:r>
              <a:rPr lang="tr-TR" dirty="0">
                <a:solidFill>
                  <a:schemeClr val="tx1"/>
                </a:solidFill>
              </a:rPr>
              <a:t> </a:t>
            </a:r>
            <a:r>
              <a:rPr lang="tr-TR" dirty="0" err="1">
                <a:solidFill>
                  <a:schemeClr val="tx1"/>
                </a:solidFill>
              </a:rPr>
              <a:t>tolerance</a:t>
            </a:r>
            <a:r>
              <a:rPr lang="tr-TR" dirty="0">
                <a:solidFill>
                  <a:schemeClr val="tx1"/>
                </a:solidFill>
              </a:rPr>
              <a:t> in </a:t>
            </a:r>
            <a:r>
              <a:rPr lang="tr-TR" dirty="0" err="1">
                <a:solidFill>
                  <a:schemeClr val="tx1"/>
                </a:solidFill>
              </a:rPr>
              <a:t>immature</a:t>
            </a:r>
            <a:r>
              <a:rPr lang="tr-TR" dirty="0">
                <a:solidFill>
                  <a:schemeClr val="tx1"/>
                </a:solidFill>
              </a:rPr>
              <a:t> B </a:t>
            </a:r>
            <a:r>
              <a:rPr lang="tr-TR" dirty="0" err="1">
                <a:solidFill>
                  <a:schemeClr val="tx1"/>
                </a:solidFill>
              </a:rPr>
              <a:t>lymphocytes</a:t>
            </a:r>
            <a:r>
              <a:rPr lang="tr-TR" dirty="0">
                <a:solidFill>
                  <a:schemeClr val="tx1"/>
                </a:solidFill>
              </a:rPr>
              <a:t>. An </a:t>
            </a:r>
            <a:r>
              <a:rPr lang="tr-TR" dirty="0" err="1">
                <a:solidFill>
                  <a:schemeClr val="tx1"/>
                </a:solidFill>
              </a:rPr>
              <a:t>immature</a:t>
            </a:r>
            <a:r>
              <a:rPr lang="tr-TR" dirty="0">
                <a:solidFill>
                  <a:schemeClr val="tx1"/>
                </a:solidFill>
              </a:rPr>
              <a:t> B </a:t>
            </a:r>
            <a:r>
              <a:rPr lang="tr-TR" dirty="0" err="1">
                <a:solidFill>
                  <a:schemeClr val="tx1"/>
                </a:solidFill>
              </a:rPr>
              <a:t>cell</a:t>
            </a:r>
            <a:r>
              <a:rPr lang="tr-TR" dirty="0">
                <a:solidFill>
                  <a:schemeClr val="tx1"/>
                </a:solidFill>
              </a:rPr>
              <a:t> </a:t>
            </a:r>
            <a:r>
              <a:rPr lang="tr-TR" dirty="0" err="1">
                <a:solidFill>
                  <a:schemeClr val="tx1"/>
                </a:solidFill>
              </a:rPr>
              <a:t>that</a:t>
            </a:r>
            <a:r>
              <a:rPr lang="tr-TR" dirty="0">
                <a:solidFill>
                  <a:schemeClr val="tx1"/>
                </a:solidFill>
              </a:rPr>
              <a:t> </a:t>
            </a:r>
            <a:r>
              <a:rPr lang="tr-TR" dirty="0" err="1">
                <a:solidFill>
                  <a:schemeClr val="tx1"/>
                </a:solidFill>
              </a:rPr>
              <a:t>recognizes</a:t>
            </a:r>
            <a:r>
              <a:rPr lang="tr-TR" dirty="0">
                <a:solidFill>
                  <a:schemeClr val="tx1"/>
                </a:solidFill>
              </a:rPr>
              <a:t> self </a:t>
            </a:r>
            <a:r>
              <a:rPr lang="tr-TR" dirty="0" err="1">
                <a:solidFill>
                  <a:schemeClr val="tx1"/>
                </a:solidFill>
              </a:rPr>
              <a:t>antigen</a:t>
            </a:r>
            <a:r>
              <a:rPr lang="tr-TR" dirty="0">
                <a:solidFill>
                  <a:schemeClr val="tx1"/>
                </a:solidFill>
              </a:rPr>
              <a:t> in </a:t>
            </a:r>
            <a:r>
              <a:rPr lang="tr-TR" dirty="0" err="1">
                <a:solidFill>
                  <a:schemeClr val="tx1"/>
                </a:solidFill>
              </a:rPr>
              <a:t>the</a:t>
            </a:r>
            <a:r>
              <a:rPr lang="tr-TR" dirty="0">
                <a:solidFill>
                  <a:schemeClr val="tx1"/>
                </a:solidFill>
              </a:rPr>
              <a:t> bone </a:t>
            </a:r>
            <a:r>
              <a:rPr lang="tr-TR" dirty="0" err="1">
                <a:solidFill>
                  <a:schemeClr val="tx1"/>
                </a:solidFill>
              </a:rPr>
              <a:t>marrow</a:t>
            </a:r>
            <a:r>
              <a:rPr lang="tr-TR" dirty="0">
                <a:solidFill>
                  <a:schemeClr val="tx1"/>
                </a:solidFill>
              </a:rPr>
              <a:t> </a:t>
            </a:r>
            <a:r>
              <a:rPr lang="tr-TR" dirty="0" err="1">
                <a:solidFill>
                  <a:schemeClr val="tx1"/>
                </a:solidFill>
              </a:rPr>
              <a:t>changes</a:t>
            </a:r>
            <a:r>
              <a:rPr lang="tr-TR" dirty="0">
                <a:solidFill>
                  <a:schemeClr val="tx1"/>
                </a:solidFill>
              </a:rPr>
              <a:t> </a:t>
            </a:r>
            <a:r>
              <a:rPr lang="tr-TR" dirty="0" err="1">
                <a:solidFill>
                  <a:schemeClr val="tx1"/>
                </a:solidFill>
              </a:rPr>
              <a:t>its</a:t>
            </a:r>
            <a:r>
              <a:rPr lang="tr-TR" dirty="0">
                <a:solidFill>
                  <a:schemeClr val="tx1"/>
                </a:solidFill>
              </a:rPr>
              <a:t> </a:t>
            </a:r>
            <a:r>
              <a:rPr lang="tr-TR" dirty="0" err="1">
                <a:solidFill>
                  <a:schemeClr val="tx1"/>
                </a:solidFill>
              </a:rPr>
              <a:t>antigen</a:t>
            </a:r>
            <a:r>
              <a:rPr lang="tr-TR" dirty="0">
                <a:solidFill>
                  <a:schemeClr val="tx1"/>
                </a:solidFill>
              </a:rPr>
              <a:t> </a:t>
            </a:r>
            <a:r>
              <a:rPr lang="tr-TR" dirty="0" err="1">
                <a:solidFill>
                  <a:schemeClr val="tx1"/>
                </a:solidFill>
              </a:rPr>
              <a:t>receptor</a:t>
            </a:r>
            <a:r>
              <a:rPr lang="tr-TR" dirty="0">
                <a:solidFill>
                  <a:schemeClr val="tx1"/>
                </a:solidFill>
              </a:rPr>
              <a:t> (</a:t>
            </a:r>
            <a:r>
              <a:rPr lang="tr-TR" dirty="0" err="1">
                <a:solidFill>
                  <a:schemeClr val="tx1"/>
                </a:solidFill>
              </a:rPr>
              <a:t>receptor</a:t>
            </a:r>
            <a:r>
              <a:rPr lang="tr-TR" dirty="0">
                <a:solidFill>
                  <a:schemeClr val="tx1"/>
                </a:solidFill>
              </a:rPr>
              <a:t> </a:t>
            </a:r>
            <a:r>
              <a:rPr lang="tr-TR" dirty="0" err="1">
                <a:solidFill>
                  <a:schemeClr val="tx1"/>
                </a:solidFill>
              </a:rPr>
              <a:t>editing</a:t>
            </a:r>
            <a:r>
              <a:rPr lang="tr-TR" dirty="0">
                <a:solidFill>
                  <a:schemeClr val="tx1"/>
                </a:solidFill>
              </a:rPr>
              <a:t>), </a:t>
            </a:r>
            <a:r>
              <a:rPr lang="tr-TR" dirty="0" err="1">
                <a:solidFill>
                  <a:schemeClr val="tx1"/>
                </a:solidFill>
              </a:rPr>
              <a:t>dies</a:t>
            </a:r>
            <a:r>
              <a:rPr lang="tr-TR" dirty="0">
                <a:solidFill>
                  <a:schemeClr val="tx1"/>
                </a:solidFill>
              </a:rPr>
              <a:t> </a:t>
            </a:r>
            <a:r>
              <a:rPr lang="tr-TR" dirty="0" err="1">
                <a:solidFill>
                  <a:schemeClr val="tx1"/>
                </a:solidFill>
              </a:rPr>
              <a:t>by</a:t>
            </a:r>
            <a:r>
              <a:rPr lang="tr-TR" dirty="0">
                <a:solidFill>
                  <a:schemeClr val="tx1"/>
                </a:solidFill>
              </a:rPr>
              <a:t> </a:t>
            </a:r>
            <a:r>
              <a:rPr lang="tr-TR" dirty="0" err="1">
                <a:solidFill>
                  <a:schemeClr val="tx1"/>
                </a:solidFill>
              </a:rPr>
              <a:t>apoptosis</a:t>
            </a:r>
            <a:r>
              <a:rPr lang="tr-TR" dirty="0">
                <a:solidFill>
                  <a:schemeClr val="tx1"/>
                </a:solidFill>
              </a:rPr>
              <a:t> (</a:t>
            </a:r>
            <a:r>
              <a:rPr lang="tr-TR" dirty="0" err="1">
                <a:solidFill>
                  <a:schemeClr val="tx1"/>
                </a:solidFill>
              </a:rPr>
              <a:t>negative</a:t>
            </a:r>
            <a:r>
              <a:rPr lang="tr-TR" dirty="0">
                <a:solidFill>
                  <a:schemeClr val="tx1"/>
                </a:solidFill>
              </a:rPr>
              <a:t> </a:t>
            </a:r>
            <a:r>
              <a:rPr lang="tr-TR" dirty="0" err="1">
                <a:solidFill>
                  <a:schemeClr val="tx1"/>
                </a:solidFill>
              </a:rPr>
              <a:t>selection</a:t>
            </a:r>
            <a:r>
              <a:rPr lang="tr-TR" dirty="0">
                <a:solidFill>
                  <a:schemeClr val="tx1"/>
                </a:solidFill>
              </a:rPr>
              <a:t>, </a:t>
            </a:r>
            <a:r>
              <a:rPr lang="tr-TR" dirty="0" err="1">
                <a:solidFill>
                  <a:schemeClr val="tx1"/>
                </a:solidFill>
              </a:rPr>
              <a:t>or</a:t>
            </a:r>
            <a:r>
              <a:rPr lang="tr-TR" dirty="0">
                <a:solidFill>
                  <a:schemeClr val="tx1"/>
                </a:solidFill>
              </a:rPr>
              <a:t> </a:t>
            </a:r>
            <a:r>
              <a:rPr lang="tr-TR" dirty="0" err="1">
                <a:solidFill>
                  <a:schemeClr val="tx1"/>
                </a:solidFill>
              </a:rPr>
              <a:t>deletion</a:t>
            </a:r>
            <a:r>
              <a:rPr lang="tr-TR" dirty="0">
                <a:solidFill>
                  <a:schemeClr val="tx1"/>
                </a:solidFill>
              </a:rPr>
              <a:t>), </a:t>
            </a:r>
            <a:r>
              <a:rPr lang="tr-TR" dirty="0" err="1">
                <a:solidFill>
                  <a:schemeClr val="tx1"/>
                </a:solidFill>
              </a:rPr>
              <a:t>or</a:t>
            </a:r>
            <a:r>
              <a:rPr lang="tr-TR" dirty="0">
                <a:solidFill>
                  <a:schemeClr val="tx1"/>
                </a:solidFill>
              </a:rPr>
              <a:t> </a:t>
            </a:r>
            <a:r>
              <a:rPr lang="tr-TR" dirty="0" err="1">
                <a:solidFill>
                  <a:schemeClr val="tx1"/>
                </a:solidFill>
              </a:rPr>
              <a:t>reduces</a:t>
            </a:r>
            <a:r>
              <a:rPr lang="tr-TR" dirty="0">
                <a:solidFill>
                  <a:schemeClr val="tx1"/>
                </a:solidFill>
              </a:rPr>
              <a:t> </a:t>
            </a:r>
            <a:r>
              <a:rPr lang="tr-TR" dirty="0" err="1">
                <a:solidFill>
                  <a:schemeClr val="tx1"/>
                </a:solidFill>
              </a:rPr>
              <a:t>antigen</a:t>
            </a:r>
            <a:r>
              <a:rPr lang="tr-TR" dirty="0">
                <a:solidFill>
                  <a:schemeClr val="tx1"/>
                </a:solidFill>
              </a:rPr>
              <a:t> </a:t>
            </a:r>
            <a:r>
              <a:rPr lang="tr-TR" dirty="0" err="1">
                <a:solidFill>
                  <a:schemeClr val="tx1"/>
                </a:solidFill>
              </a:rPr>
              <a:t>receptor</a:t>
            </a:r>
            <a:r>
              <a:rPr lang="tr-TR" dirty="0">
                <a:solidFill>
                  <a:schemeClr val="tx1"/>
                </a:solidFill>
              </a:rPr>
              <a:t> </a:t>
            </a:r>
            <a:r>
              <a:rPr lang="tr-TR" dirty="0" err="1">
                <a:solidFill>
                  <a:schemeClr val="tx1"/>
                </a:solidFill>
              </a:rPr>
              <a:t>expression</a:t>
            </a:r>
            <a:r>
              <a:rPr lang="tr-TR" dirty="0">
                <a:solidFill>
                  <a:schemeClr val="tx1"/>
                </a:solidFill>
              </a:rPr>
              <a:t> </a:t>
            </a:r>
            <a:r>
              <a:rPr lang="tr-TR" dirty="0" err="1">
                <a:solidFill>
                  <a:schemeClr val="tx1"/>
                </a:solidFill>
              </a:rPr>
              <a:t>and</a:t>
            </a:r>
            <a:r>
              <a:rPr lang="tr-TR" dirty="0">
                <a:solidFill>
                  <a:schemeClr val="tx1"/>
                </a:solidFill>
              </a:rPr>
              <a:t> </a:t>
            </a:r>
            <a:r>
              <a:rPr lang="tr-TR" dirty="0" err="1">
                <a:solidFill>
                  <a:schemeClr val="tx1"/>
                </a:solidFill>
              </a:rPr>
              <a:t>becomes</a:t>
            </a:r>
            <a:r>
              <a:rPr lang="tr-TR" dirty="0">
                <a:solidFill>
                  <a:schemeClr val="tx1"/>
                </a:solidFill>
              </a:rPr>
              <a:t> </a:t>
            </a:r>
            <a:r>
              <a:rPr lang="tr-TR" dirty="0" err="1">
                <a:solidFill>
                  <a:schemeClr val="tx1"/>
                </a:solidFill>
              </a:rPr>
              <a:t>functionally</a:t>
            </a:r>
            <a:r>
              <a:rPr lang="tr-TR" dirty="0">
                <a:solidFill>
                  <a:schemeClr val="tx1"/>
                </a:solidFill>
              </a:rPr>
              <a:t> </a:t>
            </a:r>
            <a:r>
              <a:rPr lang="tr-TR" err="1">
                <a:solidFill>
                  <a:schemeClr val="tx1"/>
                </a:solidFill>
              </a:rPr>
              <a:t>unresponsive</a:t>
            </a:r>
            <a:r>
              <a:rPr lang="tr-TR">
                <a:solidFill>
                  <a:schemeClr val="tx1"/>
                </a:solidFill>
              </a:rPr>
              <a:t>. </a:t>
            </a:r>
            <a:endParaRPr lang="tr-TR" dirty="0">
              <a:solidFill>
                <a:schemeClr val="tx1"/>
              </a:solidFill>
            </a:endParaRPr>
          </a:p>
          <a:p>
            <a:r>
              <a:rPr lang="tr-TR" sz="1600">
                <a:solidFill>
                  <a:prstClr val="black"/>
                </a:solidFill>
              </a:rPr>
              <a:t>Basic Immunology (Functions and Disorders of the Immune System) , AK Abbas, AH Lichtman, S Pillai , 5th edition.2016</a:t>
            </a:r>
            <a:endParaRPr lang="tr-TR" sz="1600" dirty="0">
              <a:solidFill>
                <a:schemeClr val="tx1"/>
              </a:solidFill>
            </a:endParaRPr>
          </a:p>
        </p:txBody>
      </p:sp>
    </p:spTree>
    <p:extLst>
      <p:ext uri="{BB962C8B-B14F-4D97-AF65-F5344CB8AC3E}">
        <p14:creationId xmlns:p14="http://schemas.microsoft.com/office/powerpoint/2010/main" val="1690652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409973-371C-4217-804B-E10A76F89773}"/>
              </a:ext>
            </a:extLst>
          </p:cNvPr>
          <p:cNvSpPr>
            <a:spLocks noGrp="1"/>
          </p:cNvSpPr>
          <p:nvPr>
            <p:ph type="title"/>
          </p:nvPr>
        </p:nvSpPr>
        <p:spPr>
          <a:xfrm>
            <a:off x="838200" y="89066"/>
            <a:ext cx="10515600" cy="623454"/>
          </a:xfrm>
        </p:spPr>
        <p:txBody>
          <a:bodyPr>
            <a:normAutofit/>
          </a:bodyPr>
          <a:lstStyle/>
          <a:p>
            <a:r>
              <a:rPr lang="tr-TR" sz="3600" b="1" dirty="0"/>
              <a:t>		</a:t>
            </a:r>
            <a:r>
              <a:rPr lang="tr-TR" sz="3600" b="1" dirty="0" err="1"/>
              <a:t>Peripheral</a:t>
            </a:r>
            <a:r>
              <a:rPr lang="tr-TR" sz="3600" b="1" dirty="0"/>
              <a:t> B Cell </a:t>
            </a:r>
            <a:r>
              <a:rPr lang="tr-TR" sz="3600" b="1" dirty="0" err="1"/>
              <a:t>Tolerance</a:t>
            </a:r>
            <a:endParaRPr lang="tr-TR" sz="3600" dirty="0"/>
          </a:p>
        </p:txBody>
      </p:sp>
      <p:sp>
        <p:nvSpPr>
          <p:cNvPr id="3" name="İçerik Yer Tutucusu 2">
            <a:extLst>
              <a:ext uri="{FF2B5EF4-FFF2-40B4-BE49-F238E27FC236}">
                <a16:creationId xmlns:a16="http://schemas.microsoft.com/office/drawing/2014/main" id="{E527008A-DB3F-4212-BFD0-EB7A3C4A9B1E}"/>
              </a:ext>
            </a:extLst>
          </p:cNvPr>
          <p:cNvSpPr>
            <a:spLocks noGrp="1"/>
          </p:cNvSpPr>
          <p:nvPr>
            <p:ph idx="1"/>
          </p:nvPr>
        </p:nvSpPr>
        <p:spPr>
          <a:xfrm>
            <a:off x="838200" y="807522"/>
            <a:ext cx="10515600" cy="5961415"/>
          </a:xfrm>
        </p:spPr>
        <p:txBody>
          <a:bodyPr>
            <a:noAutofit/>
          </a:bodyPr>
          <a:lstStyle/>
          <a:p>
            <a:r>
              <a:rPr lang="en-US" sz="2400"/>
              <a:t>Peripheral </a:t>
            </a:r>
            <a:r>
              <a:rPr lang="en-US" sz="2400" dirty="0"/>
              <a:t>tolerance is induced when mature B cells recognize self antigens without T cell help, which results in anergy and death of the B cells, or engagement of inhibitory  </a:t>
            </a:r>
            <a:r>
              <a:rPr lang="en-US" sz="2400"/>
              <a:t>receptors.</a:t>
            </a:r>
            <a:r>
              <a:rPr lang="tr-TR" sz="2400"/>
              <a:t> </a:t>
            </a:r>
            <a:r>
              <a:rPr lang="en-US" sz="2400"/>
              <a:t>Mature </a:t>
            </a:r>
            <a:r>
              <a:rPr lang="en-US" sz="2400" dirty="0"/>
              <a:t>B lymphocytes that encounter self antigens in peripheral lymphoid tissues become incapable of responding to that </a:t>
            </a:r>
            <a:r>
              <a:rPr lang="en-US" sz="2400"/>
              <a:t>antigen .</a:t>
            </a:r>
            <a:endParaRPr lang="tr-TR" sz="2400" dirty="0"/>
          </a:p>
          <a:p>
            <a:r>
              <a:rPr lang="en-US" sz="2400"/>
              <a:t> </a:t>
            </a:r>
            <a:r>
              <a:rPr lang="tr-TR" sz="2400"/>
              <a:t>B </a:t>
            </a:r>
            <a:r>
              <a:rPr lang="tr-TR" sz="2400" dirty="0" err="1"/>
              <a:t>cells</a:t>
            </a:r>
            <a:r>
              <a:rPr lang="tr-TR" sz="2400" dirty="0"/>
              <a:t> </a:t>
            </a:r>
            <a:r>
              <a:rPr lang="tr-TR" sz="2400" dirty="0" err="1"/>
              <a:t>that</a:t>
            </a:r>
            <a:r>
              <a:rPr lang="en-US" sz="2400" dirty="0"/>
              <a:t> recognize self antigens in the periphery may also undergo apoptosis, or inhibitory receptors on the B cells may be engaged, thus </a:t>
            </a:r>
            <a:r>
              <a:rPr lang="en-US" sz="2400"/>
              <a:t>preventing activation</a:t>
            </a:r>
            <a:r>
              <a:rPr lang="tr-TR" sz="2400"/>
              <a:t>, </a:t>
            </a:r>
            <a:r>
              <a:rPr lang="en-US" sz="2400"/>
              <a:t> </a:t>
            </a:r>
            <a:r>
              <a:rPr lang="tr-TR" sz="2400"/>
              <a:t>r</a:t>
            </a:r>
            <a:r>
              <a:rPr lang="en-US" sz="2400"/>
              <a:t>egulatory </a:t>
            </a:r>
            <a:r>
              <a:rPr lang="en-US" sz="2400" dirty="0"/>
              <a:t>T cells may also contribute to B cell tolerance</a:t>
            </a:r>
            <a:r>
              <a:rPr lang="en-US" sz="2400"/>
              <a:t>.</a:t>
            </a:r>
            <a:r>
              <a:rPr lang="tr-TR" sz="2400"/>
              <a:t> </a:t>
            </a:r>
          </a:p>
          <a:p>
            <a:r>
              <a:rPr lang="en-US" sz="2400"/>
              <a:t>During somatic hypermutation of Ig genes in germinal centers , some antigen receptors may be generated that are capable of recognizing self antigens. </a:t>
            </a:r>
            <a:endParaRPr lang="tr-TR" sz="2400"/>
          </a:p>
          <a:p>
            <a:r>
              <a:rPr lang="en-US" sz="2400"/>
              <a:t>B cells expressing these autoreactive receptors die either because there are no follicular helper T cells to rescue them or because germinal center B cells express high levels of Fas and are killed by FasL-expressing T cells. </a:t>
            </a:r>
            <a:endParaRPr lang="tr-TR" sz="2400"/>
          </a:p>
          <a:p>
            <a:r>
              <a:rPr lang="en-US" sz="2400"/>
              <a:t>The autoimmune disease that results from FAS mutations may in part be caused by survival of these self-reactive germinal center B cells.</a:t>
            </a:r>
          </a:p>
          <a:p>
            <a:endParaRPr lang="en-US" sz="2400"/>
          </a:p>
          <a:p>
            <a:pPr marL="0" indent="0">
              <a:buNone/>
            </a:pPr>
            <a:endParaRPr lang="tr-TR" sz="2400" dirty="0"/>
          </a:p>
        </p:txBody>
      </p:sp>
    </p:spTree>
    <p:extLst>
      <p:ext uri="{BB962C8B-B14F-4D97-AF65-F5344CB8AC3E}">
        <p14:creationId xmlns:p14="http://schemas.microsoft.com/office/powerpoint/2010/main" val="2652245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5934391-8F0F-45B7-BA68-37E10F5699C7}"/>
              </a:ext>
            </a:extLst>
          </p:cNvPr>
          <p:cNvPicPr>
            <a:picLocks noChangeAspect="1"/>
          </p:cNvPicPr>
          <p:nvPr/>
        </p:nvPicPr>
        <p:blipFill>
          <a:blip r:embed="rId2"/>
          <a:stretch>
            <a:fillRect/>
          </a:stretch>
        </p:blipFill>
        <p:spPr>
          <a:xfrm>
            <a:off x="2588821" y="843148"/>
            <a:ext cx="5617027" cy="3966358"/>
          </a:xfrm>
          <a:prstGeom prst="rect">
            <a:avLst/>
          </a:prstGeom>
        </p:spPr>
      </p:pic>
      <p:sp>
        <p:nvSpPr>
          <p:cNvPr id="4" name="2 Dikdörtgen">
            <a:extLst>
              <a:ext uri="{FF2B5EF4-FFF2-40B4-BE49-F238E27FC236}">
                <a16:creationId xmlns:a16="http://schemas.microsoft.com/office/drawing/2014/main" id="{63CA87DA-FC5D-4C64-A6AB-4D4778BE5897}"/>
              </a:ext>
            </a:extLst>
          </p:cNvPr>
          <p:cNvSpPr/>
          <p:nvPr/>
        </p:nvSpPr>
        <p:spPr>
          <a:xfrm>
            <a:off x="164143" y="5320145"/>
            <a:ext cx="10891520" cy="1327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FIGURE 9-9 Peripheral tolerance in B lymphocytes. A mature B cell that recognizes a self antigen without T cell help is functionally inactivated and becomes incapable of responding to that antigen (</a:t>
            </a:r>
            <a:r>
              <a:rPr lang="en-US" dirty="0" err="1">
                <a:solidFill>
                  <a:schemeClr val="tx1"/>
                </a:solidFill>
              </a:rPr>
              <a:t>anergy</a:t>
            </a:r>
            <a:r>
              <a:rPr lang="en-US" dirty="0">
                <a:solidFill>
                  <a:schemeClr val="tx1"/>
                </a:solidFill>
              </a:rPr>
              <a:t>), or it dies by apoptosis (deletion), or its activation is suppressed by engagement of inhibitory </a:t>
            </a:r>
            <a:r>
              <a:rPr lang="en-US">
                <a:solidFill>
                  <a:schemeClr val="tx1"/>
                </a:solidFill>
              </a:rPr>
              <a:t>receptors.</a:t>
            </a:r>
            <a:endParaRPr lang="tr-TR">
              <a:solidFill>
                <a:schemeClr val="tx1"/>
              </a:solidFill>
            </a:endParaRPr>
          </a:p>
          <a:p>
            <a:r>
              <a:rPr lang="tr-TR" sz="1600">
                <a:solidFill>
                  <a:prstClr val="black"/>
                </a:solidFill>
              </a:rPr>
              <a:t>Basic Immunology (Functions and Disorders of the Immune System) , AK Abbas, AH Lichtman, S Pillai , 5th edition.2016</a:t>
            </a:r>
            <a:endParaRPr lang="tr-TR" sz="1600" dirty="0">
              <a:solidFill>
                <a:schemeClr val="tx1"/>
              </a:solidFill>
            </a:endParaRPr>
          </a:p>
        </p:txBody>
      </p:sp>
    </p:spTree>
    <p:extLst>
      <p:ext uri="{BB962C8B-B14F-4D97-AF65-F5344CB8AC3E}">
        <p14:creationId xmlns:p14="http://schemas.microsoft.com/office/powerpoint/2010/main" val="1395338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C155FE-3C63-43CD-A2A3-1B1BBBB3B53A}"/>
              </a:ext>
            </a:extLst>
          </p:cNvPr>
          <p:cNvSpPr>
            <a:spLocks noGrp="1"/>
          </p:cNvSpPr>
          <p:nvPr>
            <p:ph type="title"/>
          </p:nvPr>
        </p:nvSpPr>
        <p:spPr>
          <a:xfrm>
            <a:off x="838200" y="345989"/>
            <a:ext cx="10515600" cy="1344699"/>
          </a:xfrm>
        </p:spPr>
        <p:txBody>
          <a:bodyPr/>
          <a:lstStyle/>
          <a:p>
            <a:r>
              <a:rPr lang="tr-TR" b="1" dirty="0"/>
              <a:t>		</a:t>
            </a:r>
            <a:r>
              <a:rPr lang="tr-TR" b="1"/>
              <a:t>	AUTOIMMUNITY </a:t>
            </a:r>
            <a:endParaRPr lang="tr-TR" b="1" dirty="0"/>
          </a:p>
        </p:txBody>
      </p:sp>
      <p:sp>
        <p:nvSpPr>
          <p:cNvPr id="3" name="İçerik Yer Tutucusu 2">
            <a:extLst>
              <a:ext uri="{FF2B5EF4-FFF2-40B4-BE49-F238E27FC236}">
                <a16:creationId xmlns:a16="http://schemas.microsoft.com/office/drawing/2014/main" id="{91446CD6-387E-411A-B008-BA6B78DFC2B7}"/>
              </a:ext>
            </a:extLst>
          </p:cNvPr>
          <p:cNvSpPr>
            <a:spLocks noGrp="1"/>
          </p:cNvSpPr>
          <p:nvPr>
            <p:ph idx="1"/>
          </p:nvPr>
        </p:nvSpPr>
        <p:spPr/>
        <p:txBody>
          <a:bodyPr/>
          <a:lstStyle/>
          <a:p>
            <a:r>
              <a:rPr lang="en-US"/>
              <a:t>Autoimmunity </a:t>
            </a:r>
            <a:r>
              <a:rPr lang="en-US" dirty="0"/>
              <a:t>is defined as an immune response against self (autologous</a:t>
            </a:r>
            <a:r>
              <a:rPr lang="en-US"/>
              <a:t>) antigens</a:t>
            </a:r>
            <a:r>
              <a:rPr lang="tr-TR"/>
              <a:t>.</a:t>
            </a:r>
            <a:r>
              <a:rPr lang="en-US"/>
              <a:t> </a:t>
            </a:r>
            <a:endParaRPr lang="tr-TR" dirty="0"/>
          </a:p>
          <a:p>
            <a:r>
              <a:rPr lang="en-US" dirty="0"/>
              <a:t>It is an important cause of disease, estimated to affect 2% to 5% of the population in developed countries, and the prevalence of several autoimmune diseases is increasing. </a:t>
            </a:r>
            <a:endParaRPr lang="tr-TR" dirty="0"/>
          </a:p>
          <a:p>
            <a:r>
              <a:rPr lang="en-US" dirty="0"/>
              <a:t>Different autoimmune diseases may be </a:t>
            </a:r>
            <a:r>
              <a:rPr lang="en-US" b="1" dirty="0"/>
              <a:t>organ-specific</a:t>
            </a:r>
            <a:r>
              <a:rPr lang="en-US" dirty="0"/>
              <a:t>, affecting only one or a few organs, or </a:t>
            </a:r>
            <a:r>
              <a:rPr lang="en-US" b="1" dirty="0"/>
              <a:t>systemic</a:t>
            </a:r>
            <a:r>
              <a:rPr lang="en-US" dirty="0"/>
              <a:t>, with widespread tissue injury and clinical manifestations</a:t>
            </a:r>
            <a:r>
              <a:rPr lang="en-US"/>
              <a:t>. </a:t>
            </a:r>
            <a:endParaRPr lang="tr-TR"/>
          </a:p>
          <a:p>
            <a:r>
              <a:rPr lang="en-US"/>
              <a:t>Tissue </a:t>
            </a:r>
            <a:r>
              <a:rPr lang="en-US" dirty="0"/>
              <a:t>injury in autoimmune diseases may be caused by antibodies against self antigens or by T cells reactive with self </a:t>
            </a:r>
            <a:r>
              <a:rPr lang="en-US"/>
              <a:t>antigens.</a:t>
            </a:r>
            <a:endParaRPr lang="tr-TR"/>
          </a:p>
          <a:p>
            <a:endParaRPr lang="tr-TR" dirty="0"/>
          </a:p>
        </p:txBody>
      </p:sp>
    </p:spTree>
    <p:extLst>
      <p:ext uri="{BB962C8B-B14F-4D97-AF65-F5344CB8AC3E}">
        <p14:creationId xmlns:p14="http://schemas.microsoft.com/office/powerpoint/2010/main" val="225429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767762-1933-4A89-BF5F-E839F510D35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D79C3A5-68DB-4B5A-873B-E9626D7B3956}"/>
              </a:ext>
            </a:extLst>
          </p:cNvPr>
          <p:cNvSpPr>
            <a:spLocks noGrp="1"/>
          </p:cNvSpPr>
          <p:nvPr>
            <p:ph idx="1"/>
          </p:nvPr>
        </p:nvSpPr>
        <p:spPr/>
        <p:txBody>
          <a:bodyPr/>
          <a:lstStyle/>
          <a:p>
            <a:r>
              <a:rPr lang="en-US" dirty="0"/>
              <a:t> How does the immune system maintain unresponsiveness to self antigens?</a:t>
            </a:r>
            <a:r>
              <a:rPr lang="tr-TR" dirty="0"/>
              <a:t> </a:t>
            </a:r>
            <a:r>
              <a:rPr lang="tr-TR" dirty="0" err="1"/>
              <a:t>The</a:t>
            </a:r>
            <a:r>
              <a:rPr lang="tr-TR" dirty="0"/>
              <a:t> </a:t>
            </a:r>
            <a:r>
              <a:rPr lang="en-US" dirty="0"/>
              <a:t>important principles and features of </a:t>
            </a:r>
            <a:r>
              <a:rPr lang="en-US"/>
              <a:t>self- tolerance</a:t>
            </a:r>
            <a:endParaRPr lang="en-US" dirty="0"/>
          </a:p>
          <a:p>
            <a:pPr marL="0" indent="0">
              <a:buNone/>
            </a:pPr>
            <a:r>
              <a:rPr lang="en-US" dirty="0"/>
              <a:t> </a:t>
            </a:r>
            <a:endParaRPr lang="tr-TR" dirty="0"/>
          </a:p>
          <a:p>
            <a:r>
              <a:rPr lang="en-US" dirty="0"/>
              <a:t> What are the factors that may contribute to the loss of self-tolerance and the development of autoimmunity?</a:t>
            </a:r>
            <a:endParaRPr lang="tr-TR" dirty="0"/>
          </a:p>
        </p:txBody>
      </p:sp>
    </p:spTree>
    <p:extLst>
      <p:ext uri="{BB962C8B-B14F-4D97-AF65-F5344CB8AC3E}">
        <p14:creationId xmlns:p14="http://schemas.microsoft.com/office/powerpoint/2010/main" val="3656984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Group 2">
            <a:extLst>
              <a:ext uri="{FF2B5EF4-FFF2-40B4-BE49-F238E27FC236}">
                <a16:creationId xmlns:a16="http://schemas.microsoft.com/office/drawing/2014/main" id="{686FDF35-AE10-48FB-B328-86BB736BA913}"/>
              </a:ext>
            </a:extLst>
          </p:cNvPr>
          <p:cNvGraphicFramePr>
            <a:graphicFrameLocks noGrp="1"/>
          </p:cNvGraphicFramePr>
          <p:nvPr/>
        </p:nvGraphicFramePr>
        <p:xfrm>
          <a:off x="4222750" y="876300"/>
          <a:ext cx="3746500" cy="5106988"/>
        </p:xfrm>
        <a:graphic>
          <a:graphicData uri="http://schemas.openxmlformats.org/drawingml/2006/table">
            <a:tbl>
              <a:tblPr/>
              <a:tblGrid>
                <a:gridCol w="3746500">
                  <a:extLst>
                    <a:ext uri="{9D8B030D-6E8A-4147-A177-3AD203B41FA5}">
                      <a16:colId xmlns:a16="http://schemas.microsoft.com/office/drawing/2014/main" val="20000"/>
                    </a:ext>
                  </a:extLst>
                </a:gridCol>
              </a:tblGrid>
              <a:tr h="244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rial" charset="0"/>
                          <a:cs typeface="Arial" charset="0"/>
                        </a:rPr>
                        <a:t>              </a:t>
                      </a:r>
                    </a:p>
                  </a:txBody>
                  <a:tcP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862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rial" charset="0"/>
                          <a:cs typeface="Arial" charset="0"/>
                        </a:rPr>
                        <a:t>  </a:t>
                      </a:r>
                      <a:r>
                        <a:rPr kumimoji="0" lang="tr-TR" sz="30300" b="0" i="0" u="none" strike="noStrike" cap="none" normalizeH="0" baseline="0">
                          <a:ln>
                            <a:noFill/>
                          </a:ln>
                          <a:solidFill>
                            <a:srgbClr val="000000"/>
                          </a:solidFill>
                          <a:effectLst/>
                          <a:latin typeface="Arial" charset="0"/>
                          <a:cs typeface="Arial" charset="0"/>
                        </a:rPr>
                        <a:t> </a:t>
                      </a:r>
                      <a:r>
                        <a:rPr kumimoji="0" lang="tr-TR" sz="1000" b="0" i="0" u="none" strike="noStrike" cap="none" normalizeH="0" baseline="0">
                          <a:ln>
                            <a:noFill/>
                          </a:ln>
                          <a:solidFill>
                            <a:srgbClr val="000000"/>
                          </a:solidFill>
                          <a:effectLst/>
                          <a:latin typeface="Arial" charset="0"/>
                          <a:cs typeface="Arial" charset="0"/>
                        </a:rPr>
                        <a:t>                                                                                                   </a:t>
                      </a:r>
                    </a:p>
                  </a:txBody>
                  <a:tcPr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2229" name="Picture 9" descr="Close window">
            <a:extLst>
              <a:ext uri="{FF2B5EF4-FFF2-40B4-BE49-F238E27FC236}">
                <a16:creationId xmlns:a16="http://schemas.microsoft.com/office/drawing/2014/main" id="{E4EB24F5-FBF0-48E5-BA21-7B49800B54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8076" y="922339"/>
            <a:ext cx="409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10" descr="showimage">
            <a:extLst>
              <a:ext uri="{FF2B5EF4-FFF2-40B4-BE49-F238E27FC236}">
                <a16:creationId xmlns:a16="http://schemas.microsoft.com/office/drawing/2014/main" id="{025B020B-4C11-4B4E-A643-9E780BD6CA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4114" y="1"/>
            <a:ext cx="7272337"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11">
            <a:extLst>
              <a:ext uri="{FF2B5EF4-FFF2-40B4-BE49-F238E27FC236}">
                <a16:creationId xmlns:a16="http://schemas.microsoft.com/office/drawing/2014/main" id="{EC77D6E8-660B-42D4-B149-2BE61514D78B}"/>
              </a:ext>
            </a:extLst>
          </p:cNvPr>
          <p:cNvSpPr>
            <a:spLocks noChangeArrowheads="1"/>
          </p:cNvSpPr>
          <p:nvPr/>
        </p:nvSpPr>
        <p:spPr bwMode="auto">
          <a:xfrm>
            <a:off x="557939" y="6237288"/>
            <a:ext cx="11127783" cy="620712"/>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1400" dirty="0" err="1"/>
              <a:t>Although</a:t>
            </a:r>
            <a:r>
              <a:rPr lang="tr-TR" altLang="tr-TR" sz="1400" dirty="0"/>
              <a:t> </a:t>
            </a:r>
            <a:r>
              <a:rPr lang="tr-TR" altLang="tr-TR" sz="1400" dirty="0" err="1"/>
              <a:t>the</a:t>
            </a:r>
            <a:r>
              <a:rPr lang="tr-TR" altLang="tr-TR" sz="1400" dirty="0"/>
              <a:t> </a:t>
            </a:r>
            <a:r>
              <a:rPr lang="tr-TR" altLang="tr-TR" sz="1600" dirty="0" err="1"/>
              <a:t>non</a:t>
            </a:r>
            <a:r>
              <a:rPr lang="tr-TR" altLang="tr-TR" sz="1600" dirty="0"/>
              <a:t>-organ-</a:t>
            </a:r>
            <a:r>
              <a:rPr lang="tr-TR" altLang="tr-TR" sz="1600" dirty="0" err="1"/>
              <a:t>specific</a:t>
            </a:r>
            <a:r>
              <a:rPr lang="tr-TR" altLang="tr-TR" sz="1400" dirty="0"/>
              <a:t> </a:t>
            </a:r>
            <a:r>
              <a:rPr lang="tr-TR" altLang="tr-TR" sz="1400" dirty="0" err="1"/>
              <a:t>diseases</a:t>
            </a:r>
            <a:r>
              <a:rPr lang="tr-TR" altLang="tr-TR" sz="1400" dirty="0"/>
              <a:t> </a:t>
            </a:r>
            <a:r>
              <a:rPr lang="tr-TR" altLang="tr-TR" sz="1400" dirty="0" err="1"/>
              <a:t>characteristically</a:t>
            </a:r>
            <a:r>
              <a:rPr lang="tr-TR" altLang="tr-TR" sz="1400" dirty="0"/>
              <a:t> </a:t>
            </a:r>
            <a:r>
              <a:rPr lang="tr-TR" altLang="tr-TR" sz="1400" dirty="0" err="1"/>
              <a:t>produce</a:t>
            </a:r>
            <a:r>
              <a:rPr lang="tr-TR" altLang="tr-TR" sz="1400" dirty="0"/>
              <a:t> </a:t>
            </a:r>
            <a:r>
              <a:rPr lang="tr-TR" altLang="tr-TR" sz="1400" dirty="0" err="1"/>
              <a:t>symptoms</a:t>
            </a:r>
            <a:r>
              <a:rPr lang="tr-TR" altLang="tr-TR" sz="1400" dirty="0"/>
              <a:t> in </a:t>
            </a:r>
            <a:r>
              <a:rPr lang="tr-TR" altLang="tr-TR" sz="1400" dirty="0" err="1"/>
              <a:t>the</a:t>
            </a:r>
            <a:r>
              <a:rPr lang="tr-TR" altLang="tr-TR" sz="1400" dirty="0"/>
              <a:t> skin, </a:t>
            </a:r>
            <a:r>
              <a:rPr lang="tr-TR" altLang="tr-TR" sz="1400" dirty="0" err="1"/>
              <a:t>joints</a:t>
            </a:r>
            <a:r>
              <a:rPr lang="tr-TR" altLang="tr-TR" sz="1400" dirty="0"/>
              <a:t>, </a:t>
            </a:r>
            <a:r>
              <a:rPr lang="tr-TR" altLang="tr-TR" sz="1400" dirty="0" err="1"/>
              <a:t>kidney</a:t>
            </a:r>
            <a:r>
              <a:rPr lang="tr-TR" altLang="tr-TR" sz="1400" dirty="0"/>
              <a:t>, </a:t>
            </a:r>
            <a:r>
              <a:rPr lang="tr-TR" altLang="tr-TR" sz="1400" dirty="0" err="1"/>
              <a:t>and</a:t>
            </a:r>
            <a:r>
              <a:rPr lang="tr-TR" altLang="tr-TR" sz="1400" dirty="0"/>
              <a:t> </a:t>
            </a:r>
            <a:r>
              <a:rPr lang="tr-TR" altLang="tr-TR" sz="1400" dirty="0" err="1"/>
              <a:t>muscle</a:t>
            </a:r>
            <a:r>
              <a:rPr lang="tr-TR" altLang="tr-TR" sz="1400" dirty="0"/>
              <a:t>, </a:t>
            </a:r>
            <a:r>
              <a:rPr lang="tr-TR" altLang="tr-TR" sz="1400" dirty="0" err="1"/>
              <a:t>individual</a:t>
            </a:r>
            <a:r>
              <a:rPr lang="tr-TR" altLang="tr-TR" sz="1400" dirty="0"/>
              <a:t> </a:t>
            </a:r>
            <a:r>
              <a:rPr lang="tr-TR" altLang="tr-TR" sz="1400" dirty="0" err="1"/>
              <a:t>organs</a:t>
            </a:r>
            <a:endParaRPr lang="tr-TR" altLang="tr-TR" sz="1400" dirty="0"/>
          </a:p>
          <a:p>
            <a:pPr eaLnBrk="1" hangingPunct="1"/>
            <a:r>
              <a:rPr lang="tr-TR" altLang="tr-TR" sz="1400" dirty="0"/>
              <a:t> </a:t>
            </a:r>
            <a:r>
              <a:rPr lang="tr-TR" altLang="tr-TR" sz="1400" dirty="0" err="1"/>
              <a:t>are</a:t>
            </a:r>
            <a:r>
              <a:rPr lang="tr-TR" altLang="tr-TR" sz="1400" dirty="0"/>
              <a:t> </a:t>
            </a:r>
            <a:r>
              <a:rPr lang="tr-TR" altLang="tr-TR" sz="1400" dirty="0" err="1"/>
              <a:t>more</a:t>
            </a:r>
            <a:r>
              <a:rPr lang="tr-TR" altLang="tr-TR" sz="1400" dirty="0"/>
              <a:t> </a:t>
            </a:r>
            <a:r>
              <a:rPr lang="tr-TR" altLang="tr-TR" sz="1400" dirty="0" err="1"/>
              <a:t>markedly</a:t>
            </a:r>
            <a:r>
              <a:rPr lang="tr-TR" altLang="tr-TR" sz="1400" dirty="0"/>
              <a:t> </a:t>
            </a:r>
            <a:r>
              <a:rPr lang="tr-TR" altLang="tr-TR" sz="1400" dirty="0" err="1"/>
              <a:t>affected</a:t>
            </a:r>
            <a:r>
              <a:rPr lang="tr-TR" altLang="tr-TR" sz="1400" dirty="0"/>
              <a:t> </a:t>
            </a:r>
            <a:r>
              <a:rPr lang="tr-TR" altLang="tr-TR" sz="1400" dirty="0" err="1"/>
              <a:t>by</a:t>
            </a:r>
            <a:r>
              <a:rPr lang="tr-TR" altLang="tr-TR" sz="1400" dirty="0"/>
              <a:t> </a:t>
            </a:r>
            <a:r>
              <a:rPr lang="tr-TR" altLang="tr-TR" sz="1400" dirty="0" err="1"/>
              <a:t>particular</a:t>
            </a:r>
            <a:r>
              <a:rPr lang="tr-TR" altLang="tr-TR" sz="1400" dirty="0"/>
              <a:t> </a:t>
            </a:r>
            <a:r>
              <a:rPr lang="tr-TR" altLang="tr-TR" sz="1400" dirty="0" err="1"/>
              <a:t>diseases</a:t>
            </a:r>
            <a:r>
              <a:rPr lang="tr-TR" altLang="tr-TR" sz="1400" dirty="0"/>
              <a:t>, </a:t>
            </a:r>
            <a:r>
              <a:rPr lang="tr-TR" altLang="tr-TR" sz="1400" dirty="0" err="1"/>
              <a:t>for</a:t>
            </a:r>
            <a:r>
              <a:rPr lang="tr-TR" altLang="tr-TR" sz="1400" dirty="0"/>
              <a:t> </a:t>
            </a:r>
            <a:r>
              <a:rPr lang="tr-TR" altLang="tr-TR" sz="1400" dirty="0" err="1"/>
              <a:t>example</a:t>
            </a:r>
            <a:r>
              <a:rPr lang="tr-TR" altLang="tr-TR" sz="1400" dirty="0"/>
              <a:t> </a:t>
            </a:r>
            <a:r>
              <a:rPr lang="tr-TR" altLang="tr-TR" sz="1400" dirty="0" err="1"/>
              <a:t>the</a:t>
            </a:r>
            <a:r>
              <a:rPr lang="tr-TR" altLang="tr-TR" sz="1400" dirty="0"/>
              <a:t> </a:t>
            </a:r>
            <a:r>
              <a:rPr lang="tr-TR" altLang="tr-TR" sz="1400" dirty="0" err="1"/>
              <a:t>kidney</a:t>
            </a:r>
            <a:r>
              <a:rPr lang="tr-TR" altLang="tr-TR" sz="1400" dirty="0"/>
              <a:t> in SLE </a:t>
            </a:r>
            <a:r>
              <a:rPr lang="tr-TR" altLang="tr-TR" sz="1400" dirty="0" err="1"/>
              <a:t>and</a:t>
            </a:r>
            <a:r>
              <a:rPr lang="tr-TR" altLang="tr-TR" sz="1400" dirty="0"/>
              <a:t> </a:t>
            </a:r>
            <a:r>
              <a:rPr lang="tr-TR" altLang="tr-TR" sz="1400" dirty="0" err="1"/>
              <a:t>the</a:t>
            </a:r>
            <a:r>
              <a:rPr lang="tr-TR" altLang="tr-TR" sz="1400" dirty="0"/>
              <a:t> </a:t>
            </a:r>
            <a:r>
              <a:rPr lang="tr-TR" altLang="tr-TR" sz="1400" dirty="0" err="1"/>
              <a:t>joints</a:t>
            </a:r>
            <a:r>
              <a:rPr lang="tr-TR" altLang="tr-TR" sz="1400" dirty="0"/>
              <a:t> in </a:t>
            </a:r>
            <a:r>
              <a:rPr lang="tr-TR" altLang="tr-TR" sz="1400" dirty="0" err="1"/>
              <a:t>rheumatoid</a:t>
            </a:r>
            <a:r>
              <a:rPr lang="tr-TR" altLang="tr-TR" sz="1400" dirty="0"/>
              <a:t> </a:t>
            </a:r>
            <a:r>
              <a:rPr lang="tr-TR" altLang="tr-TR" sz="1400" dirty="0" err="1"/>
              <a:t>arthritis</a:t>
            </a:r>
            <a:r>
              <a:rPr lang="tr-TR" altLang="tr-TR" sz="1400"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Group 2">
            <a:extLst>
              <a:ext uri="{FF2B5EF4-FFF2-40B4-BE49-F238E27FC236}">
                <a16:creationId xmlns:a16="http://schemas.microsoft.com/office/drawing/2014/main" id="{13479B8E-F8D2-430D-91AC-63DB51021F61}"/>
              </a:ext>
            </a:extLst>
          </p:cNvPr>
          <p:cNvGraphicFramePr>
            <a:graphicFrameLocks noGrp="1"/>
          </p:cNvGraphicFramePr>
          <p:nvPr/>
        </p:nvGraphicFramePr>
        <p:xfrm>
          <a:off x="4222750" y="868364"/>
          <a:ext cx="3746500" cy="5121275"/>
        </p:xfrm>
        <a:graphic>
          <a:graphicData uri="http://schemas.openxmlformats.org/drawingml/2006/table">
            <a:tbl>
              <a:tblPr/>
              <a:tblGrid>
                <a:gridCol w="3746500">
                  <a:extLst>
                    <a:ext uri="{9D8B030D-6E8A-4147-A177-3AD203B41FA5}">
                      <a16:colId xmlns:a16="http://schemas.microsoft.com/office/drawing/2014/main" val="20000"/>
                    </a:ext>
                  </a:extLst>
                </a:gridCol>
              </a:tblGrid>
              <a:tr h="244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rial" charset="0"/>
                          <a:cs typeface="Arial" charset="0"/>
                        </a:rPr>
                        <a:t>              </a:t>
                      </a:r>
                    </a:p>
                  </a:txBody>
                  <a:tcP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87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rgbClr val="000000"/>
                          </a:solidFill>
                          <a:effectLst/>
                          <a:latin typeface="Arial" charset="0"/>
                          <a:cs typeface="Arial" charset="0"/>
                        </a:rPr>
                        <a:t>  </a:t>
                      </a:r>
                      <a:r>
                        <a:rPr kumimoji="0" lang="tr-TR" sz="30400" b="0" i="0" u="none" strike="noStrike" cap="none" normalizeH="0" baseline="0" dirty="0">
                          <a:ln>
                            <a:noFill/>
                          </a:ln>
                          <a:solidFill>
                            <a:srgbClr val="000000"/>
                          </a:solidFill>
                          <a:effectLst/>
                          <a:latin typeface="Arial" charset="0"/>
                          <a:cs typeface="Arial" charset="0"/>
                        </a:rPr>
                        <a:t> </a:t>
                      </a:r>
                      <a:r>
                        <a:rPr kumimoji="0" lang="tr-TR" sz="1000" b="0" i="0" u="none" strike="noStrike" cap="none" normalizeH="0" baseline="0" dirty="0">
                          <a:ln>
                            <a:noFill/>
                          </a:ln>
                          <a:solidFill>
                            <a:srgbClr val="000000"/>
                          </a:solidFill>
                          <a:effectLst/>
                          <a:latin typeface="Arial" charset="0"/>
                          <a:cs typeface="Arial" charset="0"/>
                        </a:rPr>
                        <a:t>                                                                                                   </a:t>
                      </a:r>
                    </a:p>
                  </a:txBody>
                  <a:tcPr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1205" name="Picture 9" descr="Close window">
            <a:extLst>
              <a:ext uri="{FF2B5EF4-FFF2-40B4-BE49-F238E27FC236}">
                <a16:creationId xmlns:a16="http://schemas.microsoft.com/office/drawing/2014/main" id="{979E2EE1-4374-4C52-B706-EBC2823F21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8076" y="914401"/>
            <a:ext cx="409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10" descr="showimage">
            <a:extLst>
              <a:ext uri="{FF2B5EF4-FFF2-40B4-BE49-F238E27FC236}">
                <a16:creationId xmlns:a16="http://schemas.microsoft.com/office/drawing/2014/main" id="{42C4AB52-743F-4099-B45F-2C8D4C7CA7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697" y="1"/>
            <a:ext cx="6994566" cy="594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ctangle 11">
            <a:extLst>
              <a:ext uri="{FF2B5EF4-FFF2-40B4-BE49-F238E27FC236}">
                <a16:creationId xmlns:a16="http://schemas.microsoft.com/office/drawing/2014/main" id="{1000713C-68D3-4DAB-8677-B08BC8993407}"/>
              </a:ext>
            </a:extLst>
          </p:cNvPr>
          <p:cNvSpPr>
            <a:spLocks noChangeArrowheads="1"/>
          </p:cNvSpPr>
          <p:nvPr/>
        </p:nvSpPr>
        <p:spPr bwMode="auto">
          <a:xfrm>
            <a:off x="2293749" y="5989636"/>
            <a:ext cx="7834502" cy="868364"/>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1600" dirty="0"/>
              <a:t> </a:t>
            </a:r>
            <a:r>
              <a:rPr lang="tr-TR" sz="1600" dirty="0"/>
              <a:t>A</a:t>
            </a:r>
            <a:r>
              <a:rPr lang="en-US" sz="1600" dirty="0" err="1"/>
              <a:t>utoimmune</a:t>
            </a:r>
            <a:r>
              <a:rPr lang="en-US" sz="1600" dirty="0"/>
              <a:t> diseases may </a:t>
            </a:r>
            <a:r>
              <a:rPr lang="en-US" sz="1600"/>
              <a:t>be </a:t>
            </a:r>
            <a:r>
              <a:rPr lang="en-US" sz="1600" b="1"/>
              <a:t>organ</a:t>
            </a:r>
            <a:r>
              <a:rPr lang="tr-TR" sz="1600" b="1"/>
              <a:t> </a:t>
            </a:r>
            <a:r>
              <a:rPr lang="en-US" sz="1600" b="1"/>
              <a:t>specific</a:t>
            </a:r>
            <a:r>
              <a:rPr lang="en-US" sz="1600" dirty="0"/>
              <a:t>, affecting only one or a few organs, </a:t>
            </a:r>
            <a:endParaRPr lang="tr-TR" sz="1600" dirty="0"/>
          </a:p>
          <a:p>
            <a:pPr eaLnBrk="1" hangingPunct="1"/>
            <a:r>
              <a:rPr lang="en-US" sz="1600"/>
              <a:t>or </a:t>
            </a:r>
            <a:r>
              <a:rPr lang="tr-TR" altLang="tr-TR" sz="1600" b="1"/>
              <a:t>non-organ specific</a:t>
            </a:r>
            <a:r>
              <a:rPr lang="en-US" sz="1600" b="1"/>
              <a:t> </a:t>
            </a:r>
            <a:r>
              <a:rPr lang="tr-TR" sz="1600" b="1" dirty="0"/>
              <a:t>(</a:t>
            </a:r>
            <a:r>
              <a:rPr lang="en-US" sz="1600" b="1" dirty="0"/>
              <a:t>systemic</a:t>
            </a:r>
            <a:r>
              <a:rPr lang="tr-TR" sz="1600" b="1" dirty="0"/>
              <a:t>)</a:t>
            </a:r>
            <a:r>
              <a:rPr lang="tr-TR" altLang="tr-TR" sz="1600" b="1" dirty="0"/>
              <a:t> </a:t>
            </a:r>
            <a:r>
              <a:rPr lang="tr-TR" altLang="tr-TR" sz="1600" dirty="0" err="1"/>
              <a:t>diseases</a:t>
            </a:r>
            <a:endParaRPr lang="tr-TR" altLang="tr-TR"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070784-EDD0-4F59-A7CB-D3441544F0E9}"/>
              </a:ext>
            </a:extLst>
          </p:cNvPr>
          <p:cNvSpPr>
            <a:spLocks noGrp="1"/>
          </p:cNvSpPr>
          <p:nvPr>
            <p:ph type="title"/>
          </p:nvPr>
        </p:nvSpPr>
        <p:spPr>
          <a:xfrm>
            <a:off x="838200" y="365125"/>
            <a:ext cx="10515600" cy="869909"/>
          </a:xfrm>
        </p:spPr>
        <p:txBody>
          <a:bodyPr/>
          <a:lstStyle/>
          <a:p>
            <a:r>
              <a:rPr lang="tr-TR" cap="all" dirty="0"/>
              <a:t>		</a:t>
            </a:r>
            <a:r>
              <a:rPr lang="tr-TR" cap="all"/>
              <a:t>	  </a:t>
            </a:r>
            <a:r>
              <a:rPr lang="en-US" sz="3600" b="1" cap="all"/>
              <a:t>Pathogenesis</a:t>
            </a:r>
            <a:endParaRPr lang="tr-TR" b="1" cap="all" dirty="0"/>
          </a:p>
        </p:txBody>
      </p:sp>
      <p:sp>
        <p:nvSpPr>
          <p:cNvPr id="3" name="İçerik Yer Tutucusu 2">
            <a:extLst>
              <a:ext uri="{FF2B5EF4-FFF2-40B4-BE49-F238E27FC236}">
                <a16:creationId xmlns:a16="http://schemas.microsoft.com/office/drawing/2014/main" id="{2BDC3519-A84F-4C80-8B0F-75CAE2D6132E}"/>
              </a:ext>
            </a:extLst>
          </p:cNvPr>
          <p:cNvSpPr>
            <a:spLocks noGrp="1"/>
          </p:cNvSpPr>
          <p:nvPr>
            <p:ph idx="1"/>
          </p:nvPr>
        </p:nvSpPr>
        <p:spPr>
          <a:xfrm>
            <a:off x="838200" y="1543792"/>
            <a:ext cx="10515600" cy="4633171"/>
          </a:xfrm>
        </p:spPr>
        <p:txBody>
          <a:bodyPr>
            <a:normAutofit/>
          </a:bodyPr>
          <a:lstStyle/>
          <a:p>
            <a:r>
              <a:rPr lang="en-US" dirty="0"/>
              <a:t>The principal factors in the development of autoimmunity are the inheritance of susceptibility genes and environmental triggers, such </a:t>
            </a:r>
            <a:r>
              <a:rPr lang="en-US"/>
              <a:t>as infections. </a:t>
            </a:r>
            <a:endParaRPr lang="tr-TR" dirty="0"/>
          </a:p>
          <a:p>
            <a:r>
              <a:rPr lang="en-US" dirty="0"/>
              <a:t>It is postulated that susceptibility genes interfere with pathways of self-tolerance and lead to the persistence of self-reactive T and B lymphocytes</a:t>
            </a:r>
            <a:r>
              <a:rPr lang="en-US"/>
              <a:t>. </a:t>
            </a:r>
            <a:endParaRPr lang="tr-TR"/>
          </a:p>
          <a:p>
            <a:r>
              <a:rPr lang="en-US"/>
              <a:t>Environmental </a:t>
            </a:r>
            <a:r>
              <a:rPr lang="en-US" dirty="0"/>
              <a:t>stimuli may cause cell and tissue injury and inflammation and activate </a:t>
            </a:r>
            <a:r>
              <a:rPr lang="en-US"/>
              <a:t>these self</a:t>
            </a:r>
            <a:r>
              <a:rPr lang="tr-TR"/>
              <a:t>-</a:t>
            </a:r>
            <a:r>
              <a:rPr lang="en-US"/>
              <a:t>reactive </a:t>
            </a:r>
            <a:r>
              <a:rPr lang="en-US" dirty="0"/>
              <a:t>lymphocytes, resulting in the generation of effector T cells and autoantibodies that are responsible for the autoimmune disease</a:t>
            </a:r>
            <a:r>
              <a:rPr lang="en-US"/>
              <a:t>. </a:t>
            </a:r>
            <a:endParaRPr lang="tr-TR"/>
          </a:p>
          <a:p>
            <a:pPr marL="0" indent="0">
              <a:buNone/>
            </a:pPr>
            <a:endParaRPr lang="tr-TR" dirty="0"/>
          </a:p>
        </p:txBody>
      </p:sp>
    </p:spTree>
    <p:extLst>
      <p:ext uri="{BB962C8B-B14F-4D97-AF65-F5344CB8AC3E}">
        <p14:creationId xmlns:p14="http://schemas.microsoft.com/office/powerpoint/2010/main" val="2169109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F7F1AD7-3F19-4D0B-AF85-575F3142170A}"/>
              </a:ext>
            </a:extLst>
          </p:cNvPr>
          <p:cNvPicPr>
            <a:picLocks noChangeAspect="1"/>
          </p:cNvPicPr>
          <p:nvPr/>
        </p:nvPicPr>
        <p:blipFill>
          <a:blip r:embed="rId2" cstate="print"/>
          <a:stretch>
            <a:fillRect/>
          </a:stretch>
        </p:blipFill>
        <p:spPr>
          <a:xfrm>
            <a:off x="1228305" y="1"/>
            <a:ext cx="7499135" cy="5821680"/>
          </a:xfrm>
          <a:prstGeom prst="rect">
            <a:avLst/>
          </a:prstGeom>
        </p:spPr>
      </p:pic>
      <p:sp>
        <p:nvSpPr>
          <p:cNvPr id="3" name="2 Dikdörtgen"/>
          <p:cNvSpPr/>
          <p:nvPr/>
        </p:nvSpPr>
        <p:spPr>
          <a:xfrm>
            <a:off x="130629" y="5821681"/>
            <a:ext cx="11875324" cy="10363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FIGURE 9-10 Postulated mechanisms of autoimmunity. In this proposed model of organ-specific T cell– mediated autoimmunity, various genetic loci may confer susceptibility to autoimmunity, probably by influencing the maintenance of self-tolerance. Environmental triggers, such as infections and other inflammatory stimuli, promote the influx of lymphocytes into tissues and the activation of antigen-presenting cells (APCs) and subsequently of self-reactive T cells, resulting in tissue </a:t>
            </a:r>
            <a:r>
              <a:rPr lang="en-US" sz="1400">
                <a:solidFill>
                  <a:schemeClr val="tx1"/>
                </a:solidFill>
              </a:rPr>
              <a:t>injury.</a:t>
            </a:r>
            <a:r>
              <a:rPr lang="tr-TR" sz="1400">
                <a:solidFill>
                  <a:schemeClr val="tx1"/>
                </a:solidFill>
              </a:rPr>
              <a:t> </a:t>
            </a:r>
            <a:r>
              <a:rPr lang="tr-TR" sz="1400">
                <a:solidFill>
                  <a:prstClr val="black"/>
                </a:solidFill>
              </a:rPr>
              <a:t>Basic Immunology (Functions and Disorders of the Immune System) , AK Abbas, AH Lichtman, S Pillai , 5th edition.2016 </a:t>
            </a:r>
            <a:endParaRPr lang="tr-TR" sz="1400" dirty="0">
              <a:solidFill>
                <a:schemeClr val="tx1"/>
              </a:solidFill>
            </a:endParaRPr>
          </a:p>
        </p:txBody>
      </p:sp>
    </p:spTree>
    <p:extLst>
      <p:ext uri="{BB962C8B-B14F-4D97-AF65-F5344CB8AC3E}">
        <p14:creationId xmlns:p14="http://schemas.microsoft.com/office/powerpoint/2010/main" val="3313927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789DBF-8D14-4B5E-AD97-2E0BAB7E2E71}"/>
              </a:ext>
            </a:extLst>
          </p:cNvPr>
          <p:cNvSpPr>
            <a:spLocks noGrp="1"/>
          </p:cNvSpPr>
          <p:nvPr>
            <p:ph type="title"/>
          </p:nvPr>
        </p:nvSpPr>
        <p:spPr>
          <a:xfrm>
            <a:off x="838200" y="365126"/>
            <a:ext cx="10515600" cy="315911"/>
          </a:xfrm>
        </p:spPr>
        <p:txBody>
          <a:bodyPr>
            <a:normAutofit fontScale="90000"/>
          </a:bodyPr>
          <a:lstStyle/>
          <a:p>
            <a:endParaRPr lang="tr-TR"/>
          </a:p>
        </p:txBody>
      </p:sp>
      <p:sp>
        <p:nvSpPr>
          <p:cNvPr id="3" name="İçerik Yer Tutucusu 2">
            <a:extLst>
              <a:ext uri="{FF2B5EF4-FFF2-40B4-BE49-F238E27FC236}">
                <a16:creationId xmlns:a16="http://schemas.microsoft.com/office/drawing/2014/main" id="{3CA98D42-2AE1-45A9-A54F-928294C431B0}"/>
              </a:ext>
            </a:extLst>
          </p:cNvPr>
          <p:cNvSpPr>
            <a:spLocks noGrp="1"/>
          </p:cNvSpPr>
          <p:nvPr>
            <p:ph idx="1"/>
          </p:nvPr>
        </p:nvSpPr>
        <p:spPr>
          <a:xfrm>
            <a:off x="838200" y="985652"/>
            <a:ext cx="10515600" cy="5191311"/>
          </a:xfrm>
        </p:spPr>
        <p:txBody>
          <a:bodyPr>
            <a:normAutofit/>
          </a:bodyPr>
          <a:lstStyle/>
          <a:p>
            <a:r>
              <a:rPr lang="en-US"/>
              <a:t>Despite </a:t>
            </a:r>
            <a:r>
              <a:rPr lang="en-US" dirty="0"/>
              <a:t>our growing knowledge of the immunological abnormalities that may result in autoimmunity, we still do not know the etiology of common human autoimmune </a:t>
            </a:r>
            <a:r>
              <a:rPr lang="en-US"/>
              <a:t>diseases.</a:t>
            </a:r>
            <a:endParaRPr lang="tr-TR"/>
          </a:p>
          <a:p>
            <a:r>
              <a:rPr lang="tr-TR"/>
              <a:t>Several </a:t>
            </a:r>
            <a:r>
              <a:rPr lang="tr-TR" dirty="0" err="1"/>
              <a:t>factors</a:t>
            </a:r>
            <a:r>
              <a:rPr lang="tr-TR" dirty="0"/>
              <a:t>, </a:t>
            </a:r>
            <a:r>
              <a:rPr lang="tr-TR" err="1"/>
              <a:t>for</a:t>
            </a:r>
            <a:r>
              <a:rPr lang="tr-TR"/>
              <a:t> the </a:t>
            </a:r>
            <a:r>
              <a:rPr lang="tr-TR" dirty="0" err="1"/>
              <a:t>lack</a:t>
            </a:r>
            <a:r>
              <a:rPr lang="tr-TR" dirty="0"/>
              <a:t> of </a:t>
            </a:r>
            <a:r>
              <a:rPr lang="tr-TR" dirty="0" err="1"/>
              <a:t>understanding</a:t>
            </a:r>
            <a:r>
              <a:rPr lang="tr-TR" dirty="0"/>
              <a:t>  </a:t>
            </a:r>
            <a:r>
              <a:rPr lang="tr-TR" dirty="0" err="1"/>
              <a:t>the</a:t>
            </a:r>
            <a:r>
              <a:rPr lang="tr-TR" dirty="0"/>
              <a:t> </a:t>
            </a:r>
            <a:r>
              <a:rPr lang="en-US" dirty="0"/>
              <a:t>etiology of common human autoimmune diseases</a:t>
            </a:r>
            <a:r>
              <a:rPr lang="tr-TR" dirty="0"/>
              <a:t>;</a:t>
            </a:r>
          </a:p>
          <a:p>
            <a:pPr>
              <a:buFont typeface="Wingdings" panose="05000000000000000000" pitchFamily="2" charset="2"/>
              <a:buChar char="q"/>
            </a:pPr>
            <a:r>
              <a:rPr lang="en-US" dirty="0"/>
              <a:t> </a:t>
            </a:r>
            <a:r>
              <a:rPr lang="tr-TR" dirty="0"/>
              <a:t>A</a:t>
            </a:r>
            <a:r>
              <a:rPr lang="en-US" dirty="0" err="1"/>
              <a:t>utoimmune</a:t>
            </a:r>
            <a:r>
              <a:rPr lang="en-US" dirty="0"/>
              <a:t> diseases in humans usually are heterogeneous </a:t>
            </a:r>
            <a:r>
              <a:rPr lang="en-US"/>
              <a:t>and multifactorial</a:t>
            </a:r>
            <a:endParaRPr lang="tr-TR"/>
          </a:p>
          <a:p>
            <a:pPr>
              <a:buFont typeface="Wingdings" panose="05000000000000000000" pitchFamily="2" charset="2"/>
              <a:buChar char="q"/>
            </a:pPr>
            <a:r>
              <a:rPr lang="en-US"/>
              <a:t> </a:t>
            </a:r>
            <a:r>
              <a:rPr lang="tr-TR" dirty="0"/>
              <a:t>T</a:t>
            </a:r>
            <a:r>
              <a:rPr lang="en-US" dirty="0"/>
              <a:t>he self antigens that are the inducers and targets of the autoimmune reactions often </a:t>
            </a:r>
            <a:r>
              <a:rPr lang="en-US"/>
              <a:t>are unknown</a:t>
            </a:r>
            <a:endParaRPr lang="tr-TR"/>
          </a:p>
          <a:p>
            <a:pPr>
              <a:buFont typeface="Wingdings" panose="05000000000000000000" pitchFamily="2" charset="2"/>
              <a:buChar char="q"/>
            </a:pPr>
            <a:r>
              <a:rPr lang="tr-TR"/>
              <a:t> D</a:t>
            </a:r>
            <a:r>
              <a:rPr lang="en-US" dirty="0" err="1"/>
              <a:t>iseases</a:t>
            </a:r>
            <a:r>
              <a:rPr lang="en-US" dirty="0"/>
              <a:t> may manifest clinically long after the autoimmune reactions have </a:t>
            </a:r>
            <a:r>
              <a:rPr lang="en-US"/>
              <a:t>been initiated</a:t>
            </a:r>
            <a:endParaRPr lang="tr-TR"/>
          </a:p>
          <a:p>
            <a:pPr>
              <a:buFont typeface="Wingdings" panose="05000000000000000000" pitchFamily="2" charset="2"/>
              <a:buChar char="q"/>
            </a:pPr>
            <a:endParaRPr lang="tr-TR" dirty="0"/>
          </a:p>
          <a:p>
            <a:endParaRPr lang="tr-TR" dirty="0"/>
          </a:p>
        </p:txBody>
      </p:sp>
    </p:spTree>
    <p:extLst>
      <p:ext uri="{BB962C8B-B14F-4D97-AF65-F5344CB8AC3E}">
        <p14:creationId xmlns:p14="http://schemas.microsoft.com/office/powerpoint/2010/main" val="4091441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62641F-38DD-422B-9016-4850504A01A0}"/>
              </a:ext>
            </a:extLst>
          </p:cNvPr>
          <p:cNvSpPr>
            <a:spLocks noGrp="1"/>
          </p:cNvSpPr>
          <p:nvPr>
            <p:ph type="title"/>
          </p:nvPr>
        </p:nvSpPr>
        <p:spPr>
          <a:xfrm>
            <a:off x="838200" y="249383"/>
            <a:ext cx="10515600" cy="1163782"/>
          </a:xfrm>
        </p:spPr>
        <p:txBody>
          <a:bodyPr>
            <a:normAutofit/>
          </a:bodyPr>
          <a:lstStyle/>
          <a:p>
            <a:r>
              <a:rPr lang="tr-TR" sz="3600" dirty="0"/>
              <a:t>			</a:t>
            </a:r>
            <a:r>
              <a:rPr lang="tr-TR" sz="3600" b="1" dirty="0" err="1"/>
              <a:t>Genetic</a:t>
            </a:r>
            <a:r>
              <a:rPr lang="tr-TR" sz="3600" b="1" dirty="0"/>
              <a:t> </a:t>
            </a:r>
            <a:r>
              <a:rPr lang="tr-TR" sz="3600" b="1" err="1"/>
              <a:t>Factors</a:t>
            </a:r>
            <a:r>
              <a:rPr lang="tr-TR" sz="3600" b="1"/>
              <a:t> </a:t>
            </a:r>
            <a:endParaRPr lang="tr-TR" sz="3600" b="1" dirty="0"/>
          </a:p>
        </p:txBody>
      </p:sp>
      <p:sp>
        <p:nvSpPr>
          <p:cNvPr id="3" name="İçerik Yer Tutucusu 2">
            <a:extLst>
              <a:ext uri="{FF2B5EF4-FFF2-40B4-BE49-F238E27FC236}">
                <a16:creationId xmlns:a16="http://schemas.microsoft.com/office/drawing/2014/main" id="{DB6CA03E-8D17-422E-819C-581EC279CE30}"/>
              </a:ext>
            </a:extLst>
          </p:cNvPr>
          <p:cNvSpPr>
            <a:spLocks noGrp="1"/>
          </p:cNvSpPr>
          <p:nvPr>
            <p:ph idx="1"/>
          </p:nvPr>
        </p:nvSpPr>
        <p:spPr>
          <a:xfrm>
            <a:off x="593766" y="1161535"/>
            <a:ext cx="10760034" cy="5447081"/>
          </a:xfrm>
        </p:spPr>
        <p:txBody>
          <a:bodyPr>
            <a:normAutofit/>
          </a:bodyPr>
          <a:lstStyle/>
          <a:p>
            <a:endParaRPr lang="tr-TR"/>
          </a:p>
          <a:p>
            <a:r>
              <a:rPr lang="en-US"/>
              <a:t>Inherited </a:t>
            </a:r>
            <a:r>
              <a:rPr lang="en-US" dirty="0"/>
              <a:t>risk for most autoimmune diseases is attributable to multiple gene loci, of which the largest contribution is made by MHC genes.</a:t>
            </a:r>
            <a:endParaRPr lang="tr-TR" dirty="0"/>
          </a:p>
          <a:p>
            <a:endParaRPr lang="tr-TR"/>
          </a:p>
          <a:p>
            <a:r>
              <a:rPr lang="en-US"/>
              <a:t>In rare cases, autoimmunity- associated genes are variants (</a:t>
            </a:r>
            <a:r>
              <a:rPr lang="en-US" b="1"/>
              <a:t>mutations</a:t>
            </a:r>
            <a:r>
              <a:rPr lang="en-US"/>
              <a:t>) that are essentially nonexistent in healthy individuals, rather than commonly detected polymorphisms. </a:t>
            </a:r>
            <a:endParaRPr lang="tr-TR"/>
          </a:p>
          <a:p>
            <a:r>
              <a:rPr lang="en-US"/>
              <a:t>Such rare variants can have a large impact on the development of autoimmunity. </a:t>
            </a:r>
            <a:endParaRPr lang="tr-TR"/>
          </a:p>
          <a:p>
            <a:pPr marL="0" indent="0">
              <a:buNone/>
            </a:pPr>
            <a:endParaRPr lang="tr-TR" dirty="0"/>
          </a:p>
        </p:txBody>
      </p:sp>
    </p:spTree>
    <p:extLst>
      <p:ext uri="{BB962C8B-B14F-4D97-AF65-F5344CB8AC3E}">
        <p14:creationId xmlns:p14="http://schemas.microsoft.com/office/powerpoint/2010/main" val="108542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9FEEE7D-3ED1-42A2-837D-33DF39548082}"/>
              </a:ext>
            </a:extLst>
          </p:cNvPr>
          <p:cNvSpPr>
            <a:spLocks noGrp="1"/>
          </p:cNvSpPr>
          <p:nvPr>
            <p:ph idx="1"/>
          </p:nvPr>
        </p:nvSpPr>
        <p:spPr>
          <a:xfrm>
            <a:off x="838200" y="795647"/>
            <a:ext cx="10515600" cy="5381316"/>
          </a:xfrm>
        </p:spPr>
        <p:txBody>
          <a:bodyPr>
            <a:normAutofit/>
          </a:bodyPr>
          <a:lstStyle/>
          <a:p>
            <a:endParaRPr lang="tr-TR"/>
          </a:p>
          <a:p>
            <a:r>
              <a:rPr lang="tr-TR"/>
              <a:t>The </a:t>
            </a:r>
            <a:r>
              <a:rPr lang="tr-TR" dirty="0" err="1"/>
              <a:t>association</a:t>
            </a:r>
            <a:r>
              <a:rPr lang="tr-TR" dirty="0"/>
              <a:t> </a:t>
            </a:r>
            <a:r>
              <a:rPr lang="en-US" dirty="0"/>
              <a:t>between human leukocyte antigen (HLA) alleles and autoimmune diseases in humans was recognized many </a:t>
            </a:r>
            <a:r>
              <a:rPr lang="en-US"/>
              <a:t>years ago</a:t>
            </a:r>
            <a:r>
              <a:rPr lang="tr-TR"/>
              <a:t>.</a:t>
            </a:r>
          </a:p>
          <a:p>
            <a:r>
              <a:rPr lang="en-US"/>
              <a:t> </a:t>
            </a:r>
            <a:r>
              <a:rPr lang="tr-TR"/>
              <a:t>It </a:t>
            </a:r>
            <a:r>
              <a:rPr lang="en-US"/>
              <a:t> </a:t>
            </a:r>
            <a:r>
              <a:rPr lang="en-US" dirty="0"/>
              <a:t>was one of the first indications that T cells played an important role in these disorders (because the only known function of MHC molecules is to present peptide antigens to T cells</a:t>
            </a:r>
            <a:r>
              <a:rPr lang="en-US"/>
              <a:t>). </a:t>
            </a:r>
            <a:endParaRPr lang="tr-TR"/>
          </a:p>
          <a:p>
            <a:r>
              <a:rPr lang="en-US"/>
              <a:t>The incidence of a particular autoimmune disease often is greater among individuals who inherit a particular HLA allele(s) than in the general population.</a:t>
            </a:r>
            <a:endParaRPr lang="tr-TR" dirty="0"/>
          </a:p>
          <a:p>
            <a:pPr marL="0" indent="0">
              <a:buNone/>
            </a:pPr>
            <a:endParaRPr lang="tr-TR" dirty="0"/>
          </a:p>
        </p:txBody>
      </p:sp>
    </p:spTree>
    <p:extLst>
      <p:ext uri="{BB962C8B-B14F-4D97-AF65-F5344CB8AC3E}">
        <p14:creationId xmlns:p14="http://schemas.microsoft.com/office/powerpoint/2010/main" val="1981894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7837E8-089C-409E-BD29-8A562015EB4D}"/>
              </a:ext>
            </a:extLst>
          </p:cNvPr>
          <p:cNvPicPr>
            <a:picLocks noChangeAspect="1"/>
          </p:cNvPicPr>
          <p:nvPr/>
        </p:nvPicPr>
        <p:blipFill>
          <a:blip r:embed="rId2" cstate="print"/>
          <a:stretch>
            <a:fillRect/>
          </a:stretch>
        </p:blipFill>
        <p:spPr>
          <a:xfrm>
            <a:off x="2106855" y="0"/>
            <a:ext cx="7001519" cy="4880224"/>
          </a:xfrm>
          <a:prstGeom prst="rect">
            <a:avLst/>
          </a:prstGeom>
        </p:spPr>
      </p:pic>
      <p:sp>
        <p:nvSpPr>
          <p:cNvPr id="5" name="4 Dikdörtgen"/>
          <p:cNvSpPr/>
          <p:nvPr/>
        </p:nvSpPr>
        <p:spPr>
          <a:xfrm>
            <a:off x="0" y="4520630"/>
            <a:ext cx="11609798" cy="2065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1" y="4880224"/>
            <a:ext cx="11825555" cy="2246769"/>
          </a:xfrm>
          <a:prstGeom prst="rect">
            <a:avLst/>
          </a:prstGeom>
        </p:spPr>
        <p:txBody>
          <a:bodyPr wrap="square">
            <a:spAutoFit/>
          </a:bodyPr>
          <a:lstStyle/>
          <a:p>
            <a:r>
              <a:rPr lang="en-US" sz="1600"/>
              <a:t>FIGURE </a:t>
            </a:r>
            <a:r>
              <a:rPr lang="en-US" sz="1600" dirty="0"/>
              <a:t>9-11 Association of autoimmune diseases with alleles of the major </a:t>
            </a:r>
            <a:r>
              <a:rPr lang="en-US" sz="1600" dirty="0" err="1"/>
              <a:t>histocompatibility</a:t>
            </a:r>
            <a:r>
              <a:rPr lang="en-US" sz="1600" dirty="0"/>
              <a:t> complex (MHC) locus. Family and linkage studies show a greater likelihood of developing certain autoimmune diseases in persons who inherit particular human leukocyte antigen (HLA) alleles than in persons who lack these alleles (odds ratio or relative risk). Selected examples of HLA-disease associations are listed. For instance, in people who have the HLA-B27 allele, the risk of development of </a:t>
            </a:r>
            <a:r>
              <a:rPr lang="en-US" sz="1600" dirty="0" err="1"/>
              <a:t>ankylosing</a:t>
            </a:r>
            <a:r>
              <a:rPr lang="en-US" sz="1600" dirty="0"/>
              <a:t> </a:t>
            </a:r>
            <a:r>
              <a:rPr lang="en-US" sz="1600" dirty="0" err="1"/>
              <a:t>spondylitis</a:t>
            </a:r>
            <a:r>
              <a:rPr lang="en-US" sz="1600" dirty="0"/>
              <a:t>, an autoimmune diseases of the spine, is 90 to 100 times higher than in B27-negative people; other diseases show various degrees of association with other HLA alleles. Breeding studies in animals have also shown that the incidence of some autoimmune diseases correlates strongly with the inheritance of particular MHC alleles (e.g., type 1 diabetes mellitus with a mouse class II allele called </a:t>
            </a:r>
            <a:r>
              <a:rPr lang="en-US" sz="1600"/>
              <a:t>I-Ag7).</a:t>
            </a:r>
            <a:r>
              <a:rPr lang="tr-TR" sz="1600">
                <a:solidFill>
                  <a:prstClr val="black"/>
                </a:solidFill>
              </a:rPr>
              <a:t> </a:t>
            </a:r>
          </a:p>
          <a:p>
            <a:r>
              <a:rPr lang="tr-TR" sz="1400">
                <a:solidFill>
                  <a:prstClr val="black"/>
                </a:solidFill>
              </a:rPr>
              <a:t>Basic Immunology (Functions and Disorders of the Immune System) , AK Abbas, AH Lichtman, S Pillai , 5th edition.2016 </a:t>
            </a:r>
            <a:endParaRPr lang="tr-TR" sz="1400"/>
          </a:p>
          <a:p>
            <a:endParaRPr lang="tr-TR" sz="1400" dirty="0"/>
          </a:p>
        </p:txBody>
      </p:sp>
    </p:spTree>
    <p:extLst>
      <p:ext uri="{BB962C8B-B14F-4D97-AF65-F5344CB8AC3E}">
        <p14:creationId xmlns:p14="http://schemas.microsoft.com/office/powerpoint/2010/main" val="3455253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8A5822C-7559-422C-B104-650B1FA33B31}"/>
              </a:ext>
            </a:extLst>
          </p:cNvPr>
          <p:cNvSpPr>
            <a:spLocks noGrp="1"/>
          </p:cNvSpPr>
          <p:nvPr>
            <p:ph idx="1"/>
          </p:nvPr>
        </p:nvSpPr>
        <p:spPr>
          <a:xfrm>
            <a:off x="838200" y="950025"/>
            <a:ext cx="10515600" cy="5542849"/>
          </a:xfrm>
        </p:spPr>
        <p:txBody>
          <a:bodyPr>
            <a:normAutofit/>
          </a:bodyPr>
          <a:lstStyle/>
          <a:p>
            <a:r>
              <a:rPr lang="en-US"/>
              <a:t> </a:t>
            </a:r>
            <a:r>
              <a:rPr lang="tr-TR"/>
              <a:t>The</a:t>
            </a:r>
            <a:r>
              <a:rPr lang="en-US"/>
              <a:t> </a:t>
            </a:r>
            <a:r>
              <a:rPr lang="en-US" dirty="0"/>
              <a:t>HLA allele is not, by itself, the cause of the disease. In fact, the disease never develops in the vast majority of people who inherit an HLA allele that does confer increased risk of the </a:t>
            </a:r>
            <a:r>
              <a:rPr lang="en-US"/>
              <a:t>disease.</a:t>
            </a:r>
            <a:endParaRPr lang="tr-TR"/>
          </a:p>
          <a:p>
            <a:r>
              <a:rPr lang="en-US"/>
              <a:t> Despite the clear association of MHC alleles with several autoimmune diseases,</a:t>
            </a:r>
            <a:r>
              <a:rPr lang="tr-TR"/>
              <a:t>h</a:t>
            </a:r>
            <a:r>
              <a:rPr lang="en-US"/>
              <a:t>ow these alleles contribute to the development of the diseases remains unknown.</a:t>
            </a:r>
            <a:endParaRPr lang="tr-TR"/>
          </a:p>
          <a:p>
            <a:r>
              <a:rPr lang="en-US"/>
              <a:t> Some hypotheses are that particular MHC alleles may be especially effective at presenting pathogenic self peptides to autoreactive T cells, or they are inefficient at displaying certain self antigens in the thymus, leading to defective negative selection of T cells.</a:t>
            </a:r>
            <a:endParaRPr lang="tr-TR"/>
          </a:p>
        </p:txBody>
      </p:sp>
    </p:spTree>
    <p:extLst>
      <p:ext uri="{BB962C8B-B14F-4D97-AF65-F5344CB8AC3E}">
        <p14:creationId xmlns:p14="http://schemas.microsoft.com/office/powerpoint/2010/main" val="271285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E784E3-8745-4219-AB53-E2764816DF2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8B9E017-62F7-4EFB-A0E3-1128A11AB482}"/>
              </a:ext>
            </a:extLst>
          </p:cNvPr>
          <p:cNvSpPr>
            <a:spLocks noGrp="1"/>
          </p:cNvSpPr>
          <p:nvPr>
            <p:ph idx="1"/>
          </p:nvPr>
        </p:nvSpPr>
        <p:spPr/>
        <p:txBody>
          <a:bodyPr/>
          <a:lstStyle/>
          <a:p>
            <a:endParaRPr lang="tr-TR"/>
          </a:p>
          <a:p>
            <a:r>
              <a:rPr lang="en-US"/>
              <a:t>Polymorphisms </a:t>
            </a:r>
            <a:r>
              <a:rPr lang="tr-TR"/>
              <a:t>, </a:t>
            </a:r>
            <a:r>
              <a:rPr lang="en-US"/>
              <a:t>in non-HLA genes are associated with various autoimmune diseases and may contribute to failure of self-tolerance or abnormal activation of lymphocytes.</a:t>
            </a:r>
            <a:endParaRPr lang="tr-TR" dirty="0"/>
          </a:p>
        </p:txBody>
      </p:sp>
    </p:spTree>
    <p:extLst>
      <p:ext uri="{BB962C8B-B14F-4D97-AF65-F5344CB8AC3E}">
        <p14:creationId xmlns:p14="http://schemas.microsoft.com/office/powerpoint/2010/main" val="393967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175422-3795-47EB-8243-F3F7C8194BD0}"/>
              </a:ext>
            </a:extLst>
          </p:cNvPr>
          <p:cNvSpPr>
            <a:spLocks noGrp="1"/>
          </p:cNvSpPr>
          <p:nvPr>
            <p:ph type="title"/>
          </p:nvPr>
        </p:nvSpPr>
        <p:spPr>
          <a:xfrm>
            <a:off x="838200" y="352698"/>
            <a:ext cx="10515600" cy="932405"/>
          </a:xfrm>
        </p:spPr>
        <p:txBody>
          <a:bodyPr>
            <a:normAutofit fontScale="90000"/>
          </a:bodyPr>
          <a:lstStyle/>
          <a:p>
            <a:r>
              <a:rPr lang="en-US" sz="3600" b="1" dirty="0"/>
              <a:t>IMMUNOLOGICAL TOLERANCE: SIGNIFICANCE AND MECHANISMS </a:t>
            </a:r>
            <a:endParaRPr lang="tr-TR" sz="3600" b="1" dirty="0"/>
          </a:p>
        </p:txBody>
      </p:sp>
      <p:sp>
        <p:nvSpPr>
          <p:cNvPr id="3" name="İçerik Yer Tutucusu 2">
            <a:extLst>
              <a:ext uri="{FF2B5EF4-FFF2-40B4-BE49-F238E27FC236}">
                <a16:creationId xmlns:a16="http://schemas.microsoft.com/office/drawing/2014/main" id="{73EF36B4-0F5A-494F-9D2D-08CBDB0E9615}"/>
              </a:ext>
            </a:extLst>
          </p:cNvPr>
          <p:cNvSpPr>
            <a:spLocks noGrp="1"/>
          </p:cNvSpPr>
          <p:nvPr>
            <p:ph idx="1"/>
          </p:nvPr>
        </p:nvSpPr>
        <p:spPr>
          <a:xfrm>
            <a:off x="838200" y="1603169"/>
            <a:ext cx="10515600" cy="4902133"/>
          </a:xfrm>
        </p:spPr>
        <p:txBody>
          <a:bodyPr>
            <a:normAutofit/>
          </a:bodyPr>
          <a:lstStyle/>
          <a:p>
            <a:r>
              <a:rPr lang="en-US" dirty="0"/>
              <a:t>Immunological tolerance is a lack of response to antigens that is induced by exposure of lymphocytes to these </a:t>
            </a:r>
            <a:r>
              <a:rPr lang="en-US"/>
              <a:t>antigens.</a:t>
            </a:r>
            <a:endParaRPr lang="tr-TR" dirty="0"/>
          </a:p>
          <a:p>
            <a:r>
              <a:rPr lang="en-US" dirty="0"/>
              <a:t> Normally, microbes are immunogenic and self antigens are tolerogenic</a:t>
            </a:r>
            <a:r>
              <a:rPr lang="en-US"/>
              <a:t>.</a:t>
            </a:r>
            <a:r>
              <a:rPr lang="tr-TR"/>
              <a:t> </a:t>
            </a:r>
          </a:p>
          <a:p>
            <a:r>
              <a:rPr lang="en-US"/>
              <a:t>In </a:t>
            </a:r>
            <a:r>
              <a:rPr lang="en-US" dirty="0"/>
              <a:t>fact, the same antigen may be administered in different ways to induce an immune response or tolerance. </a:t>
            </a:r>
            <a:endParaRPr lang="tr-TR" dirty="0"/>
          </a:p>
          <a:p>
            <a:r>
              <a:rPr lang="tr-TR"/>
              <a:t>Immunological tolerance to different self antigens :</a:t>
            </a:r>
          </a:p>
          <a:p>
            <a:pPr lvl="1"/>
            <a:r>
              <a:rPr lang="tr-TR" sz="2800" b="1"/>
              <a:t>Central tolerance </a:t>
            </a:r>
            <a:r>
              <a:rPr lang="tr-TR" sz="2800"/>
              <a:t>( central lymphoid organs)</a:t>
            </a:r>
          </a:p>
          <a:p>
            <a:pPr lvl="1"/>
            <a:r>
              <a:rPr lang="tr-TR" sz="2800" b="1"/>
              <a:t>Peripheral tolerance </a:t>
            </a:r>
            <a:r>
              <a:rPr lang="tr-TR" sz="2800"/>
              <a:t>( secondary lymphoid organs or peripheral tissues)</a:t>
            </a:r>
          </a:p>
          <a:p>
            <a:endParaRPr lang="tr-TR"/>
          </a:p>
          <a:p>
            <a:endParaRPr lang="tr-TR" dirty="0"/>
          </a:p>
        </p:txBody>
      </p:sp>
    </p:spTree>
    <p:extLst>
      <p:ext uri="{BB962C8B-B14F-4D97-AF65-F5344CB8AC3E}">
        <p14:creationId xmlns:p14="http://schemas.microsoft.com/office/powerpoint/2010/main" val="3222051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8E2BBA-7761-4A1E-BED5-A46D581705AA}"/>
              </a:ext>
            </a:extLst>
          </p:cNvPr>
          <p:cNvSpPr>
            <a:spLocks noGrp="1"/>
          </p:cNvSpPr>
          <p:nvPr>
            <p:ph idx="1"/>
          </p:nvPr>
        </p:nvSpPr>
        <p:spPr>
          <a:xfrm>
            <a:off x="838200" y="716692"/>
            <a:ext cx="10515600" cy="5807676"/>
          </a:xfrm>
        </p:spPr>
        <p:txBody>
          <a:bodyPr/>
          <a:lstStyle/>
          <a:p>
            <a:endParaRPr lang="tr-TR" dirty="0"/>
          </a:p>
          <a:p>
            <a:r>
              <a:rPr lang="en-US" dirty="0"/>
              <a:t>Some rare autoimmune disorders </a:t>
            </a:r>
            <a:r>
              <a:rPr lang="en-US"/>
              <a:t>are </a:t>
            </a:r>
            <a:r>
              <a:rPr lang="tr-TR"/>
              <a:t>M</a:t>
            </a:r>
            <a:r>
              <a:rPr lang="en-US"/>
              <a:t>endelian </a:t>
            </a:r>
            <a:r>
              <a:rPr lang="en-US" dirty="0"/>
              <a:t>in origin, caused by mutations in single genes that have high penetrance and lead to autoimmunity in most or all individuals who inherit these mutations. </a:t>
            </a:r>
            <a:endParaRPr lang="tr-TR" dirty="0"/>
          </a:p>
          <a:p>
            <a:r>
              <a:rPr lang="en-US"/>
              <a:t>These </a:t>
            </a:r>
            <a:r>
              <a:rPr lang="en-US" dirty="0"/>
              <a:t>genes, alluded to earlier, include </a:t>
            </a:r>
            <a:r>
              <a:rPr lang="en-US" b="1" dirty="0"/>
              <a:t>AIRE, FOXP3, FAS</a:t>
            </a:r>
            <a:r>
              <a:rPr lang="en-US" dirty="0"/>
              <a:t>, </a:t>
            </a:r>
            <a:r>
              <a:rPr lang="en-US"/>
              <a:t>and </a:t>
            </a:r>
            <a:r>
              <a:rPr lang="en-US" b="1"/>
              <a:t>CTLA4</a:t>
            </a:r>
            <a:r>
              <a:rPr lang="tr-TR"/>
              <a:t>.</a:t>
            </a:r>
            <a:r>
              <a:rPr lang="en-US"/>
              <a:t> </a:t>
            </a:r>
            <a:r>
              <a:rPr lang="tr-TR"/>
              <a:t> </a:t>
            </a:r>
            <a:r>
              <a:rPr lang="en-US"/>
              <a:t>Mutations </a:t>
            </a:r>
            <a:r>
              <a:rPr lang="en-US" dirty="0"/>
              <a:t>in these genes have been valuable for identifying key molecules and pathways involved in self-tolerance.</a:t>
            </a:r>
            <a:endParaRPr lang="tr-TR" dirty="0"/>
          </a:p>
          <a:p>
            <a:r>
              <a:rPr lang="en-US" dirty="0"/>
              <a:t> </a:t>
            </a:r>
            <a:r>
              <a:rPr lang="en-US"/>
              <a:t>These </a:t>
            </a:r>
            <a:r>
              <a:rPr lang="tr-TR"/>
              <a:t>M</a:t>
            </a:r>
            <a:r>
              <a:rPr lang="en-US"/>
              <a:t>endelian </a:t>
            </a:r>
            <a:r>
              <a:rPr lang="en-US" dirty="0"/>
              <a:t>forms of autoimmunity are exceedingly rare, however, and common autoimmune diseases are not caused by mutations in any of these known genes.</a:t>
            </a:r>
          </a:p>
          <a:p>
            <a:endParaRPr lang="tr-TR" dirty="0"/>
          </a:p>
        </p:txBody>
      </p:sp>
    </p:spTree>
    <p:extLst>
      <p:ext uri="{BB962C8B-B14F-4D97-AF65-F5344CB8AC3E}">
        <p14:creationId xmlns:p14="http://schemas.microsoft.com/office/powerpoint/2010/main" val="1230698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A5D662-4393-42C8-90E4-90F8D569E6A5}"/>
              </a:ext>
            </a:extLst>
          </p:cNvPr>
          <p:cNvSpPr>
            <a:spLocks noGrp="1"/>
          </p:cNvSpPr>
          <p:nvPr>
            <p:ph type="title"/>
          </p:nvPr>
        </p:nvSpPr>
        <p:spPr>
          <a:xfrm>
            <a:off x="838200" y="154380"/>
            <a:ext cx="10515600" cy="843148"/>
          </a:xfrm>
        </p:spPr>
        <p:txBody>
          <a:bodyPr>
            <a:normAutofit/>
          </a:bodyPr>
          <a:lstStyle/>
          <a:p>
            <a:r>
              <a:rPr lang="en-US" sz="3600" b="1" dirty="0"/>
              <a:t>Role of Infections and Other Environmental Influences </a:t>
            </a:r>
            <a:endParaRPr lang="tr-TR" sz="3600" b="1" dirty="0"/>
          </a:p>
        </p:txBody>
      </p:sp>
      <p:sp>
        <p:nvSpPr>
          <p:cNvPr id="3" name="İçerik Yer Tutucusu 2">
            <a:extLst>
              <a:ext uri="{FF2B5EF4-FFF2-40B4-BE49-F238E27FC236}">
                <a16:creationId xmlns:a16="http://schemas.microsoft.com/office/drawing/2014/main" id="{6D86662E-E121-497B-97E2-A63C86FE4239}"/>
              </a:ext>
            </a:extLst>
          </p:cNvPr>
          <p:cNvSpPr>
            <a:spLocks noGrp="1"/>
          </p:cNvSpPr>
          <p:nvPr>
            <p:ph idx="1"/>
          </p:nvPr>
        </p:nvSpPr>
        <p:spPr>
          <a:xfrm>
            <a:off x="838200" y="914400"/>
            <a:ext cx="10515600" cy="5605153"/>
          </a:xfrm>
        </p:spPr>
        <p:txBody>
          <a:bodyPr>
            <a:normAutofit fontScale="85000" lnSpcReduction="20000"/>
          </a:bodyPr>
          <a:lstStyle/>
          <a:p>
            <a:r>
              <a:rPr lang="en-US" dirty="0"/>
              <a:t>Infections may activate self-reactive lymphocytes, thereby triggering the development of autoimmune diseases. </a:t>
            </a:r>
            <a:endParaRPr lang="tr-TR" dirty="0"/>
          </a:p>
          <a:p>
            <a:r>
              <a:rPr lang="en-US" dirty="0"/>
              <a:t>Infections may contribute to autoimmunity in several </a:t>
            </a:r>
            <a:r>
              <a:rPr lang="en-US"/>
              <a:t>ways :</a:t>
            </a:r>
            <a:endParaRPr lang="en-US" dirty="0"/>
          </a:p>
          <a:p>
            <a:pPr>
              <a:buFont typeface="Wingdings" panose="05000000000000000000" pitchFamily="2" charset="2"/>
              <a:buChar char="q"/>
            </a:pPr>
            <a:r>
              <a:rPr lang="en-US" dirty="0"/>
              <a:t> An infection of a tissue may induce a local innate immune response, which may lead to increased production of </a:t>
            </a:r>
            <a:r>
              <a:rPr lang="en-US" dirty="0" err="1"/>
              <a:t>costimulators</a:t>
            </a:r>
            <a:r>
              <a:rPr lang="en-US" dirty="0"/>
              <a:t> and cytokines by tissue APCs</a:t>
            </a:r>
            <a:r>
              <a:rPr lang="en-US"/>
              <a:t>. </a:t>
            </a:r>
            <a:endParaRPr lang="tr-TR"/>
          </a:p>
          <a:p>
            <a:r>
              <a:rPr lang="en-US"/>
              <a:t>These </a:t>
            </a:r>
            <a:r>
              <a:rPr lang="en-US" dirty="0"/>
              <a:t>activated tissue APCs may be able to stimulate self-reactive T cells that encounter self antigens in the tissue</a:t>
            </a:r>
            <a:r>
              <a:rPr lang="en-US"/>
              <a:t>. </a:t>
            </a:r>
            <a:endParaRPr lang="tr-TR"/>
          </a:p>
          <a:p>
            <a:r>
              <a:rPr lang="en-US"/>
              <a:t>In </a:t>
            </a:r>
            <a:r>
              <a:rPr lang="en-US" dirty="0"/>
              <a:t>other words, infection may break T cell tolerance and promote the activation </a:t>
            </a:r>
            <a:r>
              <a:rPr lang="en-US"/>
              <a:t>of self</a:t>
            </a:r>
            <a:r>
              <a:rPr lang="tr-TR"/>
              <a:t> </a:t>
            </a:r>
            <a:r>
              <a:rPr lang="en-US"/>
              <a:t>reactive </a:t>
            </a:r>
            <a:r>
              <a:rPr lang="en-US" dirty="0"/>
              <a:t>lymphocytes.</a:t>
            </a:r>
          </a:p>
          <a:p>
            <a:pPr>
              <a:buFont typeface="Wingdings" panose="05000000000000000000" pitchFamily="2" charset="2"/>
              <a:buChar char="q"/>
            </a:pPr>
            <a:r>
              <a:rPr lang="en-US" dirty="0"/>
              <a:t>  Some infectious microbes may produce peptide antigens that are similar to, and cross- react with, self antigens. Immune responses to these microbial peptides may result in an immune attack against self </a:t>
            </a:r>
            <a:r>
              <a:rPr lang="en-US"/>
              <a:t>antigens.</a:t>
            </a:r>
            <a:endParaRPr lang="tr-TR"/>
          </a:p>
          <a:p>
            <a:r>
              <a:rPr lang="en-US"/>
              <a:t> Such cross</a:t>
            </a:r>
            <a:r>
              <a:rPr lang="tr-TR"/>
              <a:t> </a:t>
            </a:r>
            <a:r>
              <a:rPr lang="en-US"/>
              <a:t>reactions </a:t>
            </a:r>
            <a:r>
              <a:rPr lang="en-US" dirty="0"/>
              <a:t>between microbial and self antigens are termed </a:t>
            </a:r>
            <a:r>
              <a:rPr lang="en-US" b="1" dirty="0"/>
              <a:t>molecular mimicry</a:t>
            </a:r>
            <a:r>
              <a:rPr lang="en-US" dirty="0"/>
              <a:t>. </a:t>
            </a:r>
            <a:endParaRPr lang="tr-TR" dirty="0"/>
          </a:p>
          <a:p>
            <a:r>
              <a:rPr lang="tr-TR" dirty="0" err="1"/>
              <a:t>In</a:t>
            </a:r>
            <a:r>
              <a:rPr lang="tr-TR" dirty="0"/>
              <a:t> </a:t>
            </a:r>
            <a:r>
              <a:rPr lang="tr-TR" dirty="0" err="1"/>
              <a:t>some</a:t>
            </a:r>
            <a:r>
              <a:rPr lang="tr-TR" dirty="0"/>
              <a:t> </a:t>
            </a:r>
            <a:r>
              <a:rPr lang="tr-TR" dirty="0" err="1"/>
              <a:t>rare</a:t>
            </a:r>
            <a:r>
              <a:rPr lang="tr-TR" dirty="0"/>
              <a:t> </a:t>
            </a:r>
            <a:r>
              <a:rPr lang="tr-TR" dirty="0" err="1"/>
              <a:t>disorders</a:t>
            </a:r>
            <a:r>
              <a:rPr lang="tr-TR" dirty="0"/>
              <a:t>, </a:t>
            </a:r>
            <a:r>
              <a:rPr lang="tr-TR" dirty="0" err="1"/>
              <a:t>antibodies</a:t>
            </a:r>
            <a:r>
              <a:rPr lang="tr-TR" dirty="0"/>
              <a:t> </a:t>
            </a:r>
            <a:r>
              <a:rPr lang="tr-TR" dirty="0" err="1"/>
              <a:t>produced</a:t>
            </a:r>
            <a:r>
              <a:rPr lang="tr-TR" dirty="0"/>
              <a:t> </a:t>
            </a:r>
            <a:r>
              <a:rPr lang="tr-TR" dirty="0" err="1"/>
              <a:t>against</a:t>
            </a:r>
            <a:r>
              <a:rPr lang="tr-TR" dirty="0"/>
              <a:t> a </a:t>
            </a:r>
            <a:r>
              <a:rPr lang="tr-TR" dirty="0" err="1"/>
              <a:t>microbial</a:t>
            </a:r>
            <a:r>
              <a:rPr lang="tr-TR" dirty="0"/>
              <a:t> protein </a:t>
            </a:r>
            <a:r>
              <a:rPr lang="tr-TR" dirty="0" err="1"/>
              <a:t>bind</a:t>
            </a:r>
            <a:r>
              <a:rPr lang="tr-TR" dirty="0"/>
              <a:t> </a:t>
            </a:r>
            <a:r>
              <a:rPr lang="tr-TR" dirty="0" err="1"/>
              <a:t>to</a:t>
            </a:r>
            <a:r>
              <a:rPr lang="tr-TR" dirty="0"/>
              <a:t> self </a:t>
            </a:r>
            <a:r>
              <a:rPr lang="tr-TR" err="1"/>
              <a:t>proteins</a:t>
            </a:r>
            <a:r>
              <a:rPr lang="tr-TR"/>
              <a:t>.</a:t>
            </a:r>
            <a:endParaRPr lang="tr-TR" dirty="0"/>
          </a:p>
          <a:p>
            <a:endParaRPr lang="tr-TR" dirty="0"/>
          </a:p>
          <a:p>
            <a:endParaRPr lang="tr-TR" dirty="0"/>
          </a:p>
        </p:txBody>
      </p:sp>
    </p:spTree>
    <p:extLst>
      <p:ext uri="{BB962C8B-B14F-4D97-AF65-F5344CB8AC3E}">
        <p14:creationId xmlns:p14="http://schemas.microsoft.com/office/powerpoint/2010/main" val="1502866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0194AAD-FF35-4080-8999-489FBC404B2B}"/>
              </a:ext>
            </a:extLst>
          </p:cNvPr>
          <p:cNvPicPr>
            <a:picLocks noChangeAspect="1"/>
          </p:cNvPicPr>
          <p:nvPr/>
        </p:nvPicPr>
        <p:blipFill>
          <a:blip r:embed="rId2" cstate="print"/>
          <a:stretch>
            <a:fillRect/>
          </a:stretch>
        </p:blipFill>
        <p:spPr>
          <a:xfrm>
            <a:off x="1175658" y="1"/>
            <a:ext cx="8182098" cy="5425440"/>
          </a:xfrm>
          <a:prstGeom prst="rect">
            <a:avLst/>
          </a:prstGeom>
        </p:spPr>
      </p:pic>
      <p:sp>
        <p:nvSpPr>
          <p:cNvPr id="3" name="2 Dikdörtgen"/>
          <p:cNvSpPr/>
          <p:nvPr/>
        </p:nvSpPr>
        <p:spPr>
          <a:xfrm>
            <a:off x="0" y="5315919"/>
            <a:ext cx="12192000" cy="1542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FIGURE 9-13 Mechanisms by which microbes may promote autoimmunity. A, Normally, an encounter of mature T cells with self antigens presented by resting tissue antigen-presenting cells (APCs) results in peripheral tolerance. B, Microbes may activate the APCs to express </a:t>
            </a:r>
            <a:r>
              <a:rPr lang="en-US" sz="1600" dirty="0" err="1">
                <a:solidFill>
                  <a:schemeClr val="tx1"/>
                </a:solidFill>
              </a:rPr>
              <a:t>costimulators</a:t>
            </a:r>
            <a:r>
              <a:rPr lang="en-US" sz="1600" dirty="0">
                <a:solidFill>
                  <a:schemeClr val="tx1"/>
                </a:solidFill>
              </a:rPr>
              <a:t>, and when these APCs present self antigens, the specific T cells are activated, rather than being rendered tolerant. C, Some microbial antigens may cross-react with self antigens (mimicry). Therefore, immune responses initiated by the microbes may become directed at self cells and tissues. This figure illustrates concepts as they apply to T cells; molecular mimicry also may apply to self-reactive B </a:t>
            </a:r>
            <a:r>
              <a:rPr lang="en-US" sz="1600">
                <a:solidFill>
                  <a:schemeClr val="tx1"/>
                </a:solidFill>
              </a:rPr>
              <a:t>lymphocytes.</a:t>
            </a:r>
            <a:r>
              <a:rPr lang="tr-TR" sz="1600">
                <a:solidFill>
                  <a:schemeClr val="tx1"/>
                </a:solidFill>
              </a:rPr>
              <a:t> </a:t>
            </a:r>
          </a:p>
          <a:p>
            <a:r>
              <a:rPr lang="tr-TR" sz="1600">
                <a:solidFill>
                  <a:prstClr val="black"/>
                </a:solidFill>
              </a:rPr>
              <a:t>Basic Immunology (Functions and Disorders of the Immune System) , AK Abbas, AH Lichtman, S Pillai , 5th edition.2016 </a:t>
            </a:r>
            <a:endParaRPr lang="tr-TR" sz="1600" dirty="0">
              <a:solidFill>
                <a:schemeClr val="tx1"/>
              </a:solidFill>
            </a:endParaRPr>
          </a:p>
        </p:txBody>
      </p:sp>
    </p:spTree>
    <p:extLst>
      <p:ext uri="{BB962C8B-B14F-4D97-AF65-F5344CB8AC3E}">
        <p14:creationId xmlns:p14="http://schemas.microsoft.com/office/powerpoint/2010/main" val="119737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1C22DA-B589-42A4-9911-8F6CD5569024}"/>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C6349E7-F0F1-46BE-BB48-E6FD0C2F1E6E}"/>
              </a:ext>
            </a:extLst>
          </p:cNvPr>
          <p:cNvSpPr>
            <a:spLocks noGrp="1"/>
          </p:cNvSpPr>
          <p:nvPr>
            <p:ph idx="1"/>
          </p:nvPr>
        </p:nvSpPr>
        <p:spPr/>
        <p:txBody>
          <a:bodyPr/>
          <a:lstStyle/>
          <a:p>
            <a:r>
              <a:rPr lang="en-US"/>
              <a:t> Infections</a:t>
            </a:r>
            <a:r>
              <a:rPr lang="tr-TR"/>
              <a:t>,</a:t>
            </a:r>
            <a:r>
              <a:rPr lang="en-US"/>
              <a:t> </a:t>
            </a:r>
            <a:r>
              <a:rPr lang="en-US" dirty="0"/>
              <a:t>also may injure tissues and release antigens that normally are sequestered from the immune system</a:t>
            </a:r>
            <a:r>
              <a:rPr lang="en-US"/>
              <a:t>. </a:t>
            </a:r>
            <a:endParaRPr lang="tr-TR"/>
          </a:p>
          <a:p>
            <a:r>
              <a:rPr lang="en-US"/>
              <a:t>For </a:t>
            </a:r>
            <a:r>
              <a:rPr lang="en-US" dirty="0"/>
              <a:t>example, some sequestered antigens (e.g., in testis and eye) normally are not seen by the immune system and are </a:t>
            </a:r>
            <a:r>
              <a:rPr lang="en-US"/>
              <a:t>ignored.</a:t>
            </a:r>
            <a:endParaRPr lang="tr-TR"/>
          </a:p>
          <a:p>
            <a:r>
              <a:rPr lang="en-US"/>
              <a:t>Release </a:t>
            </a:r>
            <a:r>
              <a:rPr lang="en-US" dirty="0"/>
              <a:t>of these antigens (e.g., by trauma or infection) may initiate an autoimmune reaction against the tissue.</a:t>
            </a:r>
          </a:p>
          <a:p>
            <a:r>
              <a:rPr lang="en-US"/>
              <a:t>The </a:t>
            </a:r>
            <a:r>
              <a:rPr lang="en-US" dirty="0"/>
              <a:t>abundance and composition of normal commensal microbes in the gut, skin, and other sites (the microbiome) may also influence the health of the immune system and the maintenance of self-tolerance. </a:t>
            </a:r>
            <a:endParaRPr lang="tr-TR" dirty="0"/>
          </a:p>
        </p:txBody>
      </p:sp>
    </p:spTree>
    <p:extLst>
      <p:ext uri="{BB962C8B-B14F-4D97-AF65-F5344CB8AC3E}">
        <p14:creationId xmlns:p14="http://schemas.microsoft.com/office/powerpoint/2010/main" val="416071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71D5619-DE69-4949-A08A-63A831F507E4}"/>
              </a:ext>
            </a:extLst>
          </p:cNvPr>
          <p:cNvSpPr>
            <a:spLocks noGrp="1"/>
          </p:cNvSpPr>
          <p:nvPr>
            <p:ph idx="1"/>
          </p:nvPr>
        </p:nvSpPr>
        <p:spPr>
          <a:xfrm>
            <a:off x="838200" y="1460665"/>
            <a:ext cx="10515600" cy="5032208"/>
          </a:xfrm>
        </p:spPr>
        <p:txBody>
          <a:bodyPr/>
          <a:lstStyle/>
          <a:p>
            <a:r>
              <a:rPr lang="en-US" dirty="0"/>
              <a:t>Several other environmental and host factors may contribute to autoimmunity</a:t>
            </a:r>
            <a:r>
              <a:rPr lang="en-US"/>
              <a:t>. </a:t>
            </a:r>
            <a:endParaRPr lang="tr-TR"/>
          </a:p>
          <a:p>
            <a:r>
              <a:rPr lang="en-US"/>
              <a:t>Many </a:t>
            </a:r>
            <a:r>
              <a:rPr lang="en-US" dirty="0"/>
              <a:t>autoimmune diseases are more common in women than in men, but how gender might affect immunological tolerance or lymphocyte activation remains unknown.</a:t>
            </a:r>
            <a:endParaRPr lang="tr-TR" dirty="0"/>
          </a:p>
          <a:p>
            <a:r>
              <a:rPr lang="en-US" dirty="0"/>
              <a:t> Exposure to sunlight is a trigger for the development of the autoimmune disease systemic lupus erythematosus (SLE), in which autoantibodies are produced against self nucleic acids and nucleoproteins</a:t>
            </a:r>
            <a:r>
              <a:rPr lang="en-US"/>
              <a:t>. </a:t>
            </a:r>
            <a:endParaRPr lang="tr-TR" dirty="0"/>
          </a:p>
        </p:txBody>
      </p:sp>
    </p:spTree>
    <p:extLst>
      <p:ext uri="{BB962C8B-B14F-4D97-AF65-F5344CB8AC3E}">
        <p14:creationId xmlns:p14="http://schemas.microsoft.com/office/powerpoint/2010/main" val="4077934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BE2968D-89DA-426A-83F0-037422C27FB8}"/>
              </a:ext>
            </a:extLst>
          </p:cNvPr>
          <p:cNvPicPr>
            <a:picLocks noChangeAspect="1"/>
          </p:cNvPicPr>
          <p:nvPr/>
        </p:nvPicPr>
        <p:blipFill>
          <a:blip r:embed="rId2" cstate="print"/>
          <a:stretch>
            <a:fillRect/>
          </a:stretch>
        </p:blipFill>
        <p:spPr>
          <a:xfrm>
            <a:off x="924910" y="609600"/>
            <a:ext cx="9217573" cy="5665076"/>
          </a:xfrm>
          <a:prstGeom prst="rect">
            <a:avLst/>
          </a:prstGeom>
        </p:spPr>
      </p:pic>
    </p:spTree>
    <p:extLst>
      <p:ext uri="{BB962C8B-B14F-4D97-AF65-F5344CB8AC3E}">
        <p14:creationId xmlns:p14="http://schemas.microsoft.com/office/powerpoint/2010/main" val="777769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E6D228E-B2E9-444C-A890-8E46131DE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031" y="425450"/>
            <a:ext cx="8989621" cy="573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Group 2">
            <a:extLst>
              <a:ext uri="{FF2B5EF4-FFF2-40B4-BE49-F238E27FC236}">
                <a16:creationId xmlns:a16="http://schemas.microsoft.com/office/drawing/2014/main" id="{4CF3D005-40C8-43E1-B686-E2C2579A6B55}"/>
              </a:ext>
            </a:extLst>
          </p:cNvPr>
          <p:cNvGraphicFramePr>
            <a:graphicFrameLocks noGrp="1"/>
          </p:cNvGraphicFramePr>
          <p:nvPr/>
        </p:nvGraphicFramePr>
        <p:xfrm>
          <a:off x="3489325" y="1531938"/>
          <a:ext cx="5213350" cy="3795712"/>
        </p:xfrm>
        <a:graphic>
          <a:graphicData uri="http://schemas.openxmlformats.org/drawingml/2006/table">
            <a:tbl>
              <a:tblPr/>
              <a:tblGrid>
                <a:gridCol w="5213350">
                  <a:extLst>
                    <a:ext uri="{9D8B030D-6E8A-4147-A177-3AD203B41FA5}">
                      <a16:colId xmlns:a16="http://schemas.microsoft.com/office/drawing/2014/main" val="20000"/>
                    </a:ext>
                  </a:extLst>
                </a:gridCol>
              </a:tblGrid>
              <a:tr h="244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rial" charset="0"/>
                          <a:cs typeface="Arial" charset="0"/>
                        </a:rPr>
                        <a:t>              </a:t>
                      </a:r>
                    </a:p>
                  </a:txBody>
                  <a:tcP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512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a:ln>
                            <a:noFill/>
                          </a:ln>
                          <a:solidFill>
                            <a:srgbClr val="000000"/>
                          </a:solidFill>
                          <a:effectLst/>
                          <a:latin typeface="Arial" charset="0"/>
                          <a:cs typeface="Arial" charset="0"/>
                        </a:rPr>
                        <a:t>  </a:t>
                      </a:r>
                      <a:r>
                        <a:rPr kumimoji="0" lang="tr-TR" sz="21700" b="0" i="0" u="none" strike="noStrike" cap="none" normalizeH="0" baseline="0">
                          <a:ln>
                            <a:noFill/>
                          </a:ln>
                          <a:solidFill>
                            <a:srgbClr val="000000"/>
                          </a:solidFill>
                          <a:effectLst/>
                          <a:latin typeface="Arial" charset="0"/>
                          <a:cs typeface="Arial" charset="0"/>
                        </a:rPr>
                        <a:t> </a:t>
                      </a:r>
                      <a:r>
                        <a:rPr kumimoji="0" lang="tr-TR" sz="1000" b="0" i="0" u="none" strike="noStrike" cap="none" normalizeH="0" baseline="0">
                          <a:ln>
                            <a:noFill/>
                          </a:ln>
                          <a:solidFill>
                            <a:srgbClr val="000000"/>
                          </a:solidFill>
                          <a:effectLst/>
                          <a:latin typeface="Arial" charset="0"/>
                          <a:cs typeface="Arial" charset="0"/>
                        </a:rPr>
                        <a:t>                                                                                                                                             </a:t>
                      </a:r>
                    </a:p>
                  </a:txBody>
                  <a:tcPr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125" name="Picture 9" descr="Close window">
            <a:extLst>
              <a:ext uri="{FF2B5EF4-FFF2-40B4-BE49-F238E27FC236}">
                <a16:creationId xmlns:a16="http://schemas.microsoft.com/office/drawing/2014/main" id="{036080D5-8023-4DCE-8B6E-C204A8294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1" y="1577976"/>
            <a:ext cx="409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descr="showimage">
            <a:extLst>
              <a:ext uri="{FF2B5EF4-FFF2-40B4-BE49-F238E27FC236}">
                <a16:creationId xmlns:a16="http://schemas.microsoft.com/office/drawing/2014/main" id="{BE24A1D6-452E-4B37-8D61-F91665C68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201882"/>
            <a:ext cx="8099425" cy="586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a:extLst>
              <a:ext uri="{FF2B5EF4-FFF2-40B4-BE49-F238E27FC236}">
                <a16:creationId xmlns:a16="http://schemas.microsoft.com/office/drawing/2014/main" id="{0B6D7446-083F-44B8-B3E2-082A635FDF46}"/>
              </a:ext>
            </a:extLst>
          </p:cNvPr>
          <p:cNvSpPr/>
          <p:nvPr/>
        </p:nvSpPr>
        <p:spPr>
          <a:xfrm>
            <a:off x="439387" y="6210795"/>
            <a:ext cx="10877797" cy="647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2000" b="1">
                <a:solidFill>
                  <a:schemeClr val="tx1"/>
                </a:solidFill>
              </a:rPr>
              <a:t>Fates of lymphocytes after encounter with  antigens</a:t>
            </a:r>
            <a:endParaRPr lang="tr-TR" altLang="tr-TR" sz="200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5FD031A-4F82-4FDE-8742-CDABD830D77B}"/>
              </a:ext>
            </a:extLst>
          </p:cNvPr>
          <p:cNvPicPr>
            <a:picLocks noChangeAspect="1"/>
          </p:cNvPicPr>
          <p:nvPr/>
        </p:nvPicPr>
        <p:blipFill>
          <a:blip r:embed="rId2" cstate="print"/>
          <a:stretch>
            <a:fillRect/>
          </a:stretch>
        </p:blipFill>
        <p:spPr>
          <a:xfrm>
            <a:off x="1651000" y="165101"/>
            <a:ext cx="7467599" cy="5461000"/>
          </a:xfrm>
          <a:prstGeom prst="rect">
            <a:avLst/>
          </a:prstGeom>
        </p:spPr>
      </p:pic>
      <p:sp>
        <p:nvSpPr>
          <p:cNvPr id="4" name="Dikdörtgen 3">
            <a:extLst>
              <a:ext uri="{FF2B5EF4-FFF2-40B4-BE49-F238E27FC236}">
                <a16:creationId xmlns:a16="http://schemas.microsoft.com/office/drawing/2014/main" id="{92851BEC-64A0-4BBB-802C-2C84ABFDBD04}"/>
              </a:ext>
            </a:extLst>
          </p:cNvPr>
          <p:cNvSpPr/>
          <p:nvPr/>
        </p:nvSpPr>
        <p:spPr>
          <a:xfrm>
            <a:off x="0" y="5593279"/>
            <a:ext cx="12192000" cy="1264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FIGURE 9-1 Central and peripheral tolerance to self antigens. </a:t>
            </a:r>
            <a:r>
              <a:rPr lang="en-US" sz="1600" u="sng">
                <a:solidFill>
                  <a:schemeClr val="tx1"/>
                </a:solidFill>
              </a:rPr>
              <a:t>Central tolerance</a:t>
            </a:r>
            <a:r>
              <a:rPr lang="en-US" sz="1600">
                <a:solidFill>
                  <a:schemeClr val="tx1"/>
                </a:solidFill>
              </a:rPr>
              <a:t>: Immature lymphocytes specific for self antigens may encounter these antigens in the generative (central) lymphoid organs and are deleted; B lymphocytes change their specificity (receptor editing); and some T lymphocytes develop into regulatory T cells. </a:t>
            </a:r>
            <a:r>
              <a:rPr lang="en-US" sz="1600" u="sng">
                <a:solidFill>
                  <a:schemeClr val="tx1"/>
                </a:solidFill>
              </a:rPr>
              <a:t>Peripheral tolerance</a:t>
            </a:r>
            <a:r>
              <a:rPr lang="en-US" sz="1600">
                <a:solidFill>
                  <a:schemeClr val="tx1"/>
                </a:solidFill>
              </a:rPr>
              <a:t>: Mature self-reactive lymphocytes may be inactivated or deleted by encounter with self antigens in peripheral tissues or suppressed by regulatory T cells.</a:t>
            </a:r>
            <a:r>
              <a:rPr lang="tr-TR" sz="1600">
                <a:solidFill>
                  <a:schemeClr val="tx1"/>
                </a:solidFill>
              </a:rPr>
              <a:t>   </a:t>
            </a:r>
          </a:p>
          <a:p>
            <a:r>
              <a:rPr lang="tr-TR" sz="1600">
                <a:solidFill>
                  <a:prstClr val="black"/>
                </a:solidFill>
              </a:rPr>
              <a:t>Basic Immunology (Functions and Disorders of the Immune System) , AK Abbas, AH Lichtman, S Pillai , 5th edition.2016</a:t>
            </a:r>
            <a:endParaRPr lang="tr-TR" sz="1600">
              <a:solidFill>
                <a:schemeClr val="tx1"/>
              </a:solidFill>
            </a:endParaRPr>
          </a:p>
        </p:txBody>
      </p:sp>
    </p:spTree>
    <p:extLst>
      <p:ext uri="{BB962C8B-B14F-4D97-AF65-F5344CB8AC3E}">
        <p14:creationId xmlns:p14="http://schemas.microsoft.com/office/powerpoint/2010/main" val="325776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8C993A-DB0F-4E1E-B748-3AAFF404573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617D49E-8437-40FB-97AF-041549C6D1C4}"/>
              </a:ext>
            </a:extLst>
          </p:cNvPr>
          <p:cNvSpPr>
            <a:spLocks noGrp="1"/>
          </p:cNvSpPr>
          <p:nvPr>
            <p:ph idx="1"/>
          </p:nvPr>
        </p:nvSpPr>
        <p:spPr/>
        <p:txBody>
          <a:bodyPr/>
          <a:lstStyle/>
          <a:p>
            <a:r>
              <a:rPr lang="en-US" dirty="0"/>
              <a:t> CD4+ helper </a:t>
            </a:r>
            <a:r>
              <a:rPr lang="en-US"/>
              <a:t>T cells</a:t>
            </a:r>
            <a:r>
              <a:rPr lang="tr-TR"/>
              <a:t>, </a:t>
            </a:r>
            <a:r>
              <a:rPr lang="en-US"/>
              <a:t>orchestrate </a:t>
            </a:r>
            <a:r>
              <a:rPr lang="en-US" dirty="0"/>
              <a:t>virtually all immune responses to protein antigens, </a:t>
            </a:r>
            <a:r>
              <a:rPr lang="tr-TR" dirty="0"/>
              <a:t> </a:t>
            </a:r>
            <a:r>
              <a:rPr lang="en-US" dirty="0"/>
              <a:t>so tolerance in these cells may be enough to prevent both cell-mediated and humoral immune responses against self proteins.</a:t>
            </a:r>
            <a:endParaRPr lang="tr-TR" dirty="0"/>
          </a:p>
          <a:p>
            <a:r>
              <a:rPr lang="en-US" dirty="0"/>
              <a:t>Conversely, failure of tolerance in helper T cells may result in autoimmunity manifested by T cell–mediated attack against self antigens or by the production of autoantibodies against self proteins.</a:t>
            </a:r>
          </a:p>
          <a:p>
            <a:endParaRPr lang="tr-TR" dirty="0"/>
          </a:p>
        </p:txBody>
      </p:sp>
    </p:spTree>
    <p:extLst>
      <p:ext uri="{BB962C8B-B14F-4D97-AF65-F5344CB8AC3E}">
        <p14:creationId xmlns:p14="http://schemas.microsoft.com/office/powerpoint/2010/main" val="380339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7433D3-DAC2-4E99-A9DC-4D7E91C12468}"/>
              </a:ext>
            </a:extLst>
          </p:cNvPr>
          <p:cNvSpPr>
            <a:spLocks noGrp="1"/>
          </p:cNvSpPr>
          <p:nvPr>
            <p:ph type="title"/>
          </p:nvPr>
        </p:nvSpPr>
        <p:spPr>
          <a:xfrm>
            <a:off x="838200" y="355601"/>
            <a:ext cx="10515600" cy="863599"/>
          </a:xfrm>
        </p:spPr>
        <p:txBody>
          <a:bodyPr>
            <a:normAutofit/>
          </a:bodyPr>
          <a:lstStyle/>
          <a:p>
            <a:r>
              <a:rPr lang="tr-TR" sz="3600" dirty="0"/>
              <a:t>	</a:t>
            </a:r>
            <a:r>
              <a:rPr lang="tr-TR" sz="3600" b="1" dirty="0"/>
              <a:t>CENTRAL T LYMPHOCYTE TOLERANCE</a:t>
            </a:r>
          </a:p>
        </p:txBody>
      </p:sp>
      <p:sp>
        <p:nvSpPr>
          <p:cNvPr id="3" name="İçerik Yer Tutucusu 2">
            <a:extLst>
              <a:ext uri="{FF2B5EF4-FFF2-40B4-BE49-F238E27FC236}">
                <a16:creationId xmlns:a16="http://schemas.microsoft.com/office/drawing/2014/main" id="{838EF270-289B-4297-97BE-57551C8F36A0}"/>
              </a:ext>
            </a:extLst>
          </p:cNvPr>
          <p:cNvSpPr>
            <a:spLocks noGrp="1"/>
          </p:cNvSpPr>
          <p:nvPr>
            <p:ph idx="1"/>
          </p:nvPr>
        </p:nvSpPr>
        <p:spPr>
          <a:xfrm>
            <a:off x="838200" y="1458097"/>
            <a:ext cx="10515600" cy="4718866"/>
          </a:xfrm>
        </p:spPr>
        <p:txBody>
          <a:bodyPr>
            <a:normAutofit/>
          </a:bodyPr>
          <a:lstStyle/>
          <a:p>
            <a:r>
              <a:rPr lang="en-US" dirty="0"/>
              <a:t>The principal mechanisms of central tolerance in T cells are death of immature T cells and the generation of CD4+ regulatory T </a:t>
            </a:r>
            <a:r>
              <a:rPr lang="en-US"/>
              <a:t>cells </a:t>
            </a:r>
            <a:r>
              <a:rPr lang="tr-TR"/>
              <a:t>.</a:t>
            </a:r>
            <a:endParaRPr lang="tr-TR" dirty="0"/>
          </a:p>
          <a:p>
            <a:r>
              <a:rPr lang="tr-TR" dirty="0" err="1"/>
              <a:t>Strong</a:t>
            </a:r>
            <a:r>
              <a:rPr lang="tr-TR" dirty="0"/>
              <a:t> </a:t>
            </a:r>
            <a:r>
              <a:rPr lang="tr-TR" dirty="0" err="1"/>
              <a:t>recognition</a:t>
            </a:r>
            <a:r>
              <a:rPr lang="tr-TR" dirty="0"/>
              <a:t> of self </a:t>
            </a:r>
            <a:r>
              <a:rPr lang="tr-TR" dirty="0" err="1"/>
              <a:t>antigens</a:t>
            </a:r>
            <a:r>
              <a:rPr lang="tr-TR" dirty="0"/>
              <a:t> </a:t>
            </a:r>
            <a:r>
              <a:rPr lang="tr-TR" dirty="0" err="1"/>
              <a:t>by</a:t>
            </a:r>
            <a:r>
              <a:rPr lang="tr-TR" dirty="0"/>
              <a:t> </a:t>
            </a:r>
            <a:r>
              <a:rPr lang="tr-TR" dirty="0" err="1"/>
              <a:t>immature</a:t>
            </a:r>
            <a:r>
              <a:rPr lang="tr-TR" dirty="0"/>
              <a:t> T </a:t>
            </a:r>
            <a:r>
              <a:rPr lang="tr-TR" dirty="0" err="1"/>
              <a:t>cells</a:t>
            </a:r>
            <a:r>
              <a:rPr lang="tr-TR" dirty="0"/>
              <a:t> in </a:t>
            </a:r>
            <a:r>
              <a:rPr lang="tr-TR" dirty="0" err="1"/>
              <a:t>the</a:t>
            </a:r>
            <a:r>
              <a:rPr lang="tr-TR" dirty="0"/>
              <a:t> </a:t>
            </a:r>
            <a:r>
              <a:rPr lang="tr-TR" dirty="0" err="1"/>
              <a:t>thymus</a:t>
            </a:r>
            <a:r>
              <a:rPr lang="tr-TR" dirty="0"/>
              <a:t> </a:t>
            </a:r>
            <a:r>
              <a:rPr lang="tr-TR" dirty="0" err="1"/>
              <a:t>may</a:t>
            </a:r>
            <a:r>
              <a:rPr lang="tr-TR" dirty="0"/>
              <a:t> </a:t>
            </a:r>
            <a:r>
              <a:rPr lang="tr-TR" dirty="0" err="1"/>
              <a:t>lead</a:t>
            </a:r>
            <a:r>
              <a:rPr lang="tr-TR" dirty="0"/>
              <a:t> </a:t>
            </a:r>
            <a:r>
              <a:rPr lang="tr-TR" dirty="0" err="1"/>
              <a:t>to</a:t>
            </a:r>
            <a:r>
              <a:rPr lang="tr-TR" dirty="0"/>
              <a:t> </a:t>
            </a:r>
            <a:r>
              <a:rPr lang="tr-TR" dirty="0" err="1"/>
              <a:t>death</a:t>
            </a:r>
            <a:r>
              <a:rPr lang="tr-TR" dirty="0"/>
              <a:t> of </a:t>
            </a:r>
            <a:r>
              <a:rPr lang="tr-TR" dirty="0" err="1"/>
              <a:t>the</a:t>
            </a:r>
            <a:r>
              <a:rPr lang="tr-TR" dirty="0"/>
              <a:t> </a:t>
            </a:r>
            <a:r>
              <a:rPr lang="tr-TR" dirty="0" err="1"/>
              <a:t>cells</a:t>
            </a:r>
            <a:r>
              <a:rPr lang="tr-TR" dirty="0"/>
              <a:t>  (</a:t>
            </a:r>
            <a:r>
              <a:rPr lang="tr-TR" b="1" dirty="0" err="1"/>
              <a:t>negative</a:t>
            </a:r>
            <a:r>
              <a:rPr lang="tr-TR" b="1" dirty="0"/>
              <a:t> </a:t>
            </a:r>
            <a:r>
              <a:rPr lang="tr-TR" b="1" dirty="0" err="1"/>
              <a:t>selection</a:t>
            </a:r>
            <a:r>
              <a:rPr lang="tr-TR" dirty="0"/>
              <a:t>)</a:t>
            </a:r>
            <a:r>
              <a:rPr lang="en-US" dirty="0"/>
              <a:t> is a major mechanism of central tolerance</a:t>
            </a:r>
            <a:r>
              <a:rPr lang="en-US"/>
              <a:t>. </a:t>
            </a:r>
            <a:endParaRPr lang="tr-TR"/>
          </a:p>
          <a:p>
            <a:r>
              <a:rPr lang="en-US"/>
              <a:t>The </a:t>
            </a:r>
            <a:r>
              <a:rPr lang="en-US" dirty="0"/>
              <a:t>process of negative selection affects self-reactive CD4+ T cells and CD8+ T cells, which recognize self peptides displayed by class II MHC and class I MHC molecules, respectively</a:t>
            </a:r>
            <a:r>
              <a:rPr lang="en-US"/>
              <a:t>. </a:t>
            </a:r>
            <a:endParaRPr lang="tr-TR" dirty="0"/>
          </a:p>
          <a:p>
            <a:r>
              <a:rPr lang="en-US" dirty="0"/>
              <a:t>Some immature CD4+ T cells that recognize self antigens in the thymus with high affinity do not die but develop into </a:t>
            </a:r>
            <a:r>
              <a:rPr lang="en-US" b="1" dirty="0"/>
              <a:t>regulatory T cells </a:t>
            </a:r>
            <a:r>
              <a:rPr lang="en-US" dirty="0"/>
              <a:t>and enter </a:t>
            </a:r>
            <a:r>
              <a:rPr lang="en-US"/>
              <a:t>peripheral tissues. </a:t>
            </a:r>
            <a:endParaRPr lang="tr-TR" dirty="0"/>
          </a:p>
        </p:txBody>
      </p:sp>
    </p:spTree>
    <p:extLst>
      <p:ext uri="{BB962C8B-B14F-4D97-AF65-F5344CB8AC3E}">
        <p14:creationId xmlns:p14="http://schemas.microsoft.com/office/powerpoint/2010/main" val="123974353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TotalTime>
  <Words>3947</Words>
  <Application>Microsoft Office PowerPoint</Application>
  <PresentationFormat>Geniş ekran</PresentationFormat>
  <Paragraphs>179</Paragraphs>
  <Slides>45</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45</vt:i4>
      </vt:variant>
    </vt:vector>
  </HeadingPairs>
  <TitlesOfParts>
    <vt:vector size="50" baseType="lpstr">
      <vt:lpstr>Arial</vt:lpstr>
      <vt:lpstr>Calibri</vt:lpstr>
      <vt:lpstr>Calibri Light</vt:lpstr>
      <vt:lpstr>Wingdings</vt:lpstr>
      <vt:lpstr>Office Teması</vt:lpstr>
      <vt:lpstr>Autoimmunity and Systemic Autoimmune Diseases </vt:lpstr>
      <vt:lpstr>PowerPoint Sunusu</vt:lpstr>
      <vt:lpstr>PowerPoint Sunusu</vt:lpstr>
      <vt:lpstr>IMMUNOLOGICAL TOLERANCE: SIGNIFICANCE AND MECHANISMS </vt:lpstr>
      <vt:lpstr>PowerPoint Sunusu</vt:lpstr>
      <vt:lpstr>PowerPoint Sunusu</vt:lpstr>
      <vt:lpstr>PowerPoint Sunusu</vt:lpstr>
      <vt:lpstr>PowerPoint Sunusu</vt:lpstr>
      <vt:lpstr> CENTRAL T LYMPHOCYTE TOLERANCE</vt:lpstr>
      <vt:lpstr>PowerPoint Sunusu</vt:lpstr>
      <vt:lpstr>PowerPoint Sunusu</vt:lpstr>
      <vt:lpstr> PERIPHERAL T LYMPHOCYTE TOLERANCE</vt:lpstr>
      <vt:lpstr>Peripheral T cell Tolerance Mechanisms</vt:lpstr>
      <vt:lpstr>PowerPoint Sunusu</vt:lpstr>
      <vt:lpstr>PowerPoint Sunusu</vt:lpstr>
      <vt:lpstr>    Anergy</vt:lpstr>
      <vt:lpstr>PowerPoint Sunusu</vt:lpstr>
      <vt:lpstr>PowerPoint Sunusu</vt:lpstr>
      <vt:lpstr>Regulation of T Cell Responses by Inhibitory Receptors </vt:lpstr>
      <vt:lpstr> Immune Suppression by Regulatory T Cells </vt:lpstr>
      <vt:lpstr>PowerPoint Sunusu</vt:lpstr>
      <vt:lpstr>PowerPoint Sunusu</vt:lpstr>
      <vt:lpstr> Deletion: Apoptosis of Mature Lymphocytes</vt:lpstr>
      <vt:lpstr>PowerPoint Sunusu</vt:lpstr>
      <vt:lpstr>   B LYMPHOCYTE TOLERANCE  </vt:lpstr>
      <vt:lpstr>PowerPoint Sunusu</vt:lpstr>
      <vt:lpstr>  Peripheral B Cell Tolerance</vt:lpstr>
      <vt:lpstr>PowerPoint Sunusu</vt:lpstr>
      <vt:lpstr>   AUTOIMMUNITY </vt:lpstr>
      <vt:lpstr>PowerPoint Sunusu</vt:lpstr>
      <vt:lpstr>PowerPoint Sunusu</vt:lpstr>
      <vt:lpstr>     Pathogenesis</vt:lpstr>
      <vt:lpstr>PowerPoint Sunusu</vt:lpstr>
      <vt:lpstr>PowerPoint Sunusu</vt:lpstr>
      <vt:lpstr>   Genetic Factors </vt:lpstr>
      <vt:lpstr>PowerPoint Sunusu</vt:lpstr>
      <vt:lpstr>PowerPoint Sunusu</vt:lpstr>
      <vt:lpstr>PowerPoint Sunusu</vt:lpstr>
      <vt:lpstr>PowerPoint Sunusu</vt:lpstr>
      <vt:lpstr>PowerPoint Sunusu</vt:lpstr>
      <vt:lpstr>Role of Infections and Other Environmental Influences </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Autoimmunity and Systemic Autoimmune Diseases </dc:title>
  <dc:creator>user</dc:creator>
  <cp:lastModifiedBy>user</cp:lastModifiedBy>
  <cp:revision>109</cp:revision>
  <dcterms:created xsi:type="dcterms:W3CDTF">2020-01-27T18:17:33Z</dcterms:created>
  <dcterms:modified xsi:type="dcterms:W3CDTF">2020-03-11T21:29:41Z</dcterms:modified>
</cp:coreProperties>
</file>