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  <p:sldMasterId id="2147483792" r:id="rId3"/>
  </p:sldMasterIdLst>
  <p:notesMasterIdLst>
    <p:notesMasterId r:id="rId12"/>
  </p:notesMasterIdLst>
  <p:sldIdLst>
    <p:sldId id="384" r:id="rId4"/>
    <p:sldId id="386" r:id="rId5"/>
    <p:sldId id="382" r:id="rId6"/>
    <p:sldId id="383" r:id="rId7"/>
    <p:sldId id="385" r:id="rId8"/>
    <p:sldId id="387" r:id="rId9"/>
    <p:sldId id="390" r:id="rId10"/>
    <p:sldId id="388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3CFD6B-7959-47A2-B35F-9BC3A42264C4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C77E9F-B426-43E0-ABF1-C906BD23CB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98275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34B6B6-53B7-4FF7-BCD3-C19792E279F2}" type="slidenum">
              <a:rPr lang="tr-TR" smtClean="0">
                <a:solidFill>
                  <a:prstClr val="black"/>
                </a:solidFill>
              </a:rPr>
              <a:pPr/>
              <a:t>3</a:t>
            </a:fld>
            <a:endParaRPr 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29017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E66956-2E10-40D3-836A-9804CFF2CC51}" type="datetime1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32046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9F175-9D19-4928-BA91-212F682D16FB}" type="datetime1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41698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C1AE4-9ECC-4795-AC2A-DA01BACB6B81}" type="datetime1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13093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Dikdörtgen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 useBgFill="1">
        <p:nvSpPr>
          <p:cNvPr id="13" name="12 Yuvarlatılmış Dikdörtgen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1727200" y="3200400"/>
            <a:ext cx="85344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30044-EB09-4A6D-9123-2DDA8C11414F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83909" y="1449304"/>
            <a:ext cx="12028716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0" name="9 Dikdörtgen"/>
          <p:cNvSpPr/>
          <p:nvPr/>
        </p:nvSpPr>
        <p:spPr>
          <a:xfrm>
            <a:off x="83909" y="1396720"/>
            <a:ext cx="12028716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1" name="10 Dikdörtgen"/>
          <p:cNvSpPr/>
          <p:nvPr/>
        </p:nvSpPr>
        <p:spPr>
          <a:xfrm>
            <a:off x="83909" y="2976649"/>
            <a:ext cx="12028716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609600" y="1505931"/>
            <a:ext cx="109728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3078771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12FA8-46AB-47E9-BFCD-A20A03DF22A8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1036320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0007794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Dikdörtgen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 useBgFill="1">
        <p:nvSpPr>
          <p:cNvPr id="10" name="9 Yuvarlatılmış Dikdörtgen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084" y="952501"/>
            <a:ext cx="103632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63084" y="2547938"/>
            <a:ext cx="103632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5DD5F-C147-485B-BE33-F003FE55AE2E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1066800" y="6172200"/>
            <a:ext cx="5334000" cy="457200"/>
          </a:xfrm>
        </p:spPr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7" name="6 Dikdörtgen"/>
          <p:cNvSpPr/>
          <p:nvPr/>
        </p:nvSpPr>
        <p:spPr>
          <a:xfrm flipV="1">
            <a:off x="92550" y="2376830"/>
            <a:ext cx="120180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8" name="7 Dikdörtgen"/>
          <p:cNvSpPr/>
          <p:nvPr/>
        </p:nvSpPr>
        <p:spPr>
          <a:xfrm>
            <a:off x="92195" y="2341476"/>
            <a:ext cx="12018375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9" name="8 Dikdörtgen"/>
          <p:cNvSpPr/>
          <p:nvPr/>
        </p:nvSpPr>
        <p:spPr>
          <a:xfrm>
            <a:off x="91075" y="2468880"/>
            <a:ext cx="12019495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58388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6690E-9C67-49A0-A0E0-6171EFD6615B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65786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4362205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6040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42307-AB78-473B-BADA-EF38FE3CB30E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half" idx="2"/>
          </p:nvPr>
        </p:nvSpPr>
        <p:spPr>
          <a:xfrm>
            <a:off x="12192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4"/>
          </p:nvPr>
        </p:nvSpPr>
        <p:spPr>
          <a:xfrm>
            <a:off x="66040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1868061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253F3-4A9C-4CAD-B901-3FFFC072B9D5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600343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B8918-F241-4289-BBAE-21C5167254F9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561118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 useBgFill="1">
        <p:nvSpPr>
          <p:cNvPr id="9" name="8 Yuvarlatılmış Dikdörtgen"/>
          <p:cNvSpPr/>
          <p:nvPr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1219200" y="1600200"/>
            <a:ext cx="2540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D220F-5976-4D12-94E3-DD60993EAAFB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1"/>
          </p:nvPr>
        </p:nvSpPr>
        <p:spPr>
          <a:xfrm>
            <a:off x="3962400" y="1600200"/>
            <a:ext cx="7620000" cy="44958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1233271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7ED33-99F9-4A2E-A24B-CCFC5F36DEE4}" type="datetime1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604860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4900550"/>
            <a:ext cx="97536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219200" y="5445825"/>
            <a:ext cx="97536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0DF4C-9ECC-4BAE-BCBC-7DB01D024F41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1219200" y="6172200"/>
            <a:ext cx="5181600" cy="457200"/>
          </a:xfrm>
        </p:spPr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Dikdörtgen"/>
          <p:cNvSpPr/>
          <p:nvPr/>
        </p:nvSpPr>
        <p:spPr>
          <a:xfrm flipV="1">
            <a:off x="91076" y="4683555"/>
            <a:ext cx="120091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2" name="11 Dikdörtgen"/>
          <p:cNvSpPr/>
          <p:nvPr/>
        </p:nvSpPr>
        <p:spPr>
          <a:xfrm>
            <a:off x="91345" y="4650475"/>
            <a:ext cx="12008852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3" name="12 Dikdörtgen"/>
          <p:cNvSpPr/>
          <p:nvPr/>
        </p:nvSpPr>
        <p:spPr>
          <a:xfrm>
            <a:off x="91348" y="4773225"/>
            <a:ext cx="12008849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91078" y="66676"/>
            <a:ext cx="12002497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386342577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1DFF5-1DF9-430A-ADBF-6FA435B60015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578037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274642"/>
            <a:ext cx="268224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219200" y="274641"/>
            <a:ext cx="7416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21DA5-9018-47DB-BEE9-5752CC47C00D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98386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Dikdörtgen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 useBgFill="1">
        <p:nvSpPr>
          <p:cNvPr id="13" name="12 Yuvarlatılmış Dikdörtgen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1727200" y="3200400"/>
            <a:ext cx="85344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48B1E-71F0-4277-BF8D-A96436B049FA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83909" y="1449304"/>
            <a:ext cx="12028716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0" name="9 Dikdörtgen"/>
          <p:cNvSpPr/>
          <p:nvPr/>
        </p:nvSpPr>
        <p:spPr>
          <a:xfrm>
            <a:off x="83909" y="1396720"/>
            <a:ext cx="12028716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1" name="10 Dikdörtgen"/>
          <p:cNvSpPr/>
          <p:nvPr/>
        </p:nvSpPr>
        <p:spPr>
          <a:xfrm>
            <a:off x="83909" y="2976649"/>
            <a:ext cx="12028716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609600" y="1505931"/>
            <a:ext cx="109728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64679304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316D7-CC6F-4892-AA2B-62F2001A1392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1036320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02060620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Dikdörtgen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 useBgFill="1">
        <p:nvSpPr>
          <p:cNvPr id="10" name="9 Yuvarlatılmış Dikdörtgen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084" y="952501"/>
            <a:ext cx="103632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63084" y="2547938"/>
            <a:ext cx="103632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A122E-F3F8-4743-8C78-E6F7DCC45F28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1066800" y="6172200"/>
            <a:ext cx="5334000" cy="457200"/>
          </a:xfrm>
        </p:spPr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7" name="6 Dikdörtgen"/>
          <p:cNvSpPr/>
          <p:nvPr/>
        </p:nvSpPr>
        <p:spPr>
          <a:xfrm flipV="1">
            <a:off x="92550" y="2376830"/>
            <a:ext cx="120180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8" name="7 Dikdörtgen"/>
          <p:cNvSpPr/>
          <p:nvPr/>
        </p:nvSpPr>
        <p:spPr>
          <a:xfrm>
            <a:off x="92195" y="2341476"/>
            <a:ext cx="12018375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9" name="8 Dikdörtgen"/>
          <p:cNvSpPr/>
          <p:nvPr/>
        </p:nvSpPr>
        <p:spPr>
          <a:xfrm>
            <a:off x="91075" y="2468880"/>
            <a:ext cx="12019495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186459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C378B-272F-423B-93F4-0821020DC7B0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65786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50755174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6040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9730D-62E2-4ED5-81FA-B7560AF999D2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half" idx="2"/>
          </p:nvPr>
        </p:nvSpPr>
        <p:spPr>
          <a:xfrm>
            <a:off x="12192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4"/>
          </p:nvPr>
        </p:nvSpPr>
        <p:spPr>
          <a:xfrm>
            <a:off x="66040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95236871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2E9F9-C0D7-4E0C-A23E-906C94D30F78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629703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D8D21-5D16-440C-83DE-9903B917204B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91504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9B755A-6BE8-4415-B030-7791A7B8C083}" type="datetime1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426698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 useBgFill="1">
        <p:nvSpPr>
          <p:cNvPr id="9" name="8 Yuvarlatılmış Dikdörtgen"/>
          <p:cNvSpPr/>
          <p:nvPr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1219200" y="1600200"/>
            <a:ext cx="2540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2CEC2-9B35-4CCD-A35A-AE2F76B05341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1"/>
          </p:nvPr>
        </p:nvSpPr>
        <p:spPr>
          <a:xfrm>
            <a:off x="3962400" y="1600200"/>
            <a:ext cx="7620000" cy="44958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64843509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4900550"/>
            <a:ext cx="97536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219200" y="5445825"/>
            <a:ext cx="97536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E6958-8172-486F-8C22-0F4F59EAA348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1219200" y="6172200"/>
            <a:ext cx="5181600" cy="457200"/>
          </a:xfrm>
        </p:spPr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Dikdörtgen"/>
          <p:cNvSpPr/>
          <p:nvPr/>
        </p:nvSpPr>
        <p:spPr>
          <a:xfrm flipV="1">
            <a:off x="91076" y="4683555"/>
            <a:ext cx="120091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2" name="11 Dikdörtgen"/>
          <p:cNvSpPr/>
          <p:nvPr/>
        </p:nvSpPr>
        <p:spPr>
          <a:xfrm>
            <a:off x="91345" y="4650475"/>
            <a:ext cx="12008852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3" name="12 Dikdörtgen"/>
          <p:cNvSpPr/>
          <p:nvPr/>
        </p:nvSpPr>
        <p:spPr>
          <a:xfrm>
            <a:off x="91348" y="4773225"/>
            <a:ext cx="12008849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91078" y="66676"/>
            <a:ext cx="12002497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380155054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D3500-5206-4896-9443-A1213555EC62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678215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274642"/>
            <a:ext cx="268224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219200" y="274641"/>
            <a:ext cx="7416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93D64-E0E8-4A67-898A-5D2F9EC4FC30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47687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401CF-ADDC-43BB-BF44-62DE94412F5E}" type="datetime1">
              <a:rPr lang="tr-TR" smtClean="0"/>
              <a:t>2.04.2018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99991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E0711-5069-401F-BEF2-246AB570A1C9}" type="datetime1">
              <a:rPr lang="tr-TR" smtClean="0"/>
              <a:t>2.04.2018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26580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58127-A04C-4655-B893-F3ECFD55D544}" type="datetime1">
              <a:rPr lang="tr-TR" smtClean="0"/>
              <a:t>2.04.2018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00339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150CA-83C6-45C8-A787-997722F8D34A}" type="datetime1">
              <a:rPr lang="tr-TR" smtClean="0"/>
              <a:t>2.04.2018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33664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7E9EE-5935-455A-BA25-C0D7960C12D8}" type="datetime1">
              <a:rPr lang="tr-TR" smtClean="0"/>
              <a:t>2.04.2018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9324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3663C-E447-47B7-9951-795E588535F4}" type="datetime1">
              <a:rPr lang="tr-TR" smtClean="0"/>
              <a:t>2.04.2018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79238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E09165-82E1-4714-9B28-6C4E877C011A}" type="datetime1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72812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99">
            <a:alpha val="3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dörtgen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 useBgFill="1">
        <p:nvSpPr>
          <p:cNvPr id="8" name="7 Yuvarlatılmış Dikdörtgen"/>
          <p:cNvSpPr/>
          <p:nvPr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1219200" y="274638"/>
            <a:ext cx="103632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103632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8229600" y="6191250"/>
            <a:ext cx="33020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37046523-755E-460C-9AC3-A41DB888FC45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1219200" y="6172200"/>
            <a:ext cx="52832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95072" y="6210300"/>
            <a:ext cx="6096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874156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99">
            <a:alpha val="3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dörtgen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 useBgFill="1">
        <p:nvSpPr>
          <p:cNvPr id="8" name="7 Yuvarlatılmış Dikdörtgen"/>
          <p:cNvSpPr/>
          <p:nvPr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1219200" y="274638"/>
            <a:ext cx="103632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103632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8229600" y="6191250"/>
            <a:ext cx="33020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08BCD520-3723-4DE6-B5A2-D33ADAA3562A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1219200" y="6172200"/>
            <a:ext cx="52832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95072" y="6210300"/>
            <a:ext cx="6096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38712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hf sldNum="0" hd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reenpeace.org/international/ReSizes/OriginalWatermarked/Global/international/photos/oil/2013/Will%20rose%201/GP04R6R.jpg" TargetMode="External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579549" y="1893194"/>
            <a:ext cx="1007127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6000" dirty="0" smtClean="0">
                <a:solidFill>
                  <a:prstClr val="black"/>
                </a:solidFill>
                <a:latin typeface="Vladimir Script" panose="03050402040407070305" pitchFamily="66" charset="0"/>
              </a:rPr>
              <a:t>Üç</a:t>
            </a:r>
            <a:r>
              <a:rPr lang="tr-TR" sz="6000" dirty="0">
                <a:solidFill>
                  <a:prstClr val="black"/>
                </a:solidFill>
                <a:latin typeface="Vladimir Script" panose="03050402040407070305" pitchFamily="66" charset="0"/>
              </a:rPr>
              <a:t>ü</a:t>
            </a:r>
            <a:r>
              <a:rPr lang="tr-TR" sz="6000" dirty="0" smtClean="0">
                <a:solidFill>
                  <a:prstClr val="black"/>
                </a:solidFill>
                <a:latin typeface="Vladimir Script" panose="03050402040407070305" pitchFamily="66" charset="0"/>
              </a:rPr>
              <a:t>ncü Hafta: </a:t>
            </a:r>
          </a:p>
          <a:p>
            <a:pPr algn="ctr"/>
            <a:r>
              <a:rPr lang="tr-TR" sz="6000" dirty="0" smtClean="0">
                <a:solidFill>
                  <a:prstClr val="black"/>
                </a:solidFill>
                <a:latin typeface="Vladimir Script" panose="03050402040407070305" pitchFamily="66" charset="0"/>
              </a:rPr>
              <a:t>Çevre </a:t>
            </a:r>
            <a:r>
              <a:rPr lang="tr-TR" sz="6000" dirty="0" err="1" smtClean="0">
                <a:solidFill>
                  <a:prstClr val="black"/>
                </a:solidFill>
                <a:latin typeface="Vladimir Script" panose="03050402040407070305" pitchFamily="66" charset="0"/>
              </a:rPr>
              <a:t>egitimi</a:t>
            </a:r>
            <a:r>
              <a:rPr lang="tr-TR" sz="6000" dirty="0" smtClean="0">
                <a:solidFill>
                  <a:prstClr val="black"/>
                </a:solidFill>
                <a:latin typeface="Vladimir Script" panose="03050402040407070305" pitchFamily="66" charset="0"/>
              </a:rPr>
              <a:t> kavramının tarihsel </a:t>
            </a:r>
            <a:r>
              <a:rPr lang="tr-TR" sz="6000" dirty="0" err="1" smtClean="0">
                <a:solidFill>
                  <a:prstClr val="black"/>
                </a:solidFill>
                <a:latin typeface="Vladimir Script" panose="03050402040407070305" pitchFamily="66" charset="0"/>
              </a:rPr>
              <a:t>gelisimi</a:t>
            </a:r>
            <a:r>
              <a:rPr lang="tr-TR" sz="6000" dirty="0" smtClean="0">
                <a:solidFill>
                  <a:prstClr val="black"/>
                </a:solidFill>
                <a:latin typeface="Vladimir Script" panose="03050402040407070305" pitchFamily="66" charset="0"/>
              </a:rPr>
              <a:t>  (2)</a:t>
            </a:r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48594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99">
            <a:alpha val="3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Çevre eylemleri</a:t>
            </a:r>
            <a:endParaRPr lang="tr-TR" dirty="0"/>
          </a:p>
        </p:txBody>
      </p:sp>
      <p:pic>
        <p:nvPicPr>
          <p:cNvPr id="4" name="ctl00_cphContentArea_ctl02_thumbImg" descr="Arctic Sunrise enters the Northern Sea Route ">
            <a:hlinkClick r:id="rId3" tgtFrame="_blank" tooltip="&quot;Arctic Sunrise enters the Northern Sea Route &quot;"/>
          </p:cNvPr>
          <p:cNvPicPr>
            <a:picLocks noGrp="1"/>
          </p:cNvPicPr>
          <p:nvPr>
            <p:ph sz="quarter" idx="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3371850" y="1766888"/>
            <a:ext cx="5905500" cy="393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37360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Çevre eylemleri</a:t>
            </a:r>
            <a:endParaRPr lang="tr-TR" dirty="0"/>
          </a:p>
        </p:txBody>
      </p:sp>
      <p:pic>
        <p:nvPicPr>
          <p:cNvPr id="4" name="3 İçerik Yer Tutucusu" descr="Detox Protest At Levi's Headquarters"/>
          <p:cNvPicPr>
            <a:picLocks noGrp="1"/>
          </p:cNvPicPr>
          <p:nvPr>
            <p:ph sz="quarter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681104" y="1447800"/>
            <a:ext cx="7286992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1249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Çevre eylemleri</a:t>
            </a:r>
            <a:endParaRPr lang="tr-TR" dirty="0"/>
          </a:p>
        </p:txBody>
      </p:sp>
      <p:pic>
        <p:nvPicPr>
          <p:cNvPr id="6" name="İçerik Yer Tutucusu 5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3343275" y="1704975"/>
            <a:ext cx="6115050" cy="4057650"/>
          </a:xfrm>
          <a:prstGeom prst="rect">
            <a:avLst/>
          </a:prstGeom>
        </p:spPr>
      </p:pic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721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704192"/>
            <a:ext cx="10363200" cy="1219201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Türkiye’de </a:t>
            </a:r>
            <a:r>
              <a:rPr lang="tr-TR" dirty="0"/>
              <a:t>ç</a:t>
            </a:r>
            <a:r>
              <a:rPr lang="tr-TR" dirty="0" smtClean="0"/>
              <a:t>evre eğitimi semineri (</a:t>
            </a:r>
            <a:r>
              <a:rPr lang="tr-TR" dirty="0"/>
              <a:t>1990</a:t>
            </a:r>
            <a:r>
              <a:rPr lang="tr-TR" dirty="0" smtClean="0"/>
              <a:t>): </a:t>
            </a:r>
            <a:r>
              <a:rPr lang="tr-TR" dirty="0"/>
              <a:t>Unesco- </a:t>
            </a:r>
            <a:r>
              <a:rPr lang="tr-TR" dirty="0" err="1"/>
              <a:t>Unep</a:t>
            </a:r>
            <a:r>
              <a:rPr lang="tr-TR" dirty="0"/>
              <a:t>- Çevre </a:t>
            </a:r>
            <a:r>
              <a:rPr lang="tr-TR" dirty="0" smtClean="0"/>
              <a:t>Müsteşarlığı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1219200" y="3142593"/>
            <a:ext cx="10363200" cy="2877206"/>
          </a:xfrm>
        </p:spPr>
        <p:txBody>
          <a:bodyPr/>
          <a:lstStyle/>
          <a:p>
            <a:r>
              <a:rPr lang="tr-TR" dirty="0" smtClean="0">
                <a:solidFill>
                  <a:srgbClr val="0070C0"/>
                </a:solidFill>
              </a:rPr>
              <a:t>Çevre eğitimi için strateji ve uygulama planı,</a:t>
            </a:r>
          </a:p>
          <a:p>
            <a:r>
              <a:rPr lang="tr-TR" dirty="0" err="1" smtClean="0">
                <a:solidFill>
                  <a:srgbClr val="0070C0"/>
                </a:solidFill>
              </a:rPr>
              <a:t>Yaşamboyu</a:t>
            </a:r>
            <a:r>
              <a:rPr lang="tr-TR" dirty="0" smtClean="0">
                <a:solidFill>
                  <a:srgbClr val="0070C0"/>
                </a:solidFill>
              </a:rPr>
              <a:t> çevre eğitimi</a:t>
            </a: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53700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704192"/>
            <a:ext cx="10363200" cy="1219201"/>
          </a:xfrm>
        </p:spPr>
        <p:txBody>
          <a:bodyPr>
            <a:normAutofit fontScale="90000"/>
          </a:bodyPr>
          <a:lstStyle/>
          <a:p>
            <a:r>
              <a:rPr lang="tr-TR" dirty="0"/>
              <a:t>Çevre </a:t>
            </a:r>
            <a:r>
              <a:rPr lang="tr-TR" dirty="0" smtClean="0"/>
              <a:t>Bakanlığı 1’nci çevre şurası çevre eğitimi komisyonu (1991)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1219200" y="3142593"/>
            <a:ext cx="10363200" cy="2877206"/>
          </a:xfrm>
        </p:spPr>
        <p:txBody>
          <a:bodyPr/>
          <a:lstStyle/>
          <a:p>
            <a:pPr marL="0" indent="0">
              <a:buNone/>
            </a:pPr>
            <a:r>
              <a:rPr lang="tr-TR" dirty="0" smtClean="0">
                <a:solidFill>
                  <a:srgbClr val="0070C0"/>
                </a:solidFill>
              </a:rPr>
              <a:t>Çevre eğitimi;</a:t>
            </a:r>
          </a:p>
          <a:p>
            <a:pPr marL="0" indent="0">
              <a:buNone/>
            </a:pPr>
            <a:r>
              <a:rPr lang="tr-TR" dirty="0" smtClean="0">
                <a:solidFill>
                  <a:srgbClr val="0070C0"/>
                </a:solidFill>
              </a:rPr>
              <a:t>*Dengeli ve sürekli kalkınmayı gözetmeli,</a:t>
            </a:r>
          </a:p>
          <a:p>
            <a:pPr marL="0" indent="0">
              <a:buNone/>
            </a:pPr>
            <a:r>
              <a:rPr lang="tr-TR" dirty="0" smtClean="0">
                <a:solidFill>
                  <a:srgbClr val="0070C0"/>
                </a:solidFill>
              </a:rPr>
              <a:t>*Toplumun tüm kesimlerini içine almalı,</a:t>
            </a:r>
          </a:p>
          <a:p>
            <a:pPr marL="0" indent="0">
              <a:buNone/>
            </a:pPr>
            <a:r>
              <a:rPr lang="tr-TR" dirty="0" smtClean="0">
                <a:solidFill>
                  <a:srgbClr val="0070C0"/>
                </a:solidFill>
              </a:rPr>
              <a:t>*Sürekli ve uygulamalı olmalı.</a:t>
            </a: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65312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704192"/>
            <a:ext cx="10363200" cy="1219201"/>
          </a:xfrm>
        </p:spPr>
        <p:txBody>
          <a:bodyPr>
            <a:normAutofit fontScale="90000"/>
          </a:bodyPr>
          <a:lstStyle/>
          <a:p>
            <a:r>
              <a:rPr lang="tr-TR" dirty="0"/>
              <a:t>Çevre </a:t>
            </a:r>
            <a:r>
              <a:rPr lang="tr-TR" dirty="0" smtClean="0"/>
              <a:t>Bakanlığı 2’nci çevre şurası çevre eğitimi komisyonu (2000)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1219200" y="3142593"/>
            <a:ext cx="10363200" cy="287720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>
                <a:solidFill>
                  <a:srgbClr val="0070C0"/>
                </a:solidFill>
              </a:rPr>
              <a:t>Çevre eğitiminin;</a:t>
            </a:r>
          </a:p>
          <a:p>
            <a:pPr marL="0" indent="0">
              <a:buNone/>
            </a:pPr>
            <a:r>
              <a:rPr lang="tr-TR" dirty="0" smtClean="0">
                <a:solidFill>
                  <a:srgbClr val="0070C0"/>
                </a:solidFill>
              </a:rPr>
              <a:t>*Öğretmen yetiştirme programlarında zorunlu ders olması,</a:t>
            </a:r>
          </a:p>
          <a:p>
            <a:pPr marL="0" indent="0">
              <a:buNone/>
            </a:pPr>
            <a:r>
              <a:rPr lang="tr-TR" dirty="0" smtClean="0">
                <a:solidFill>
                  <a:srgbClr val="0070C0"/>
                </a:solidFill>
              </a:rPr>
              <a:t>*Öğretmenlere ve kamu personelinin </a:t>
            </a:r>
            <a:r>
              <a:rPr lang="tr-TR" dirty="0" err="1" smtClean="0">
                <a:solidFill>
                  <a:srgbClr val="0070C0"/>
                </a:solidFill>
              </a:rPr>
              <a:t>hizmetiçi</a:t>
            </a:r>
            <a:r>
              <a:rPr lang="tr-TR" dirty="0" smtClean="0">
                <a:solidFill>
                  <a:srgbClr val="0070C0"/>
                </a:solidFill>
              </a:rPr>
              <a:t> eğitiminin bir parçası olması,</a:t>
            </a:r>
          </a:p>
          <a:p>
            <a:pPr marL="0" indent="0">
              <a:buNone/>
            </a:pPr>
            <a:r>
              <a:rPr lang="tr-TR" dirty="0" smtClean="0">
                <a:solidFill>
                  <a:srgbClr val="0070C0"/>
                </a:solidFill>
              </a:rPr>
              <a:t>*Halk eğitimi programlarının kapsamında yer alması önerilmiştir. </a:t>
            </a: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71913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704192"/>
            <a:ext cx="10363200" cy="1219201"/>
          </a:xfrm>
        </p:spPr>
        <p:txBody>
          <a:bodyPr>
            <a:normAutofit/>
          </a:bodyPr>
          <a:lstStyle/>
          <a:p>
            <a:r>
              <a:rPr lang="tr-TR" dirty="0" smtClean="0"/>
              <a:t>Çevre eğitiminin okul programlarında yer alması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1219200" y="2585545"/>
            <a:ext cx="10363200" cy="3434254"/>
          </a:xfrm>
        </p:spPr>
        <p:txBody>
          <a:bodyPr>
            <a:normAutofit/>
          </a:bodyPr>
          <a:lstStyle/>
          <a:p>
            <a:r>
              <a:rPr lang="tr-TR" dirty="0" smtClean="0">
                <a:solidFill>
                  <a:srgbClr val="0070C0"/>
                </a:solidFill>
              </a:rPr>
              <a:t>İlkokullarda Çevre, sağlık, trafik ve okuma dersi,</a:t>
            </a:r>
          </a:p>
          <a:p>
            <a:r>
              <a:rPr lang="tr-TR" dirty="0" smtClean="0">
                <a:solidFill>
                  <a:srgbClr val="0070C0"/>
                </a:solidFill>
              </a:rPr>
              <a:t>Hayat bilgisi dersine </a:t>
            </a:r>
            <a:r>
              <a:rPr lang="tr-TR" dirty="0" err="1" smtClean="0">
                <a:solidFill>
                  <a:srgbClr val="0070C0"/>
                </a:solidFill>
              </a:rPr>
              <a:t>katıştırma</a:t>
            </a:r>
            <a:r>
              <a:rPr lang="tr-TR" dirty="0" smtClean="0">
                <a:solidFill>
                  <a:srgbClr val="0070C0"/>
                </a:solidFill>
              </a:rPr>
              <a:t>,</a:t>
            </a:r>
          </a:p>
          <a:p>
            <a:r>
              <a:rPr lang="tr-TR" dirty="0" smtClean="0">
                <a:solidFill>
                  <a:srgbClr val="0070C0"/>
                </a:solidFill>
              </a:rPr>
              <a:t>Fen ve teknoloji dersi ile sosyal bilgiler dersine </a:t>
            </a:r>
            <a:r>
              <a:rPr lang="tr-TR" dirty="0" err="1" smtClean="0">
                <a:solidFill>
                  <a:srgbClr val="0070C0"/>
                </a:solidFill>
              </a:rPr>
              <a:t>katıştırma</a:t>
            </a:r>
            <a:endParaRPr lang="tr-TR" dirty="0" smtClean="0">
              <a:solidFill>
                <a:srgbClr val="0070C0"/>
              </a:solidFill>
            </a:endParaRPr>
          </a:p>
          <a:p>
            <a:r>
              <a:rPr lang="tr-TR" dirty="0" smtClean="0">
                <a:solidFill>
                  <a:srgbClr val="0070C0"/>
                </a:solidFill>
              </a:rPr>
              <a:t>Liselerde seçimlik Çevre ve insan dersi,</a:t>
            </a:r>
          </a:p>
          <a:p>
            <a:r>
              <a:rPr lang="tr-TR" dirty="0" smtClean="0">
                <a:solidFill>
                  <a:srgbClr val="0070C0"/>
                </a:solidFill>
              </a:rPr>
              <a:t>Liselerde coğrafya ve biyoloji derslerine </a:t>
            </a:r>
            <a:r>
              <a:rPr lang="tr-TR" dirty="0" err="1" smtClean="0">
                <a:solidFill>
                  <a:srgbClr val="0070C0"/>
                </a:solidFill>
              </a:rPr>
              <a:t>katıştırma</a:t>
            </a:r>
            <a:r>
              <a:rPr lang="tr-TR" dirty="0" smtClean="0">
                <a:solidFill>
                  <a:srgbClr val="0070C0"/>
                </a:solidFill>
              </a:rPr>
              <a:t>,</a:t>
            </a:r>
          </a:p>
          <a:p>
            <a:r>
              <a:rPr lang="tr-TR" dirty="0" smtClean="0">
                <a:solidFill>
                  <a:srgbClr val="0070C0"/>
                </a:solidFill>
              </a:rPr>
              <a:t>Ortaokul seçimlik çevre eğitimi dersi,</a:t>
            </a:r>
          </a:p>
          <a:p>
            <a:r>
              <a:rPr lang="tr-TR" dirty="0" smtClean="0">
                <a:solidFill>
                  <a:srgbClr val="0070C0"/>
                </a:solidFill>
              </a:rPr>
              <a:t>Sınıf öğretmenliği programlarında çevre bilimi ve çevre eğitimi dersi.</a:t>
            </a:r>
          </a:p>
          <a:p>
            <a:endParaRPr lang="tr-TR" dirty="0" smtClean="0">
              <a:solidFill>
                <a:srgbClr val="0070C0"/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5309393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Hisse Senedi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Hisse Senedi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Hisse Senedi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4_Hisse Senedi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Hisse Senedi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Hisse Senedi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945</TotalTime>
  <Words>224</Words>
  <Application>Microsoft Office PowerPoint</Application>
  <PresentationFormat>Geniş ekran</PresentationFormat>
  <Paragraphs>35</Paragraphs>
  <Slides>8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8</vt:i4>
      </vt:variant>
    </vt:vector>
  </HeadingPairs>
  <TitlesOfParts>
    <vt:vector size="18" baseType="lpstr">
      <vt:lpstr>Arial</vt:lpstr>
      <vt:lpstr>Calibri</vt:lpstr>
      <vt:lpstr>Calibri Light</vt:lpstr>
      <vt:lpstr>Franklin Gothic Book</vt:lpstr>
      <vt:lpstr>Perpetua</vt:lpstr>
      <vt:lpstr>Vladimir Script</vt:lpstr>
      <vt:lpstr>Wingdings 2</vt:lpstr>
      <vt:lpstr>Office Teması</vt:lpstr>
      <vt:lpstr>Hisse Senedi</vt:lpstr>
      <vt:lpstr>4_Hisse Senedi</vt:lpstr>
      <vt:lpstr>PowerPoint Sunusu</vt:lpstr>
      <vt:lpstr>Çevre eylemleri</vt:lpstr>
      <vt:lpstr>Çevre eylemleri</vt:lpstr>
      <vt:lpstr>Çevre eylemleri</vt:lpstr>
      <vt:lpstr>Türkiye’de çevre eğitimi semineri (1990): Unesco- Unep- Çevre Müsteşarlığı</vt:lpstr>
      <vt:lpstr>Çevre Bakanlığı 1’nci çevre şurası çevre eğitimi komisyonu (1991)</vt:lpstr>
      <vt:lpstr>Çevre Bakanlığı 2’nci çevre şurası çevre eğitimi komisyonu (2000)</vt:lpstr>
      <vt:lpstr>Çevre eğitiminin okul programlarında yer alması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Hedef: Çevre okuryazarı olmak</dc:title>
  <dc:creator>rm</dc:creator>
  <cp:lastModifiedBy>RM</cp:lastModifiedBy>
  <cp:revision>112</cp:revision>
  <dcterms:created xsi:type="dcterms:W3CDTF">2016-02-29T19:43:42Z</dcterms:created>
  <dcterms:modified xsi:type="dcterms:W3CDTF">2018-04-02T10:26:31Z</dcterms:modified>
  <cp:contentStatus>Tamamlandı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