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67" r:id="rId3"/>
    <p:sldId id="256" r:id="rId4"/>
    <p:sldId id="257" r:id="rId5"/>
    <p:sldId id="258" r:id="rId6"/>
    <p:sldId id="259" r:id="rId7"/>
    <p:sldId id="260" r:id="rId8"/>
    <p:sldId id="261" r:id="rId9"/>
    <p:sldId id="262" r:id="rId10"/>
    <p:sldId id="263" r:id="rId11"/>
    <p:sldId id="264" r:id="rId12"/>
    <p:sldId id="265" r:id="rId13"/>
    <p:sldId id="266" r:id="rId1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3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00CF55-2EC1-4AE4-BD3F-3A3F466D630C}" type="datetimeFigureOut">
              <a:rPr lang="tr-TR" smtClean="0"/>
              <a:t>28.11.2017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12781F-A6A0-4E0B-8F7B-48C59AC0C6FA}" type="slidenum">
              <a:rPr lang="tr-TR" smtClean="0"/>
              <a:t>‹#›</a:t>
            </a:fld>
            <a:endParaRPr lang="tr-TR"/>
          </a:p>
        </p:txBody>
      </p:sp>
    </p:spTree>
    <p:extLst>
      <p:ext uri="{BB962C8B-B14F-4D97-AF65-F5344CB8AC3E}">
        <p14:creationId xmlns:p14="http://schemas.microsoft.com/office/powerpoint/2010/main" val="398546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2662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1F2025A-9B75-4291-8E0E-85EA2D7D8908}" type="slidenum">
              <a:rPr lang="en-US" altLang="tr-TR" smtClean="0">
                <a:latin typeface="Arial" charset="0"/>
              </a:rPr>
              <a:pPr eaLnBrk="1" hangingPunct="1">
                <a:spcBef>
                  <a:spcPct val="0"/>
                </a:spcBef>
              </a:pPr>
              <a:t>1</a:t>
            </a:fld>
            <a:endParaRPr lang="en-US" altLang="tr-TR"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994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38E7CF-8D38-4D30-8DEC-E24371B2C7C9}" type="slidenum">
              <a:rPr lang="en-US" altLang="tr-TR">
                <a:solidFill>
                  <a:prstClr val="black"/>
                </a:solidFill>
                <a:latin typeface="Arial" charset="0"/>
              </a:rPr>
              <a:pPr eaLnBrk="1" hangingPunct="1">
                <a:spcBef>
                  <a:spcPct val="0"/>
                </a:spcBef>
              </a:pPr>
              <a:t>10</a:t>
            </a:fld>
            <a:endParaRPr lang="en-US" altLang="tr-TR">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409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D740CC-CB8B-4CF4-99B5-8A0BA8832932}" type="slidenum">
              <a:rPr lang="en-US" altLang="tr-TR">
                <a:solidFill>
                  <a:prstClr val="black"/>
                </a:solidFill>
                <a:latin typeface="Arial" charset="0"/>
              </a:rPr>
              <a:pPr eaLnBrk="1" hangingPunct="1">
                <a:spcBef>
                  <a:spcPct val="0"/>
                </a:spcBef>
              </a:pPr>
              <a:t>11</a:t>
            </a:fld>
            <a:endParaRPr lang="en-US" altLang="tr-TR">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174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4DDB4B3-C543-4F5B-8F05-4AFEB67721FD}" type="slidenum">
              <a:rPr lang="en-US" altLang="tr-TR">
                <a:solidFill>
                  <a:prstClr val="black"/>
                </a:solidFill>
                <a:latin typeface="Arial" charset="0"/>
              </a:rPr>
              <a:pPr eaLnBrk="1" hangingPunct="1">
                <a:spcBef>
                  <a:spcPct val="0"/>
                </a:spcBef>
              </a:pPr>
              <a:t>2</a:t>
            </a:fld>
            <a:endParaRPr lang="en-US" altLang="tr-TR">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277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54EEE87-A8B3-4FBD-8ADA-EAA0A4D55314}" type="slidenum">
              <a:rPr lang="en-US" altLang="tr-TR">
                <a:solidFill>
                  <a:prstClr val="black"/>
                </a:solidFill>
                <a:latin typeface="Arial" charset="0"/>
              </a:rPr>
              <a:pPr eaLnBrk="1" hangingPunct="1">
                <a:spcBef>
                  <a:spcPct val="0"/>
                </a:spcBef>
              </a:pPr>
              <a:t>3</a:t>
            </a:fld>
            <a:endParaRPr lang="en-US" altLang="tr-TR">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379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402FA7D-EC1C-47B9-A422-046FC1E090A9}" type="slidenum">
              <a:rPr lang="en-US" altLang="tr-TR">
                <a:solidFill>
                  <a:prstClr val="black"/>
                </a:solidFill>
                <a:latin typeface="Arial" charset="0"/>
              </a:rPr>
              <a:pPr eaLnBrk="1" hangingPunct="1">
                <a:spcBef>
                  <a:spcPct val="0"/>
                </a:spcBef>
              </a:pPr>
              <a:t>4</a:t>
            </a:fld>
            <a:endParaRPr lang="en-US" altLang="tr-TR">
              <a:solidFill>
                <a:prstClr val="black"/>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482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9FCEDE5-6983-43A4-9177-5A176634BAF9}" type="slidenum">
              <a:rPr lang="en-US" altLang="tr-TR">
                <a:solidFill>
                  <a:prstClr val="black"/>
                </a:solidFill>
                <a:latin typeface="Arial" charset="0"/>
              </a:rPr>
              <a:pPr eaLnBrk="1" hangingPunct="1">
                <a:spcBef>
                  <a:spcPct val="0"/>
                </a:spcBef>
              </a:pPr>
              <a:t>5</a:t>
            </a:fld>
            <a:endParaRPr lang="en-US" altLang="tr-TR">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584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7685A58-9A1C-45E7-987F-C9A214DEAE87}" type="slidenum">
              <a:rPr lang="en-US" altLang="tr-TR">
                <a:solidFill>
                  <a:prstClr val="black"/>
                </a:solidFill>
                <a:latin typeface="Arial" charset="0"/>
              </a:rPr>
              <a:pPr eaLnBrk="1" hangingPunct="1">
                <a:spcBef>
                  <a:spcPct val="0"/>
                </a:spcBef>
              </a:pPr>
              <a:t>6</a:t>
            </a:fld>
            <a:endParaRPr lang="en-US" altLang="tr-TR">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68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7863D02-07F3-4C3C-A253-61C2720B6A1F}" type="slidenum">
              <a:rPr lang="en-US" altLang="tr-TR">
                <a:solidFill>
                  <a:prstClr val="black"/>
                </a:solidFill>
                <a:latin typeface="Arial" charset="0"/>
              </a:rPr>
              <a:pPr eaLnBrk="1" hangingPunct="1">
                <a:spcBef>
                  <a:spcPct val="0"/>
                </a:spcBef>
              </a:pPr>
              <a:t>7</a:t>
            </a:fld>
            <a:endParaRPr lang="en-US" altLang="tr-TR">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789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8BB3EF7-1C36-43D0-B3BD-98C694DEBDF8}" type="slidenum">
              <a:rPr lang="en-US" altLang="tr-TR">
                <a:solidFill>
                  <a:prstClr val="black"/>
                </a:solidFill>
                <a:latin typeface="Arial" charset="0"/>
              </a:rPr>
              <a:pPr eaLnBrk="1" hangingPunct="1">
                <a:spcBef>
                  <a:spcPct val="0"/>
                </a:spcBef>
              </a:pPr>
              <a:t>8</a:t>
            </a:fld>
            <a:endParaRPr lang="en-US" altLang="tr-TR">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tr-TR" smtClean="0"/>
          </a:p>
        </p:txBody>
      </p:sp>
      <p:sp>
        <p:nvSpPr>
          <p:cNvPr id="389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9830BA7-8F1A-407A-9F67-CEE78BB425B9}" type="slidenum">
              <a:rPr lang="en-US" altLang="tr-TR">
                <a:solidFill>
                  <a:prstClr val="black"/>
                </a:solidFill>
                <a:latin typeface="Arial" charset="0"/>
              </a:rPr>
              <a:pPr eaLnBrk="1" hangingPunct="1">
                <a:spcBef>
                  <a:spcPct val="0"/>
                </a:spcBef>
              </a:pPr>
              <a:t>9</a:t>
            </a:fld>
            <a:endParaRPr lang="en-US" altLang="tr-TR">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pSp>
        <p:nvGrpSpPr>
          <p:cNvPr id="4" name="Group 42"/>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3"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6"/>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9"/>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88"/>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endParaRPr lang="tr-TR"/>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tr-TR">
              <a:solidFill>
                <a:srgbClr val="94C600"/>
              </a:solidFill>
            </a:endParaRPr>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0D9CA3F3-411A-430D-8C0A-08F58366CB3D}" type="slidenum">
              <a:rPr lang="tr-TR">
                <a:solidFill>
                  <a:srgbClr val="94C600"/>
                </a:solidFill>
              </a:rPr>
              <a:pPr>
                <a:defRPr/>
              </a:pPr>
              <a:t>‹#›</a:t>
            </a:fld>
            <a:endParaRPr lang="tr-TR">
              <a:solidFill>
                <a:srgbClr val="94C600"/>
              </a:solidFill>
            </a:endParaRPr>
          </a:p>
        </p:txBody>
      </p:sp>
    </p:spTree>
    <p:extLst>
      <p:ext uri="{BB962C8B-B14F-4D97-AF65-F5344CB8AC3E}">
        <p14:creationId xmlns:p14="http://schemas.microsoft.com/office/powerpoint/2010/main" val="340588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2136C7AB-936F-44E3-9645-E666F6BA9686}" type="slidenum">
              <a:rPr lang="tr-TR"/>
              <a:pPr>
                <a:defRPr/>
              </a:pPr>
              <a:t>‹#›</a:t>
            </a:fld>
            <a:endParaRPr lang="tr-TR"/>
          </a:p>
        </p:txBody>
      </p:sp>
    </p:spTree>
    <p:extLst>
      <p:ext uri="{BB962C8B-B14F-4D97-AF65-F5344CB8AC3E}">
        <p14:creationId xmlns:p14="http://schemas.microsoft.com/office/powerpoint/2010/main" val="2679313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172C6024-C84A-4495-9D98-7A4721155074}" type="slidenum">
              <a:rPr lang="tr-TR"/>
              <a:pPr>
                <a:defRPr/>
              </a:pPr>
              <a:t>‹#›</a:t>
            </a:fld>
            <a:endParaRPr lang="tr-TR"/>
          </a:p>
        </p:txBody>
      </p:sp>
    </p:spTree>
    <p:extLst>
      <p:ext uri="{BB962C8B-B14F-4D97-AF65-F5344CB8AC3E}">
        <p14:creationId xmlns:p14="http://schemas.microsoft.com/office/powerpoint/2010/main" val="2088749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3"/>
          <p:cNvSpPr>
            <a:spLocks noGrp="1"/>
          </p:cNvSpPr>
          <p:nvPr>
            <p:ph type="dt" sz="half" idx="15"/>
          </p:nvPr>
        </p:nvSpPr>
        <p:spPr/>
        <p:txBody>
          <a:bodyPr/>
          <a:lstStyle>
            <a:lvl1pPr>
              <a:defRPr/>
            </a:lvl1pPr>
          </a:lstStyle>
          <a:p>
            <a:pPr>
              <a:defRPr/>
            </a:pPr>
            <a:endParaRPr lang="tr-TR"/>
          </a:p>
        </p:txBody>
      </p:sp>
      <p:sp>
        <p:nvSpPr>
          <p:cNvPr id="6" name="Footer Placeholder 4"/>
          <p:cNvSpPr>
            <a:spLocks noGrp="1"/>
          </p:cNvSpPr>
          <p:nvPr>
            <p:ph type="ftr" sz="quarter" idx="16"/>
          </p:nvPr>
        </p:nvSpPr>
        <p:spPr/>
        <p:txBody>
          <a:bodyPr/>
          <a:lstStyle>
            <a:lvl1pPr>
              <a:defRPr/>
            </a:lvl1pPr>
          </a:lstStyle>
          <a:p>
            <a:pPr>
              <a:defRPr/>
            </a:pPr>
            <a:endParaRPr lang="tr-TR">
              <a:solidFill>
                <a:srgbClr val="94C600"/>
              </a:solidFill>
            </a:endParaRPr>
          </a:p>
        </p:txBody>
      </p:sp>
      <p:sp>
        <p:nvSpPr>
          <p:cNvPr id="7" name="Slide Number Placeholder 5"/>
          <p:cNvSpPr>
            <a:spLocks noGrp="1"/>
          </p:cNvSpPr>
          <p:nvPr>
            <p:ph type="sldNum" sz="quarter" idx="17"/>
          </p:nvPr>
        </p:nvSpPr>
        <p:spPr/>
        <p:txBody>
          <a:bodyPr/>
          <a:lstStyle>
            <a:lvl1pPr>
              <a:defRPr/>
            </a:lvl1pPr>
          </a:lstStyle>
          <a:p>
            <a:pPr>
              <a:defRPr/>
            </a:pPr>
            <a:fld id="{EE06B372-691F-4535-A9C4-A6479F686423}" type="slidenum">
              <a:rPr lang="tr-TR"/>
              <a:pPr>
                <a:defRPr/>
              </a:pPr>
              <a:t>‹#›</a:t>
            </a:fld>
            <a:endParaRPr lang="tr-TR"/>
          </a:p>
        </p:txBody>
      </p:sp>
    </p:spTree>
    <p:extLst>
      <p:ext uri="{BB962C8B-B14F-4D97-AF65-F5344CB8AC3E}">
        <p14:creationId xmlns:p14="http://schemas.microsoft.com/office/powerpoint/2010/main" val="840053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endParaRPr lang="tr-TR"/>
          </a:p>
        </p:txBody>
      </p:sp>
      <p:sp>
        <p:nvSpPr>
          <p:cNvPr id="8"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9" name="Slide Number Placeholder 5"/>
          <p:cNvSpPr>
            <a:spLocks noGrp="1"/>
          </p:cNvSpPr>
          <p:nvPr>
            <p:ph type="sldNum" sz="quarter" idx="12"/>
          </p:nvPr>
        </p:nvSpPr>
        <p:spPr/>
        <p:txBody>
          <a:bodyPr/>
          <a:lstStyle>
            <a:lvl1pPr>
              <a:defRPr/>
            </a:lvl1pPr>
          </a:lstStyle>
          <a:p>
            <a:pPr>
              <a:defRPr/>
            </a:pPr>
            <a:fld id="{21C59EC6-FECB-424B-A369-6B4E4CC922D3}" type="slidenum">
              <a:rPr lang="tr-TR"/>
              <a:pPr>
                <a:defRPr/>
              </a:pPr>
              <a:t>‹#›</a:t>
            </a:fld>
            <a:endParaRPr lang="tr-TR"/>
          </a:p>
        </p:txBody>
      </p:sp>
    </p:spTree>
    <p:extLst>
      <p:ext uri="{BB962C8B-B14F-4D97-AF65-F5344CB8AC3E}">
        <p14:creationId xmlns:p14="http://schemas.microsoft.com/office/powerpoint/2010/main" val="1332797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3"/>
          <p:cNvSpPr>
            <a:spLocks noGrp="1"/>
          </p:cNvSpPr>
          <p:nvPr>
            <p:ph type="dt" sz="half" idx="10"/>
          </p:nvPr>
        </p:nvSpPr>
        <p:spPr/>
        <p:txBody>
          <a:bodyPr/>
          <a:lstStyle>
            <a:lvl1pPr>
              <a:defRPr/>
            </a:lvl1pPr>
          </a:lstStyle>
          <a:p>
            <a:pPr>
              <a:defRPr/>
            </a:pPr>
            <a:endParaRPr lang="tr-TR"/>
          </a:p>
        </p:txBody>
      </p:sp>
      <p:sp>
        <p:nvSpPr>
          <p:cNvPr id="4"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5" name="Slide Number Placeholder 5"/>
          <p:cNvSpPr>
            <a:spLocks noGrp="1"/>
          </p:cNvSpPr>
          <p:nvPr>
            <p:ph type="sldNum" sz="quarter" idx="12"/>
          </p:nvPr>
        </p:nvSpPr>
        <p:spPr/>
        <p:txBody>
          <a:bodyPr/>
          <a:lstStyle>
            <a:lvl1pPr>
              <a:defRPr/>
            </a:lvl1pPr>
          </a:lstStyle>
          <a:p>
            <a:pPr>
              <a:defRPr/>
            </a:pPr>
            <a:fld id="{82FE25EC-2B6A-49C7-93D9-9E529298123C}" type="slidenum">
              <a:rPr lang="tr-TR"/>
              <a:pPr>
                <a:defRPr/>
              </a:pPr>
              <a:t>‹#›</a:t>
            </a:fld>
            <a:endParaRPr lang="tr-TR"/>
          </a:p>
        </p:txBody>
      </p:sp>
    </p:spTree>
    <p:extLst>
      <p:ext uri="{BB962C8B-B14F-4D97-AF65-F5344CB8AC3E}">
        <p14:creationId xmlns:p14="http://schemas.microsoft.com/office/powerpoint/2010/main" val="277523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tr-TR"/>
          </a:p>
        </p:txBody>
      </p:sp>
      <p:sp>
        <p:nvSpPr>
          <p:cNvPr id="3"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4" name="Slide Number Placeholder 5"/>
          <p:cNvSpPr>
            <a:spLocks noGrp="1"/>
          </p:cNvSpPr>
          <p:nvPr>
            <p:ph type="sldNum" sz="quarter" idx="12"/>
          </p:nvPr>
        </p:nvSpPr>
        <p:spPr/>
        <p:txBody>
          <a:bodyPr/>
          <a:lstStyle>
            <a:lvl1pPr>
              <a:defRPr/>
            </a:lvl1pPr>
          </a:lstStyle>
          <a:p>
            <a:pPr>
              <a:defRPr/>
            </a:pPr>
            <a:fld id="{2C6E9A35-A452-4E4D-8EDF-D4E564F3BC0C}" type="slidenum">
              <a:rPr lang="tr-TR"/>
              <a:pPr>
                <a:defRPr/>
              </a:pPr>
              <a:t>‹#›</a:t>
            </a:fld>
            <a:endParaRPr lang="tr-TR"/>
          </a:p>
        </p:txBody>
      </p:sp>
    </p:spTree>
    <p:extLst>
      <p:ext uri="{BB962C8B-B14F-4D97-AF65-F5344CB8AC3E}">
        <p14:creationId xmlns:p14="http://schemas.microsoft.com/office/powerpoint/2010/main" val="1010512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56"/>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57"/>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60"/>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8" name="Date Placeholder 4"/>
          <p:cNvSpPr>
            <a:spLocks noGrp="1"/>
          </p:cNvSpPr>
          <p:nvPr>
            <p:ph type="dt" sz="half" idx="10"/>
          </p:nvPr>
        </p:nvSpPr>
        <p:spPr/>
        <p:txBody>
          <a:bodyPr/>
          <a:lstStyle>
            <a:lvl1pPr>
              <a:defRPr/>
            </a:lvl1pPr>
          </a:lstStyle>
          <a:p>
            <a:pPr>
              <a:defRPr/>
            </a:pPr>
            <a:endParaRPr lang="tr-TR"/>
          </a:p>
        </p:txBody>
      </p:sp>
      <p:sp>
        <p:nvSpPr>
          <p:cNvPr id="49" name="Slide Number Placeholder 6"/>
          <p:cNvSpPr>
            <a:spLocks noGrp="1"/>
          </p:cNvSpPr>
          <p:nvPr>
            <p:ph type="sldNum" sz="quarter" idx="11"/>
          </p:nvPr>
        </p:nvSpPr>
        <p:spPr/>
        <p:txBody>
          <a:bodyPr/>
          <a:lstStyle>
            <a:lvl1pPr>
              <a:defRPr/>
            </a:lvl1pPr>
          </a:lstStyle>
          <a:p>
            <a:pPr>
              <a:defRPr/>
            </a:pPr>
            <a:fld id="{04FD7BC8-B4B9-4C56-90F5-D1EF4D08E5DB}" type="slidenum">
              <a:rPr lang="tr-TR"/>
              <a:pPr>
                <a:defRPr/>
              </a:pPr>
              <a:t>‹#›</a:t>
            </a:fld>
            <a:endParaRPr lang="tr-TR"/>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tr-TR">
              <a:solidFill>
                <a:srgbClr val="94C600"/>
              </a:solidFill>
            </a:endParaRPr>
          </a:p>
        </p:txBody>
      </p:sp>
    </p:spTree>
    <p:extLst>
      <p:ext uri="{BB962C8B-B14F-4D97-AF65-F5344CB8AC3E}">
        <p14:creationId xmlns:p14="http://schemas.microsoft.com/office/powerpoint/2010/main" val="277975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Rectangle 9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10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101"/>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10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48" name="Date Placeholder 4"/>
          <p:cNvSpPr>
            <a:spLocks noGrp="1"/>
          </p:cNvSpPr>
          <p:nvPr>
            <p:ph type="dt" sz="half" idx="10"/>
          </p:nvPr>
        </p:nvSpPr>
        <p:spPr/>
        <p:txBody>
          <a:bodyPr/>
          <a:lstStyle>
            <a:lvl1pPr>
              <a:defRPr/>
            </a:lvl1pPr>
          </a:lstStyle>
          <a:p>
            <a:pPr>
              <a:defRPr/>
            </a:pPr>
            <a:endParaRPr lang="tr-TR"/>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tr-TR">
              <a:solidFill>
                <a:srgbClr val="94C600"/>
              </a:solidFill>
            </a:endParaRPr>
          </a:p>
        </p:txBody>
      </p:sp>
      <p:sp>
        <p:nvSpPr>
          <p:cNvPr id="50" name="Slide Number Placeholder 6"/>
          <p:cNvSpPr>
            <a:spLocks noGrp="1"/>
          </p:cNvSpPr>
          <p:nvPr>
            <p:ph type="sldNum" sz="quarter" idx="12"/>
          </p:nvPr>
        </p:nvSpPr>
        <p:spPr/>
        <p:txBody>
          <a:bodyPr/>
          <a:lstStyle>
            <a:lvl1pPr>
              <a:defRPr/>
            </a:lvl1pPr>
          </a:lstStyle>
          <a:p>
            <a:pPr>
              <a:defRPr/>
            </a:pPr>
            <a:fld id="{593978FD-0F19-4D31-B549-4F7F980E8A57}" type="slidenum">
              <a:rPr lang="tr-TR"/>
              <a:pPr>
                <a:defRPr/>
              </a:pPr>
              <a:t>‹#›</a:t>
            </a:fld>
            <a:endParaRPr lang="tr-TR"/>
          </a:p>
        </p:txBody>
      </p:sp>
    </p:spTree>
    <p:extLst>
      <p:ext uri="{BB962C8B-B14F-4D97-AF65-F5344CB8AC3E}">
        <p14:creationId xmlns:p14="http://schemas.microsoft.com/office/powerpoint/2010/main" val="2972876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3FB13A03-97A0-4093-967E-D691B7CC2DBD}" type="slidenum">
              <a:rPr lang="tr-TR"/>
              <a:pPr>
                <a:defRPr/>
              </a:pPr>
              <a:t>‹#›</a:t>
            </a:fld>
            <a:endParaRPr lang="tr-TR"/>
          </a:p>
        </p:txBody>
      </p:sp>
    </p:spTree>
    <p:extLst>
      <p:ext uri="{BB962C8B-B14F-4D97-AF65-F5344CB8AC3E}">
        <p14:creationId xmlns:p14="http://schemas.microsoft.com/office/powerpoint/2010/main" val="203703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solidFill>
                <a:srgbClr val="94C600"/>
              </a:solidFill>
            </a:endParaRPr>
          </a:p>
        </p:txBody>
      </p:sp>
      <p:sp>
        <p:nvSpPr>
          <p:cNvPr id="6" name="Slide Number Placeholder 5"/>
          <p:cNvSpPr>
            <a:spLocks noGrp="1"/>
          </p:cNvSpPr>
          <p:nvPr>
            <p:ph type="sldNum" sz="quarter" idx="12"/>
          </p:nvPr>
        </p:nvSpPr>
        <p:spPr/>
        <p:txBody>
          <a:bodyPr/>
          <a:lstStyle>
            <a:lvl1pPr>
              <a:defRPr/>
            </a:lvl1pPr>
          </a:lstStyle>
          <a:p>
            <a:pPr>
              <a:defRPr/>
            </a:pPr>
            <a:fld id="{6B5751F5-1A51-4FAA-84F6-CD3E2BDCEE75}" type="slidenum">
              <a:rPr lang="tr-TR"/>
              <a:pPr>
                <a:defRPr/>
              </a:pPr>
              <a:t>‹#›</a:t>
            </a:fld>
            <a:endParaRPr lang="tr-TR"/>
          </a:p>
        </p:txBody>
      </p:sp>
    </p:spTree>
    <p:extLst>
      <p:ext uri="{BB962C8B-B14F-4D97-AF65-F5344CB8AC3E}">
        <p14:creationId xmlns:p14="http://schemas.microsoft.com/office/powerpoint/2010/main" val="418062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28.11.2017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28.11.2017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smtClean="0"/>
              <a:t>Asıl başlık stili için tıklatın</a:t>
            </a:r>
            <a:endParaRPr lang="en-US" altLang="tr-TR" smtClean="0"/>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defRPr>
            </a:lvl1pPr>
          </a:lstStyle>
          <a:p>
            <a:pPr fontAlgn="base">
              <a:spcBef>
                <a:spcPct val="0"/>
              </a:spcBef>
              <a:spcAft>
                <a:spcPct val="0"/>
              </a:spcAft>
              <a:defRPr/>
            </a:pPr>
            <a:endParaRPr lang="tr-TR">
              <a:latin typeface="Arial" charset="0"/>
            </a:endParaRP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defRPr>
            </a:lvl1pPr>
          </a:lstStyle>
          <a:p>
            <a:pPr fontAlgn="base">
              <a:spcBef>
                <a:spcPct val="0"/>
              </a:spcBef>
              <a:spcAft>
                <a:spcPct val="0"/>
              </a:spcAft>
              <a:defRPr/>
            </a:pPr>
            <a:endParaRPr lang="tr-TR">
              <a:solidFill>
                <a:srgbClr val="94C600"/>
              </a:solidFill>
              <a:latin typeface="Arial" charset="0"/>
            </a:endParaRPr>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a:defRPr sz="1200">
                <a:solidFill>
                  <a:srgbClr val="FEFEFE"/>
                </a:solidFill>
              </a:defRPr>
            </a:lvl1pPr>
          </a:lstStyle>
          <a:p>
            <a:pPr fontAlgn="base">
              <a:spcBef>
                <a:spcPct val="0"/>
              </a:spcBef>
              <a:spcAft>
                <a:spcPct val="0"/>
              </a:spcAft>
              <a:defRPr/>
            </a:pPr>
            <a:fld id="{9F016F3C-2DC8-470A-83DD-F651EF19A117}" type="slidenum">
              <a:rPr lang="tr-TR">
                <a:latin typeface="Arial" charset="0"/>
              </a:rPr>
              <a:pPr fontAlgn="base">
                <a:spcBef>
                  <a:spcPct val="0"/>
                </a:spcBef>
                <a:spcAft>
                  <a:spcPct val="0"/>
                </a:spcAft>
                <a:defRPr/>
              </a:pPr>
              <a:t>‹#›</a:t>
            </a:fld>
            <a:endParaRPr lang="tr-TR">
              <a:latin typeface="Arial" charset="0"/>
            </a:endParaRPr>
          </a:p>
        </p:txBody>
      </p:sp>
    </p:spTree>
    <p:extLst>
      <p:ext uri="{BB962C8B-B14F-4D97-AF65-F5344CB8AC3E}">
        <p14:creationId xmlns:p14="http://schemas.microsoft.com/office/powerpoint/2010/main" val="3624268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68313" y="1557338"/>
            <a:ext cx="82073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a:spcBef>
                <a:spcPct val="0"/>
              </a:spcBef>
              <a:buClrTx/>
              <a:buSzTx/>
              <a:buFontTx/>
              <a:buNone/>
            </a:pPr>
            <a:r>
              <a:rPr lang="tr-TR" altLang="tr-TR" sz="3600" dirty="0">
                <a:solidFill>
                  <a:schemeClr val="tx1"/>
                </a:solidFill>
                <a:latin typeface="Arial Black" pitchFamily="34" charset="0"/>
              </a:rPr>
              <a:t>BİTKİ TANIMA VE DEĞERLENDİRME II </a:t>
            </a:r>
          </a:p>
          <a:p>
            <a:pPr algn="ctr">
              <a:spcBef>
                <a:spcPct val="0"/>
              </a:spcBef>
              <a:buClrTx/>
              <a:buSzTx/>
              <a:buFontTx/>
              <a:buNone/>
            </a:pPr>
            <a:endParaRPr lang="tr-TR" altLang="tr-TR" sz="3600" dirty="0">
              <a:solidFill>
                <a:schemeClr val="tx1"/>
              </a:solidFill>
              <a:latin typeface="Arial Black" pitchFamily="34" charset="0"/>
            </a:endParaRPr>
          </a:p>
          <a:p>
            <a:pPr algn="ctr">
              <a:spcBef>
                <a:spcPct val="0"/>
              </a:spcBef>
              <a:buClrTx/>
              <a:buSzTx/>
              <a:buFontTx/>
              <a:buNone/>
            </a:pPr>
            <a:r>
              <a:rPr lang="tr-TR" altLang="tr-TR" sz="3600" dirty="0">
                <a:solidFill>
                  <a:schemeClr val="tx1"/>
                </a:solidFill>
                <a:latin typeface="Arial Black" pitchFamily="34" charset="0"/>
              </a:rPr>
              <a:t> DERS </a:t>
            </a:r>
            <a:r>
              <a:rPr lang="tr-TR" altLang="tr-TR" sz="3600" dirty="0" smtClean="0">
                <a:solidFill>
                  <a:schemeClr val="tx1"/>
                </a:solidFill>
                <a:latin typeface="Arial Black" pitchFamily="34" charset="0"/>
              </a:rPr>
              <a:t>NOTLARI-II</a:t>
            </a:r>
            <a:endParaRPr lang="tr-TR" altLang="tr-TR" sz="3600" dirty="0">
              <a:solidFill>
                <a:schemeClr val="tx1"/>
              </a:solidFill>
              <a:latin typeface="Arial Black" pitchFamily="34" charset="0"/>
            </a:endParaRPr>
          </a:p>
          <a:p>
            <a:pPr algn="ctr">
              <a:spcBef>
                <a:spcPct val="0"/>
              </a:spcBef>
              <a:buClrTx/>
              <a:buSzTx/>
              <a:buFontTx/>
              <a:buNone/>
            </a:pPr>
            <a:r>
              <a:rPr lang="tr-TR" altLang="tr-TR" sz="3600" dirty="0" smtClean="0">
                <a:solidFill>
                  <a:schemeClr val="tx1"/>
                </a:solidFill>
                <a:latin typeface="Arial Black" pitchFamily="34" charset="0"/>
              </a:rPr>
              <a:t>(CYCAS-GINKGO-TAXUS) </a:t>
            </a:r>
            <a:endParaRPr lang="tr-TR" altLang="tr-TR" sz="3600" dirty="0">
              <a:solidFill>
                <a:schemeClr val="tx1"/>
              </a:solidFill>
              <a:latin typeface="Arial Black" pitchFamily="34" charset="0"/>
            </a:endParaRPr>
          </a:p>
          <a:p>
            <a:pPr>
              <a:spcBef>
                <a:spcPct val="0"/>
              </a:spcBef>
              <a:buClrTx/>
              <a:buSzTx/>
              <a:buFontTx/>
              <a:buNone/>
            </a:pPr>
            <a:r>
              <a:rPr lang="tr-TR" altLang="tr-TR" sz="1800" b="1" dirty="0">
                <a:solidFill>
                  <a:schemeClr val="tx1"/>
                </a:solidFill>
                <a:latin typeface="Times New Roman" pitchFamily="18" charset="0"/>
              </a:rPr>
              <a:t>                 </a:t>
            </a:r>
          </a:p>
          <a:p>
            <a:pPr>
              <a:spcBef>
                <a:spcPct val="0"/>
              </a:spcBef>
              <a:buClrTx/>
              <a:buSzTx/>
              <a:buFontTx/>
              <a:buNone/>
            </a:pPr>
            <a:endParaRPr lang="tr-TR" altLang="tr-TR" sz="1800" b="1" dirty="0">
              <a:solidFill>
                <a:schemeClr val="tx1"/>
              </a:solidFill>
              <a:latin typeface="Times New Roman" pitchFamily="18" charset="0"/>
            </a:endParaRPr>
          </a:p>
          <a:p>
            <a:pPr>
              <a:spcBef>
                <a:spcPct val="0"/>
              </a:spcBef>
              <a:buClrTx/>
              <a:buSzTx/>
              <a:buFontTx/>
              <a:buNone/>
            </a:pPr>
            <a:endParaRPr lang="tr-TR" altLang="tr-TR" sz="1800" b="1" dirty="0">
              <a:solidFill>
                <a:schemeClr val="tx1"/>
              </a:solidFill>
              <a:latin typeface="Times New Roman" pitchFamily="18" charset="0"/>
            </a:endParaRPr>
          </a:p>
        </p:txBody>
      </p:sp>
    </p:spTree>
    <p:extLst>
      <p:ext uri="{BB962C8B-B14F-4D97-AF65-F5344CB8AC3E}">
        <p14:creationId xmlns:p14="http://schemas.microsoft.com/office/powerpoint/2010/main" val="83015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ikdörtgen 1"/>
          <p:cNvSpPr>
            <a:spLocks noChangeArrowheads="1"/>
          </p:cNvSpPr>
          <p:nvPr/>
        </p:nvSpPr>
        <p:spPr bwMode="auto">
          <a:xfrm>
            <a:off x="5435600" y="0"/>
            <a:ext cx="207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Taxus baccata </a:t>
            </a:r>
            <a:endParaRPr lang="tr-TR" altLang="tr-TR" smtClean="0">
              <a:solidFill>
                <a:prstClr val="white"/>
              </a:solidFill>
              <a:latin typeface="Arial" charset="0"/>
            </a:endParaRPr>
          </a:p>
        </p:txBody>
      </p:sp>
      <p:pic>
        <p:nvPicPr>
          <p:cNvPr id="22531" name="Picture 3" descr="TAX_BA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765175"/>
            <a:ext cx="539908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2"/>
          <p:cNvSpPr>
            <a:spLocks noChangeArrowheads="1"/>
          </p:cNvSpPr>
          <p:nvPr/>
        </p:nvSpPr>
        <p:spPr bwMode="auto">
          <a:xfrm>
            <a:off x="506413" y="5084763"/>
            <a:ext cx="8202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İğne yapraklar 1-3cm uzunlukta, 2-3mm genişlikte, yassı, yumuşaktır, batıcı değildir. Üst yüzü parlak koyu yeşil, alt yüzü mattır. Alt yüzünde çok belirgin olmayan iki stoma çizgisi vardır. Yapraklar sürgüne çevrel dizilmiş olmasına karşın çoğunlukla iki sıralıymış gibi görünür.</a:t>
            </a:r>
            <a:endParaRPr lang="en-US" altLang="tr-TR" sz="1800" smtClean="0">
              <a:solidFill>
                <a:prstClr val="black"/>
              </a:solidFill>
              <a:latin typeface="Times New Roman" pitchFamily="18" charset="0"/>
            </a:endParaRPr>
          </a:p>
        </p:txBody>
      </p:sp>
    </p:spTree>
    <p:extLst>
      <p:ext uri="{BB962C8B-B14F-4D97-AF65-F5344CB8AC3E}">
        <p14:creationId xmlns:p14="http://schemas.microsoft.com/office/powerpoint/2010/main" val="339200854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kdörtgen 1"/>
          <p:cNvSpPr>
            <a:spLocks noChangeArrowheads="1"/>
          </p:cNvSpPr>
          <p:nvPr/>
        </p:nvSpPr>
        <p:spPr bwMode="auto">
          <a:xfrm>
            <a:off x="5435600" y="0"/>
            <a:ext cx="207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Taxus baccata </a:t>
            </a:r>
            <a:endParaRPr lang="tr-TR" altLang="tr-TR" smtClean="0">
              <a:solidFill>
                <a:prstClr val="white"/>
              </a:solidFill>
              <a:latin typeface="Arial" charset="0"/>
            </a:endParaRPr>
          </a:p>
        </p:txBody>
      </p:sp>
      <p:pic>
        <p:nvPicPr>
          <p:cNvPr id="23555" name="Picture 2" descr="Taxus%20baccata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765175"/>
            <a:ext cx="345598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TAX_BA_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19100"/>
            <a:ext cx="223202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2"/>
          <p:cNvSpPr>
            <a:spLocks noChangeArrowheads="1"/>
          </p:cNvSpPr>
          <p:nvPr/>
        </p:nvSpPr>
        <p:spPr bwMode="auto">
          <a:xfrm>
            <a:off x="5003800" y="765175"/>
            <a:ext cx="363378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Bir cinsli, iki evciklidir.</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Erkek çiçekler iğne yaprakların altında yer alır, 8-12mm boyda, koyu sarı renktedir.</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Dişi çiçekler iğne yaprakların koltuğunda kısa sürgün uçlarında yer alır, 3-4mm boyunda mavi-yeşil renkte küçük kozalakçıklar halindedir.</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Olgun meyve kozalaktan çok, kırmızı renkli etli sulu bir meyve görünümündedir. Yaklaşık 1cm boyunda küçük fıçılara benzer. </a:t>
            </a:r>
          </a:p>
          <a:p>
            <a:pPr eaLnBrk="1" fontAlgn="base" hangingPunct="1">
              <a:spcBef>
                <a:spcPct val="0"/>
              </a:spcBef>
              <a:spcAft>
                <a:spcPct val="0"/>
              </a:spcAft>
              <a:buClrTx/>
              <a:buSzTx/>
              <a:buFontTx/>
              <a:buNone/>
            </a:pPr>
            <a:endParaRPr lang="tr-TR" altLang="tr-TR" sz="1800" smtClean="0">
              <a:solidFill>
                <a:prstClr val="black"/>
              </a:solidFill>
              <a:latin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rPr>
              <a:t>Tohumları, sürgün ve yaprakları gibi çok zehirlidir.</a:t>
            </a:r>
            <a:endParaRPr lang="en-US" altLang="tr-TR" sz="1800" smtClean="0">
              <a:solidFill>
                <a:prstClr val="black"/>
              </a:solidFill>
              <a:latin typeface="Times New Roman" pitchFamily="18" charset="0"/>
            </a:endParaRPr>
          </a:p>
        </p:txBody>
      </p:sp>
      <p:pic>
        <p:nvPicPr>
          <p:cNvPr id="23558" name="Picture 7" descr="taxus baccata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221163"/>
            <a:ext cx="3903663"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83966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31850" y="836613"/>
            <a:ext cx="7489825" cy="5478462"/>
          </a:xfrm>
          <a:prstGeom prst="rect">
            <a:avLst/>
          </a:prstGeom>
          <a:noFill/>
        </p:spPr>
        <p:txBody>
          <a:bodyPr>
            <a:spAutoFit/>
          </a:bodyPr>
          <a:lstStyle>
            <a:defPPr>
              <a:defRPr lang="tr-T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tr-TR" sz="1400" b="1" dirty="0">
                <a:solidFill>
                  <a:prstClr val="black"/>
                </a:solidFill>
                <a:latin typeface="Century Gothic"/>
              </a:rPr>
              <a:t>KAYNAKLAR</a:t>
            </a:r>
          </a:p>
          <a:p>
            <a:pPr>
              <a:defRPr/>
            </a:pPr>
            <a:endParaRPr lang="tr-TR" sz="1400" dirty="0">
              <a:solidFill>
                <a:prstClr val="black"/>
              </a:solidFill>
              <a:latin typeface="Century Gothic"/>
            </a:endParaRPr>
          </a:p>
          <a:p>
            <a:pPr>
              <a:defRPr/>
            </a:pPr>
            <a:r>
              <a:rPr lang="tr-TR" sz="1400" dirty="0" smtClean="0">
                <a:solidFill>
                  <a:prstClr val="black"/>
                </a:solidFill>
                <a:latin typeface="Century Gothic"/>
              </a:rPr>
              <a:t>Akman, Y., </a:t>
            </a:r>
            <a:r>
              <a:rPr lang="tr-TR" sz="1400" dirty="0" err="1" smtClean="0">
                <a:solidFill>
                  <a:prstClr val="black"/>
                </a:solidFill>
                <a:latin typeface="Century Gothic"/>
              </a:rPr>
              <a:t>Ketenoğlu</a:t>
            </a:r>
            <a:r>
              <a:rPr lang="tr-TR" sz="1400" dirty="0" smtClean="0">
                <a:solidFill>
                  <a:prstClr val="black"/>
                </a:solidFill>
                <a:latin typeface="Century Gothic"/>
              </a:rPr>
              <a:t>, O., Kurt, L., Kurt F. Ve Körüklü S.T. 2012</a:t>
            </a:r>
            <a:r>
              <a:rPr lang="tr-TR" sz="1400" dirty="0">
                <a:solidFill>
                  <a:prstClr val="black"/>
                </a:solidFill>
                <a:latin typeface="Century Gothic"/>
              </a:rPr>
              <a:t>. </a:t>
            </a:r>
            <a:r>
              <a:rPr lang="tr-TR" sz="1400" dirty="0" err="1" smtClean="0">
                <a:solidFill>
                  <a:prstClr val="black"/>
                </a:solidFill>
                <a:latin typeface="Century Gothic"/>
              </a:rPr>
              <a:t>Gymnospermae</a:t>
            </a:r>
            <a:r>
              <a:rPr lang="tr-TR" sz="1400" dirty="0" smtClean="0">
                <a:solidFill>
                  <a:prstClr val="black"/>
                </a:solidFill>
                <a:latin typeface="Century Gothic"/>
              </a:rPr>
              <a:t> (Açık Tohumlular). Ajans-Türk Gazetecilik Matbaacılık. ISBN: 978-975-97436-2-0.</a:t>
            </a:r>
          </a:p>
          <a:p>
            <a:pPr>
              <a:defRPr/>
            </a:pPr>
            <a:endParaRPr lang="tr-TR" sz="1400" dirty="0">
              <a:solidFill>
                <a:prstClr val="black"/>
              </a:solidFill>
              <a:latin typeface="Century Gothic"/>
            </a:endParaRPr>
          </a:p>
          <a:p>
            <a:pPr>
              <a:defRPr/>
            </a:pPr>
            <a:r>
              <a:rPr lang="tr-TR" sz="1400" dirty="0" smtClean="0">
                <a:solidFill>
                  <a:prstClr val="black"/>
                </a:solidFill>
                <a:latin typeface="Century Gothic"/>
              </a:rPr>
              <a:t>Anşin</a:t>
            </a:r>
            <a:r>
              <a:rPr lang="tr-TR" sz="1400" dirty="0">
                <a:solidFill>
                  <a:prstClr val="black"/>
                </a:solidFill>
                <a:latin typeface="Century Gothic"/>
              </a:rPr>
              <a:t>, R. Ve Özkan, Z. C. </a:t>
            </a:r>
            <a:r>
              <a:rPr lang="tr-TR" sz="1400" dirty="0" smtClean="0">
                <a:solidFill>
                  <a:prstClr val="black"/>
                </a:solidFill>
                <a:latin typeface="Century Gothic"/>
              </a:rPr>
              <a:t>2001. </a:t>
            </a:r>
            <a:r>
              <a:rPr lang="tr-TR" sz="1400" dirty="0">
                <a:solidFill>
                  <a:prstClr val="black"/>
                </a:solidFill>
                <a:latin typeface="Century Gothic"/>
              </a:rPr>
              <a:t>Tohumlu Bitkiler </a:t>
            </a:r>
            <a:r>
              <a:rPr lang="tr-TR" sz="1400" dirty="0" smtClean="0">
                <a:solidFill>
                  <a:prstClr val="black"/>
                </a:solidFill>
                <a:latin typeface="Century Gothic"/>
              </a:rPr>
              <a:t>/ Açık Tohumlular. </a:t>
            </a:r>
            <a:r>
              <a:rPr lang="tr-TR" sz="1400" dirty="0">
                <a:solidFill>
                  <a:prstClr val="black"/>
                </a:solidFill>
                <a:latin typeface="Century Gothic"/>
              </a:rPr>
              <a:t>Karadeniz Teknik </a:t>
            </a:r>
            <a:r>
              <a:rPr lang="tr-TR" sz="1400" dirty="0" smtClean="0">
                <a:solidFill>
                  <a:prstClr val="black"/>
                </a:solidFill>
                <a:latin typeface="Century Gothic"/>
              </a:rPr>
              <a:t>Üniversitesi Basımevi. No:122-15, </a:t>
            </a:r>
            <a:r>
              <a:rPr lang="tr-TR" sz="1400" dirty="0">
                <a:solidFill>
                  <a:prstClr val="black"/>
                </a:solidFill>
                <a:latin typeface="Century Gothic"/>
              </a:rPr>
              <a:t>Trabzon</a:t>
            </a:r>
            <a:r>
              <a:rPr lang="tr-TR" sz="1400" dirty="0" smtClean="0">
                <a:solidFill>
                  <a:prstClr val="black"/>
                </a:solidFill>
                <a:latin typeface="Century Gothic"/>
              </a:rPr>
              <a:t>.</a:t>
            </a:r>
          </a:p>
          <a:p>
            <a:pPr>
              <a:defRPr/>
            </a:pPr>
            <a:endParaRPr lang="tr-TR" sz="1400" dirty="0">
              <a:solidFill>
                <a:prstClr val="black"/>
              </a:solidFill>
              <a:latin typeface="Century Gothic"/>
            </a:endParaRPr>
          </a:p>
          <a:p>
            <a:pPr>
              <a:defRPr/>
            </a:pPr>
            <a:r>
              <a:rPr lang="tr-TR" sz="1400" dirty="0" err="1" smtClean="0">
                <a:solidFill>
                  <a:prstClr val="black"/>
                </a:solidFill>
                <a:latin typeface="Century Gothic"/>
              </a:rPr>
              <a:t>Boyd</a:t>
            </a:r>
            <a:r>
              <a:rPr lang="tr-TR" sz="1400" dirty="0" smtClean="0">
                <a:solidFill>
                  <a:prstClr val="black"/>
                </a:solidFill>
                <a:latin typeface="Century Gothic"/>
              </a:rPr>
              <a:t>, P. (Ed.). 1999. </a:t>
            </a:r>
            <a:r>
              <a:rPr lang="tr-TR" sz="1400" dirty="0" err="1" smtClean="0">
                <a:solidFill>
                  <a:prstClr val="black"/>
                </a:solidFill>
                <a:latin typeface="Century Gothic"/>
              </a:rPr>
              <a:t>The</a:t>
            </a:r>
            <a:r>
              <a:rPr lang="tr-TR" sz="1400" dirty="0" smtClean="0">
                <a:solidFill>
                  <a:prstClr val="black"/>
                </a:solidFill>
                <a:latin typeface="Century Gothic"/>
              </a:rPr>
              <a:t> </a:t>
            </a:r>
            <a:r>
              <a:rPr lang="tr-TR" sz="1400" dirty="0" err="1" smtClean="0">
                <a:solidFill>
                  <a:prstClr val="black"/>
                </a:solidFill>
                <a:latin typeface="Century Gothic"/>
              </a:rPr>
              <a:t>Illustrated</a:t>
            </a:r>
            <a:r>
              <a:rPr lang="tr-TR" sz="1400" dirty="0" smtClean="0">
                <a:solidFill>
                  <a:prstClr val="black"/>
                </a:solidFill>
                <a:latin typeface="Century Gothic"/>
              </a:rPr>
              <a:t> </a:t>
            </a:r>
            <a:r>
              <a:rPr lang="tr-TR" sz="1400" dirty="0" err="1" smtClean="0">
                <a:solidFill>
                  <a:prstClr val="black"/>
                </a:solidFill>
                <a:latin typeface="Century Gothic"/>
              </a:rPr>
              <a:t>Book</a:t>
            </a:r>
            <a:r>
              <a:rPr lang="tr-TR" sz="1400" dirty="0" smtClean="0">
                <a:solidFill>
                  <a:prstClr val="black"/>
                </a:solidFill>
                <a:latin typeface="Century Gothic"/>
              </a:rPr>
              <a:t> of </a:t>
            </a:r>
            <a:r>
              <a:rPr lang="tr-TR" sz="1400" dirty="0" err="1" smtClean="0">
                <a:solidFill>
                  <a:prstClr val="black"/>
                </a:solidFill>
                <a:latin typeface="Century Gothic"/>
              </a:rPr>
              <a:t>Trees</a:t>
            </a:r>
            <a:r>
              <a:rPr lang="tr-TR" sz="1400" dirty="0" smtClean="0">
                <a:solidFill>
                  <a:prstClr val="black"/>
                </a:solidFill>
                <a:latin typeface="Century Gothic"/>
              </a:rPr>
              <a:t>. </a:t>
            </a:r>
            <a:r>
              <a:rPr lang="tr-TR" sz="1400" dirty="0" err="1" smtClean="0">
                <a:solidFill>
                  <a:prstClr val="black"/>
                </a:solidFill>
                <a:latin typeface="Century Gothic"/>
              </a:rPr>
              <a:t>Salamender</a:t>
            </a:r>
            <a:r>
              <a:rPr lang="tr-TR" sz="1400" dirty="0" smtClean="0">
                <a:solidFill>
                  <a:prstClr val="black"/>
                </a:solidFill>
                <a:latin typeface="Century Gothic"/>
              </a:rPr>
              <a:t> </a:t>
            </a:r>
            <a:r>
              <a:rPr lang="tr-TR" sz="1400" dirty="0" err="1" smtClean="0">
                <a:solidFill>
                  <a:prstClr val="black"/>
                </a:solidFill>
                <a:latin typeface="Century Gothic"/>
              </a:rPr>
              <a:t>Books</a:t>
            </a:r>
            <a:r>
              <a:rPr lang="tr-TR" sz="1400" dirty="0" smtClean="0">
                <a:solidFill>
                  <a:prstClr val="black"/>
                </a:solidFill>
                <a:latin typeface="Century Gothic"/>
              </a:rPr>
              <a:t> Limited. ISBN: 184065-0834. </a:t>
            </a:r>
            <a:r>
              <a:rPr lang="tr-TR" sz="1400" dirty="0" err="1" smtClean="0">
                <a:solidFill>
                  <a:prstClr val="black"/>
                </a:solidFill>
                <a:latin typeface="Century Gothic"/>
              </a:rPr>
              <a:t>London</a:t>
            </a:r>
            <a:r>
              <a:rPr lang="tr-TR" sz="1400" dirty="0" smtClean="0">
                <a:solidFill>
                  <a:prstClr val="black"/>
                </a:solidFill>
                <a:latin typeface="Century Gothic"/>
              </a:rPr>
              <a:t>.</a:t>
            </a:r>
            <a:endParaRPr lang="tr-TR" sz="1400" dirty="0">
              <a:solidFill>
                <a:prstClr val="black"/>
              </a:solidFill>
              <a:latin typeface="Century Gothic"/>
            </a:endParaRPr>
          </a:p>
          <a:p>
            <a:pPr>
              <a:defRPr/>
            </a:pPr>
            <a:endParaRPr lang="tr-TR" sz="1400" dirty="0" smtClean="0">
              <a:solidFill>
                <a:prstClr val="black"/>
              </a:solidFill>
              <a:latin typeface="Century Gothic"/>
            </a:endParaRPr>
          </a:p>
          <a:p>
            <a:pPr>
              <a:defRPr/>
            </a:pPr>
            <a:r>
              <a:rPr lang="tr-TR" sz="1400" dirty="0" smtClean="0">
                <a:solidFill>
                  <a:prstClr val="black"/>
                </a:solidFill>
                <a:latin typeface="Century Gothic"/>
              </a:rPr>
              <a:t>Demirtaş A. 2016. Ankara’nın Ağaç, </a:t>
            </a:r>
            <a:r>
              <a:rPr lang="tr-TR" sz="1400" dirty="0" err="1" smtClean="0">
                <a:solidFill>
                  <a:prstClr val="black"/>
                </a:solidFill>
                <a:latin typeface="Century Gothic"/>
              </a:rPr>
              <a:t>Ağaçcık</a:t>
            </a:r>
            <a:r>
              <a:rPr lang="tr-TR" sz="1400" dirty="0" smtClean="0">
                <a:solidFill>
                  <a:prstClr val="black"/>
                </a:solidFill>
                <a:latin typeface="Century Gothic"/>
              </a:rPr>
              <a:t> ve Çalıları. Kırsal Çevre ve Ormancılık Sorunları Araştırma Derneği Yayını. ISBN: 978-9944-0142-5-0. Ankara.</a:t>
            </a:r>
          </a:p>
          <a:p>
            <a:pPr>
              <a:defRPr/>
            </a:pPr>
            <a:endParaRPr lang="tr-TR" sz="1400" dirty="0">
              <a:solidFill>
                <a:prstClr val="black"/>
              </a:solidFill>
              <a:latin typeface="Century Gothic"/>
            </a:endParaRPr>
          </a:p>
          <a:p>
            <a:pPr>
              <a:defRPr/>
            </a:pPr>
            <a:r>
              <a:rPr lang="tr-TR" sz="1400" dirty="0" err="1">
                <a:solidFill>
                  <a:prstClr val="black"/>
                </a:solidFill>
                <a:latin typeface="Century Gothic"/>
              </a:rPr>
              <a:t>Mamıkoğlu</a:t>
            </a:r>
            <a:r>
              <a:rPr lang="tr-TR" sz="1400" dirty="0">
                <a:solidFill>
                  <a:prstClr val="black"/>
                </a:solidFill>
                <a:latin typeface="Century Gothic"/>
              </a:rPr>
              <a:t>, N. G., 2010.  Türkiye’nin Ağaçları ve Çalıları. NTV Yayınları.  ISBN: 978-605-5813-49-9</a:t>
            </a:r>
            <a:r>
              <a:rPr lang="tr-TR" sz="1400" dirty="0" smtClean="0">
                <a:solidFill>
                  <a:prstClr val="black"/>
                </a:solidFill>
                <a:latin typeface="Century Gothic"/>
              </a:rPr>
              <a:t>.</a:t>
            </a:r>
          </a:p>
          <a:p>
            <a:pPr>
              <a:defRPr/>
            </a:pPr>
            <a:endParaRPr lang="tr-TR" sz="1400" dirty="0">
              <a:solidFill>
                <a:prstClr val="black"/>
              </a:solidFill>
              <a:latin typeface="Century Gothic"/>
            </a:endParaRPr>
          </a:p>
          <a:p>
            <a:pPr>
              <a:defRPr/>
            </a:pPr>
            <a:r>
              <a:rPr lang="tr-TR" sz="1400" dirty="0" smtClean="0">
                <a:solidFill>
                  <a:prstClr val="black"/>
                </a:solidFill>
                <a:latin typeface="Century Gothic"/>
              </a:rPr>
              <a:t>Orçun, E. 1972. Özel Bahçe Mimarisi – </a:t>
            </a:r>
            <a:r>
              <a:rPr lang="tr-TR" sz="1400" dirty="0" err="1" smtClean="0">
                <a:solidFill>
                  <a:prstClr val="black"/>
                </a:solidFill>
                <a:latin typeface="Century Gothic"/>
              </a:rPr>
              <a:t>Dendroloji</a:t>
            </a:r>
            <a:r>
              <a:rPr lang="tr-TR" sz="1400" dirty="0" smtClean="0">
                <a:solidFill>
                  <a:prstClr val="black"/>
                </a:solidFill>
                <a:latin typeface="Century Gothic"/>
              </a:rPr>
              <a:t> Cilt.1, İğne Yapraklı Ağaç ve </a:t>
            </a:r>
            <a:r>
              <a:rPr lang="tr-TR" sz="1400" dirty="0" err="1" smtClean="0">
                <a:solidFill>
                  <a:prstClr val="black"/>
                </a:solidFill>
                <a:latin typeface="Century Gothic"/>
              </a:rPr>
              <a:t>Ağaçcıklar</a:t>
            </a:r>
            <a:r>
              <a:rPr lang="tr-TR" sz="1400" dirty="0" smtClean="0">
                <a:solidFill>
                  <a:prstClr val="black"/>
                </a:solidFill>
                <a:latin typeface="Century Gothic"/>
              </a:rPr>
              <a:t> Ders Kitabı.  Ege Üniversitesi Ziraat Fakültesi Yayınları. No:196, İzmir.</a:t>
            </a:r>
          </a:p>
          <a:p>
            <a:pPr>
              <a:defRPr/>
            </a:pPr>
            <a:endParaRPr lang="tr-TR" sz="1400" dirty="0" smtClean="0">
              <a:solidFill>
                <a:prstClr val="black"/>
              </a:solidFill>
              <a:latin typeface="Century Gothic"/>
            </a:endParaRPr>
          </a:p>
          <a:p>
            <a:pPr>
              <a:defRPr/>
            </a:pPr>
            <a:r>
              <a:rPr lang="tr-TR" sz="1400" dirty="0" smtClean="0">
                <a:solidFill>
                  <a:prstClr val="black"/>
                </a:solidFill>
                <a:latin typeface="Century Gothic"/>
              </a:rPr>
              <a:t>Seçmen, Ö., Gemici, Y., Görk, G., </a:t>
            </a:r>
            <a:r>
              <a:rPr lang="tr-TR" sz="1400" dirty="0" err="1" smtClean="0">
                <a:solidFill>
                  <a:prstClr val="black"/>
                </a:solidFill>
                <a:latin typeface="Century Gothic"/>
              </a:rPr>
              <a:t>Bekat</a:t>
            </a:r>
            <a:r>
              <a:rPr lang="tr-TR" sz="1400" dirty="0" smtClean="0">
                <a:solidFill>
                  <a:prstClr val="black"/>
                </a:solidFill>
                <a:latin typeface="Century Gothic"/>
              </a:rPr>
              <a:t>, L. ve Leblebici, E. 2000. Tohumlu Bitkiler Sistematiği. Ege Üniversitesi Basımevi.  No:116, İzmir.</a:t>
            </a:r>
          </a:p>
          <a:p>
            <a:pPr>
              <a:defRPr/>
            </a:pPr>
            <a:endParaRPr lang="tr-TR" sz="1400" dirty="0" smtClean="0">
              <a:solidFill>
                <a:prstClr val="black"/>
              </a:solidFill>
              <a:latin typeface="Century Gothic"/>
            </a:endParaRPr>
          </a:p>
          <a:p>
            <a:pPr>
              <a:defRPr/>
            </a:pPr>
            <a:r>
              <a:rPr lang="tr-TR" sz="1400" dirty="0" err="1" smtClean="0">
                <a:solidFill>
                  <a:prstClr val="black"/>
                </a:solidFill>
                <a:latin typeface="Century Gothic"/>
              </a:rPr>
              <a:t>Yaltırık</a:t>
            </a:r>
            <a:r>
              <a:rPr lang="tr-TR" sz="1400" dirty="0">
                <a:solidFill>
                  <a:prstClr val="black"/>
                </a:solidFill>
                <a:latin typeface="Century Gothic"/>
              </a:rPr>
              <a:t>, F. 2000. </a:t>
            </a:r>
            <a:r>
              <a:rPr lang="tr-TR" sz="1400" dirty="0" err="1">
                <a:solidFill>
                  <a:prstClr val="black"/>
                </a:solidFill>
                <a:latin typeface="Century Gothic"/>
              </a:rPr>
              <a:t>Dendroloji</a:t>
            </a:r>
            <a:r>
              <a:rPr lang="tr-TR" sz="1400" dirty="0">
                <a:solidFill>
                  <a:prstClr val="black"/>
                </a:solidFill>
                <a:latin typeface="Century Gothic"/>
              </a:rPr>
              <a:t>: ders kitabı : </a:t>
            </a:r>
            <a:r>
              <a:rPr lang="tr-TR" sz="1400" dirty="0" err="1" smtClean="0">
                <a:solidFill>
                  <a:prstClr val="black"/>
                </a:solidFill>
                <a:latin typeface="Century Gothic"/>
              </a:rPr>
              <a:t>Gymnospermae-angiospermae</a:t>
            </a:r>
            <a:r>
              <a:rPr lang="tr-TR" sz="1400" dirty="0" smtClean="0">
                <a:solidFill>
                  <a:prstClr val="black"/>
                </a:solidFill>
                <a:latin typeface="Century Gothic"/>
              </a:rPr>
              <a:t>. </a:t>
            </a:r>
            <a:r>
              <a:rPr lang="tr-TR" sz="1400" dirty="0">
                <a:solidFill>
                  <a:prstClr val="black"/>
                </a:solidFill>
                <a:latin typeface="Century Gothic"/>
              </a:rPr>
              <a:t>İstanbul </a:t>
            </a:r>
            <a:r>
              <a:rPr lang="tr-TR" sz="1400" dirty="0" smtClean="0">
                <a:solidFill>
                  <a:prstClr val="black"/>
                </a:solidFill>
                <a:latin typeface="Century Gothic"/>
              </a:rPr>
              <a:t>Üniversitesi </a:t>
            </a:r>
            <a:r>
              <a:rPr lang="tr-TR" sz="1400" dirty="0">
                <a:solidFill>
                  <a:prstClr val="black"/>
                </a:solidFill>
                <a:latin typeface="Century Gothic"/>
              </a:rPr>
              <a:t>Orman Fakültesi. 2. Baskı. ISBN: </a:t>
            </a:r>
            <a:r>
              <a:rPr lang="tr-TR" sz="1400" dirty="0" smtClean="0">
                <a:solidFill>
                  <a:prstClr val="black"/>
                </a:solidFill>
                <a:latin typeface="Century Gothic"/>
              </a:rPr>
              <a:t>9754045941</a:t>
            </a:r>
            <a:r>
              <a:rPr lang="tr-TR" sz="1400" dirty="0">
                <a:solidFill>
                  <a:prstClr val="black"/>
                </a:solidFill>
                <a:latin typeface="Century Gothic"/>
              </a:rPr>
              <a:t>, </a:t>
            </a:r>
            <a:r>
              <a:rPr lang="tr-TR" sz="1400" dirty="0" smtClean="0">
                <a:solidFill>
                  <a:prstClr val="black"/>
                </a:solidFill>
                <a:latin typeface="Century Gothic"/>
              </a:rPr>
              <a:t>9789754045949. İstanbul.</a:t>
            </a:r>
            <a:endParaRPr lang="tr-TR" sz="1400" dirty="0">
              <a:solidFill>
                <a:prstClr val="black"/>
              </a:solidFill>
              <a:latin typeface="Century Gothic"/>
            </a:endParaRPr>
          </a:p>
        </p:txBody>
      </p:sp>
    </p:spTree>
    <p:extLst>
      <p:ext uri="{BB962C8B-B14F-4D97-AF65-F5344CB8AC3E}">
        <p14:creationId xmlns:p14="http://schemas.microsoft.com/office/powerpoint/2010/main" val="214833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yc-re-1"/>
          <p:cNvPicPr>
            <a:picLocks noChangeAspect="1" noChangeArrowheads="1"/>
          </p:cNvPicPr>
          <p:nvPr/>
        </p:nvPicPr>
        <p:blipFill>
          <a:blip r:embed="rId3">
            <a:extLst>
              <a:ext uri="{28A0092B-C50C-407E-A947-70E740481C1C}">
                <a14:useLocalDpi xmlns:a14="http://schemas.microsoft.com/office/drawing/2010/main" val="0"/>
              </a:ext>
            </a:extLst>
          </a:blip>
          <a:srcRect b="4588"/>
          <a:stretch>
            <a:fillRect/>
          </a:stretch>
        </p:blipFill>
        <p:spPr bwMode="auto">
          <a:xfrm>
            <a:off x="635000" y="620713"/>
            <a:ext cx="36004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5003800" y="44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smtClean="0">
                <a:solidFill>
                  <a:prstClr val="white"/>
                </a:solidFill>
                <a:latin typeface="Times New Roman" pitchFamily="18" charset="0"/>
              </a:rPr>
              <a:t>CYADACEAE</a:t>
            </a:r>
            <a:endParaRPr lang="tr-TR" altLang="tr-TR" b="1" noProof="1" smtClean="0">
              <a:solidFill>
                <a:prstClr val="white"/>
              </a:solidFill>
              <a:latin typeface="Times New Roman" pitchFamily="18" charset="0"/>
            </a:endParaRPr>
          </a:p>
        </p:txBody>
      </p:sp>
      <p:sp>
        <p:nvSpPr>
          <p:cNvPr id="14340" name="Text Box 5"/>
          <p:cNvSpPr txBox="1">
            <a:spLocks noChangeArrowheads="1"/>
          </p:cNvSpPr>
          <p:nvPr/>
        </p:nvSpPr>
        <p:spPr bwMode="auto">
          <a:xfrm>
            <a:off x="4498975" y="1117600"/>
            <a:ext cx="4465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fontAlgn="base">
              <a:spcBef>
                <a:spcPct val="50000"/>
              </a:spcBef>
              <a:spcAft>
                <a:spcPct val="0"/>
              </a:spcAft>
              <a:buClrTx/>
              <a:buSzTx/>
              <a:buFontTx/>
              <a:buNone/>
            </a:pPr>
            <a:r>
              <a:rPr lang="tr-TR" altLang="tr-TR" sz="1800" b="1" smtClean="0">
                <a:solidFill>
                  <a:prstClr val="black"/>
                </a:solidFill>
                <a:latin typeface="Times New Roman" pitchFamily="18" charset="0"/>
              </a:rPr>
              <a:t>CYCAS L. – Yalancı Sago Palmiyeleri</a:t>
            </a:r>
            <a:endParaRPr lang="tr-TR" altLang="tr-TR" sz="1800" b="1" noProof="1" smtClean="0">
              <a:solidFill>
                <a:prstClr val="black"/>
              </a:solidFill>
              <a:latin typeface="Times New Roman" pitchFamily="18" charset="0"/>
            </a:endParaRPr>
          </a:p>
        </p:txBody>
      </p:sp>
      <p:sp>
        <p:nvSpPr>
          <p:cNvPr id="14341" name="Text Box 6"/>
          <p:cNvSpPr txBox="1">
            <a:spLocks noChangeArrowheads="1"/>
          </p:cNvSpPr>
          <p:nvPr/>
        </p:nvSpPr>
        <p:spPr bwMode="auto">
          <a:xfrm>
            <a:off x="4356100" y="1725613"/>
            <a:ext cx="41767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Tropik Asya, Avustralya ve çevre adalarda yetişen 16 türü vardır. Sütun şeklinde veya şişkin olan gövde ya hiç dallanmaz veya az dallanır. Genel görünüşleri uzaktan monokotil bitkilerden Palmiyeleri andırır ve çoğu zaman birbirine karıştırılır.</a:t>
            </a:r>
            <a:endParaRPr lang="tr-TR" altLang="tr-TR" sz="1600" noProof="1" smtClean="0">
              <a:solidFill>
                <a:prstClr val="black"/>
              </a:solidFill>
              <a:latin typeface="Times New Roman" pitchFamily="18" charset="0"/>
            </a:endParaRPr>
          </a:p>
        </p:txBody>
      </p:sp>
      <p:sp>
        <p:nvSpPr>
          <p:cNvPr id="14342" name="Text Box 7"/>
          <p:cNvSpPr txBox="1">
            <a:spLocks noChangeArrowheads="1"/>
          </p:cNvSpPr>
          <p:nvPr/>
        </p:nvSpPr>
        <p:spPr bwMode="auto">
          <a:xfrm>
            <a:off x="4356100" y="3341688"/>
            <a:ext cx="41767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Bir cinsli iki evciklidirler. Erkek çiçek toplulukları büyük kozalaklar halindedir.</a:t>
            </a:r>
            <a:endParaRPr lang="tr-TR" altLang="tr-TR" sz="1600" noProof="1" smtClean="0">
              <a:solidFill>
                <a:prstClr val="black"/>
              </a:solidFill>
              <a:latin typeface="Times New Roman" pitchFamily="18" charset="0"/>
            </a:endParaRPr>
          </a:p>
        </p:txBody>
      </p:sp>
      <p:sp>
        <p:nvSpPr>
          <p:cNvPr id="14343" name="Text Box 8"/>
          <p:cNvSpPr txBox="1">
            <a:spLocks noChangeArrowheads="1"/>
          </p:cNvSpPr>
          <p:nvPr/>
        </p:nvSpPr>
        <p:spPr bwMode="auto">
          <a:xfrm>
            <a:off x="4356100" y="4149725"/>
            <a:ext cx="417671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Cycas türleri arasında </a:t>
            </a:r>
            <a:r>
              <a:rPr lang="tr-TR" altLang="tr-TR" sz="1600" b="1" i="1" smtClean="0">
                <a:solidFill>
                  <a:prstClr val="black"/>
                </a:solidFill>
                <a:latin typeface="Times New Roman" pitchFamily="18" charset="0"/>
              </a:rPr>
              <a:t>Cycas revoluta</a:t>
            </a:r>
            <a:r>
              <a:rPr lang="tr-TR" altLang="tr-TR" sz="1600" b="1" smtClean="0">
                <a:solidFill>
                  <a:prstClr val="black"/>
                </a:solidFill>
                <a:latin typeface="Times New Roman" pitchFamily="18" charset="0"/>
              </a:rPr>
              <a:t> L. </a:t>
            </a:r>
            <a:r>
              <a:rPr lang="tr-TR" altLang="tr-TR" sz="1600" smtClean="0">
                <a:solidFill>
                  <a:prstClr val="black"/>
                </a:solidFill>
                <a:latin typeface="Times New Roman" pitchFamily="18" charset="0"/>
              </a:rPr>
              <a:t>değerli bir süs bitkisidir. Doğal yetişme alanı dışında soğuk ve ılıman iklime sahip yerlerde çoğunlukla kış bahçelerinde, tropik ve subtropik yerlerde ise açıkta yetiştirilmektedir. Ülkemizde İzmir Kültür Park ve Antalya’da güzel örnekleri vardır.</a:t>
            </a:r>
            <a:endParaRPr lang="tr-TR" altLang="tr-TR" sz="1600" noProof="1" smtClean="0">
              <a:solidFill>
                <a:prstClr val="black"/>
              </a:solidFill>
              <a:latin typeface="Times New Roman" pitchFamily="18" charset="0"/>
            </a:endParaRPr>
          </a:p>
        </p:txBody>
      </p:sp>
    </p:spTree>
    <p:extLst>
      <p:ext uri="{BB962C8B-B14F-4D97-AF65-F5344CB8AC3E}">
        <p14:creationId xmlns:p14="http://schemas.microsoft.com/office/powerpoint/2010/main" val="169064057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yca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08050"/>
            <a:ext cx="6516687"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9"/>
          <p:cNvSpPr txBox="1">
            <a:spLocks noChangeArrowheads="1"/>
          </p:cNvSpPr>
          <p:nvPr/>
        </p:nvSpPr>
        <p:spPr bwMode="auto">
          <a:xfrm>
            <a:off x="665163" y="5334000"/>
            <a:ext cx="7848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Nemli-derin ve humuslu topraklarda iyi yetişir. Fazla su kökleri için zararlıdır. Yarıgölge yerlerden hoşlanır, doğrudan güneş ışınlarına duyarlıdır. Üretimleri çoğunlukla bitkilerden ayrılan yavrularla, nadiren de tohumla yapılır. Uygun yetişme alanlarında ve korunaklı yerlerde soliter olarak kullanılır.</a:t>
            </a:r>
            <a:endParaRPr lang="tr-TR" altLang="tr-TR" sz="1600" noProof="1" smtClean="0">
              <a:solidFill>
                <a:prstClr val="black"/>
              </a:solidFill>
              <a:latin typeface="Times New Roman" pitchFamily="18" charset="0"/>
            </a:endParaRPr>
          </a:p>
        </p:txBody>
      </p:sp>
      <p:sp>
        <p:nvSpPr>
          <p:cNvPr id="15364" name="Dikdörtgen 1"/>
          <p:cNvSpPr>
            <a:spLocks noChangeArrowheads="1"/>
          </p:cNvSpPr>
          <p:nvPr/>
        </p:nvSpPr>
        <p:spPr bwMode="auto">
          <a:xfrm>
            <a:off x="5364163" y="14288"/>
            <a:ext cx="2132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Cycas revoluta</a:t>
            </a:r>
            <a:r>
              <a:rPr lang="tr-TR" altLang="tr-TR" b="1" smtClean="0">
                <a:solidFill>
                  <a:prstClr val="white"/>
                </a:solidFill>
                <a:latin typeface="Times New Roman" pitchFamily="18" charset="0"/>
              </a:rPr>
              <a:t> </a:t>
            </a:r>
            <a:endParaRPr lang="tr-TR" altLang="tr-TR" smtClean="0">
              <a:solidFill>
                <a:prstClr val="white"/>
              </a:solidFill>
              <a:latin typeface="Arial" charset="0"/>
            </a:endParaRPr>
          </a:p>
        </p:txBody>
      </p:sp>
    </p:spTree>
    <p:extLst>
      <p:ext uri="{BB962C8B-B14F-4D97-AF65-F5344CB8AC3E}">
        <p14:creationId xmlns:p14="http://schemas.microsoft.com/office/powerpoint/2010/main" val="76382934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yca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49275"/>
            <a:ext cx="3309937"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087688"/>
            <a:ext cx="4356100" cy="32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8" name="Dikdörtgen 3"/>
          <p:cNvSpPr>
            <a:spLocks noChangeArrowheads="1"/>
          </p:cNvSpPr>
          <p:nvPr/>
        </p:nvSpPr>
        <p:spPr bwMode="auto">
          <a:xfrm>
            <a:off x="5364163" y="14288"/>
            <a:ext cx="2132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Cycas revoluta</a:t>
            </a:r>
            <a:r>
              <a:rPr lang="tr-TR" altLang="tr-TR" b="1" smtClean="0">
                <a:solidFill>
                  <a:prstClr val="white"/>
                </a:solidFill>
                <a:latin typeface="Times New Roman" pitchFamily="18" charset="0"/>
              </a:rPr>
              <a:t> </a:t>
            </a:r>
            <a:endParaRPr lang="tr-TR" altLang="tr-TR" smtClean="0">
              <a:solidFill>
                <a:prstClr val="white"/>
              </a:solidFill>
              <a:latin typeface="Arial" charset="0"/>
            </a:endParaRPr>
          </a:p>
        </p:txBody>
      </p:sp>
    </p:spTree>
    <p:extLst>
      <p:ext uri="{BB962C8B-B14F-4D97-AF65-F5344CB8AC3E}">
        <p14:creationId xmlns:p14="http://schemas.microsoft.com/office/powerpoint/2010/main" val="429070822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5172075" y="44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fontAlgn="base">
              <a:spcBef>
                <a:spcPct val="50000"/>
              </a:spcBef>
              <a:spcAft>
                <a:spcPct val="0"/>
              </a:spcAft>
              <a:buClrTx/>
              <a:buSzTx/>
              <a:buFontTx/>
              <a:buNone/>
            </a:pPr>
            <a:r>
              <a:rPr lang="tr-TR" altLang="tr-TR" b="1" smtClean="0">
                <a:solidFill>
                  <a:prstClr val="white"/>
                </a:solidFill>
                <a:latin typeface="Times New Roman" pitchFamily="18" charset="0"/>
              </a:rPr>
              <a:t>GINKGOACEAE</a:t>
            </a:r>
            <a:endParaRPr lang="tr-TR" altLang="tr-TR" b="1" noProof="1" smtClean="0">
              <a:solidFill>
                <a:prstClr val="white"/>
              </a:solidFill>
              <a:latin typeface="Times New Roman" pitchFamily="18" charset="0"/>
            </a:endParaRPr>
          </a:p>
        </p:txBody>
      </p:sp>
      <p:sp>
        <p:nvSpPr>
          <p:cNvPr id="17411" name="Text Box 4"/>
          <p:cNvSpPr txBox="1">
            <a:spLocks noChangeArrowheads="1"/>
          </p:cNvSpPr>
          <p:nvPr/>
        </p:nvSpPr>
        <p:spPr bwMode="auto">
          <a:xfrm>
            <a:off x="4500563" y="620713"/>
            <a:ext cx="41751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800" b="1" i="1" smtClean="0">
                <a:solidFill>
                  <a:prstClr val="black"/>
                </a:solidFill>
                <a:latin typeface="Times New Roman" pitchFamily="18" charset="0"/>
              </a:rPr>
              <a:t>Ginkgo </a:t>
            </a:r>
            <a:r>
              <a:rPr lang="tr-TR" altLang="tr-TR" sz="1800" b="1" smtClean="0">
                <a:solidFill>
                  <a:prstClr val="black"/>
                </a:solidFill>
                <a:latin typeface="Times New Roman" pitchFamily="18" charset="0"/>
              </a:rPr>
              <a:t>L.:</a:t>
            </a:r>
            <a:r>
              <a:rPr lang="tr-TR" altLang="tr-TR" sz="1800" i="1" smtClean="0">
                <a:solidFill>
                  <a:prstClr val="black"/>
                </a:solidFill>
                <a:latin typeface="Times New Roman" pitchFamily="18" charset="0"/>
              </a:rPr>
              <a:t> </a:t>
            </a:r>
            <a:r>
              <a:rPr lang="tr-TR" altLang="tr-TR" sz="1600" smtClean="0">
                <a:solidFill>
                  <a:prstClr val="black"/>
                </a:solidFill>
                <a:latin typeface="Times New Roman" pitchFamily="18" charset="0"/>
              </a:rPr>
              <a:t>Ginkgoaceae familyasının monotipik bir cinsidir. Yaklaşık 180 milyon yıl önce çok çeşitli taksonları ile Ekvatordan Kutuplara kadar Dünyanın hemen her tarafına yayılmıştır. Jeolojik çağlarda meydana gelen büyük ölçüdeki iklim değişiklikleri sonucunda bu taksonlardan çoğu yok olmuş, zamanımıza vatanı Güneydoğu Çin kabul edilen ve botanikçiler tarafından canlı fosil olarak nitelendirilen </a:t>
            </a:r>
            <a:r>
              <a:rPr lang="tr-TR" altLang="tr-TR" sz="1600" i="1" smtClean="0">
                <a:solidFill>
                  <a:prstClr val="black"/>
                </a:solidFill>
                <a:latin typeface="Times New Roman" pitchFamily="18" charset="0"/>
              </a:rPr>
              <a:t>Ginkgo biloba </a:t>
            </a:r>
            <a:r>
              <a:rPr lang="tr-TR" altLang="tr-TR" sz="1600" smtClean="0">
                <a:solidFill>
                  <a:prstClr val="black"/>
                </a:solidFill>
                <a:latin typeface="Times New Roman" pitchFamily="18" charset="0"/>
              </a:rPr>
              <a:t>L. kalmıştır. </a:t>
            </a:r>
            <a:endParaRPr lang="tr-TR" altLang="tr-TR" sz="1600" i="1" smtClean="0">
              <a:solidFill>
                <a:prstClr val="black"/>
              </a:solidFill>
              <a:latin typeface="Times New Roman" pitchFamily="18" charset="0"/>
            </a:endParaRPr>
          </a:p>
        </p:txBody>
      </p:sp>
      <p:sp>
        <p:nvSpPr>
          <p:cNvPr id="17412" name="Text Box 5"/>
          <p:cNvSpPr txBox="1">
            <a:spLocks noChangeArrowheads="1"/>
          </p:cNvSpPr>
          <p:nvPr/>
        </p:nvSpPr>
        <p:spPr bwMode="auto">
          <a:xfrm>
            <a:off x="522288" y="4684713"/>
            <a:ext cx="53451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b="1" i="1" smtClean="0">
                <a:solidFill>
                  <a:prstClr val="black"/>
                </a:solidFill>
                <a:latin typeface="Times New Roman" pitchFamily="18" charset="0"/>
              </a:rPr>
              <a:t>Ginkgo biloba </a:t>
            </a:r>
            <a:r>
              <a:rPr lang="tr-TR" altLang="tr-TR" sz="1600" b="1" smtClean="0">
                <a:solidFill>
                  <a:prstClr val="black"/>
                </a:solidFill>
                <a:latin typeface="Times New Roman" pitchFamily="18" charset="0"/>
              </a:rPr>
              <a:t>L. – Çin Yelpaze Çamı, Mabet Ağacı: </a:t>
            </a:r>
            <a:r>
              <a:rPr lang="tr-TR" altLang="tr-TR" sz="1600" smtClean="0">
                <a:solidFill>
                  <a:prstClr val="black"/>
                </a:solidFill>
                <a:latin typeface="Times New Roman" pitchFamily="18" charset="0"/>
              </a:rPr>
              <a:t>Dünya üzerinde yaşamakta olan tohumlu bitkilerin en eskisi ve en yaşlısıdır. </a:t>
            </a:r>
          </a:p>
        </p:txBody>
      </p:sp>
      <p:sp>
        <p:nvSpPr>
          <p:cNvPr id="17413" name="Text Box 6"/>
          <p:cNvSpPr txBox="1">
            <a:spLocks noChangeArrowheads="1"/>
          </p:cNvSpPr>
          <p:nvPr/>
        </p:nvSpPr>
        <p:spPr bwMode="auto">
          <a:xfrm>
            <a:off x="522288" y="5483225"/>
            <a:ext cx="5345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30-40 m’ye kadar boylanabilir, gövde çevresi 7-8 m olan örneklerine rastlanmaktadır. Önce piramidal ve seyrek dallı olan ağaçlar ileri yaşlarda sarkan sık dallı bir tepe oluşturur.</a:t>
            </a:r>
          </a:p>
        </p:txBody>
      </p:sp>
      <p:pic>
        <p:nvPicPr>
          <p:cNvPr id="17414" name="Picture 8"/>
          <p:cNvPicPr>
            <a:picLocks noChangeAspect="1" noChangeArrowheads="1"/>
          </p:cNvPicPr>
          <p:nvPr/>
        </p:nvPicPr>
        <p:blipFill>
          <a:blip r:embed="rId3">
            <a:extLst>
              <a:ext uri="{28A0092B-C50C-407E-A947-70E740481C1C}">
                <a14:useLocalDpi xmlns:a14="http://schemas.microsoft.com/office/drawing/2010/main" val="0"/>
              </a:ext>
            </a:extLst>
          </a:blip>
          <a:srcRect t="3310" b="16541"/>
          <a:stretch>
            <a:fillRect/>
          </a:stretch>
        </p:blipFill>
        <p:spPr bwMode="auto">
          <a:xfrm>
            <a:off x="522288" y="404813"/>
            <a:ext cx="3937000" cy="420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206750"/>
            <a:ext cx="2341562"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3100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7"/>
          <p:cNvSpPr txBox="1">
            <a:spLocks noChangeArrowheads="1"/>
          </p:cNvSpPr>
          <p:nvPr/>
        </p:nvSpPr>
        <p:spPr bwMode="auto">
          <a:xfrm>
            <a:off x="2987675" y="692150"/>
            <a:ext cx="55451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Yaşlı gövde ve dallardan aşağı doğru hava kökleri salar, toprağa ulaşan uçları toprakta yeniden köklenir ve toprak üstüne yeni yapraklı sürgünler verir.</a:t>
            </a:r>
          </a:p>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Uzun saplı, geniş ayalı yaprakları fil kulağına benzer. Bir cinsli, iki evciklidir</a:t>
            </a:r>
            <a:r>
              <a:rPr lang="tr-TR" altLang="tr-TR" sz="1600" b="1" smtClean="0">
                <a:solidFill>
                  <a:prstClr val="black"/>
                </a:solidFill>
                <a:latin typeface="Times New Roman" pitchFamily="18" charset="0"/>
              </a:rPr>
              <a:t>.</a:t>
            </a:r>
            <a:r>
              <a:rPr lang="tr-TR" altLang="tr-TR" sz="1600" smtClean="0">
                <a:solidFill>
                  <a:prstClr val="black"/>
                </a:solidFill>
                <a:latin typeface="Times New Roman" pitchFamily="18" charset="0"/>
              </a:rPr>
              <a:t> </a:t>
            </a:r>
          </a:p>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Tohum oldukça büyük, yuvarlakça ve dış kısmı erik gibi etlidir. Olgunlaştığında sarı bir renk alır, tohumun iç kısmı odunlaşmıştır. Besin maddelerince zengindir, yenir. Sonbaharda yere dökülen tohumların etli dış kısmı hayvanlara karşı kendisini korumak için çok pis bir koku salar. </a:t>
            </a:r>
          </a:p>
          <a:p>
            <a:pPr algn="just" fontAlgn="base">
              <a:spcBef>
                <a:spcPct val="50000"/>
              </a:spcBef>
              <a:spcAft>
                <a:spcPct val="0"/>
              </a:spcAft>
              <a:buClrTx/>
              <a:buSzTx/>
              <a:buFontTx/>
              <a:buNone/>
            </a:pPr>
            <a:endParaRPr lang="tr-TR" altLang="tr-TR" sz="1600" b="1" smtClean="0">
              <a:solidFill>
                <a:prstClr val="black"/>
              </a:solidFill>
              <a:latin typeface="Times New Roman" pitchFamily="18" charset="0"/>
            </a:endParaRPr>
          </a:p>
          <a:p>
            <a:pPr fontAlgn="base">
              <a:spcBef>
                <a:spcPct val="50000"/>
              </a:spcBef>
              <a:spcAft>
                <a:spcPct val="0"/>
              </a:spcAft>
              <a:buClrTx/>
              <a:buSzTx/>
              <a:buFontTx/>
              <a:buNone/>
            </a:pPr>
            <a:endParaRPr lang="tr-TR" altLang="tr-TR" sz="1600" smtClean="0">
              <a:solidFill>
                <a:prstClr val="black"/>
              </a:solidFill>
              <a:latin typeface="Times New Roman" pitchFamily="18" charset="0"/>
            </a:endParaRPr>
          </a:p>
        </p:txBody>
      </p:sp>
      <p:sp>
        <p:nvSpPr>
          <p:cNvPr id="18435" name="Dikdörtgen 1"/>
          <p:cNvSpPr>
            <a:spLocks noChangeArrowheads="1"/>
          </p:cNvSpPr>
          <p:nvPr/>
        </p:nvSpPr>
        <p:spPr bwMode="auto">
          <a:xfrm>
            <a:off x="4724400" y="44450"/>
            <a:ext cx="3303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Ginkgo biloba </a:t>
            </a:r>
            <a:r>
              <a:rPr lang="tr-TR" altLang="tr-TR" b="1" smtClean="0">
                <a:solidFill>
                  <a:prstClr val="white"/>
                </a:solidFill>
                <a:latin typeface="Times New Roman" pitchFamily="18" charset="0"/>
              </a:rPr>
              <a:t> </a:t>
            </a:r>
            <a:endParaRPr lang="tr-TR" altLang="tr-TR" smtClean="0">
              <a:solidFill>
                <a:prstClr val="white"/>
              </a:solidFill>
              <a:latin typeface="Arial" charset="0"/>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r="17178"/>
          <a:stretch>
            <a:fillRect/>
          </a:stretch>
        </p:blipFill>
        <p:spPr bwMode="auto">
          <a:xfrm>
            <a:off x="5407025" y="3765550"/>
            <a:ext cx="2981325"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06413"/>
            <a:ext cx="2300287"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213" y="3765550"/>
            <a:ext cx="3600450"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4437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851275" y="692150"/>
            <a:ext cx="4752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En fazla Çin ve Japon tapınaklarında kutsal ağaç olarak görülmektedir. Yaşı 1000’den fazla olan fertleri vardır.</a:t>
            </a:r>
          </a:p>
        </p:txBody>
      </p:sp>
      <p:sp>
        <p:nvSpPr>
          <p:cNvPr id="19459" name="Text Box 5"/>
          <p:cNvSpPr txBox="1">
            <a:spLocks noChangeArrowheads="1"/>
          </p:cNvSpPr>
          <p:nvPr/>
        </p:nvSpPr>
        <p:spPr bwMode="auto">
          <a:xfrm>
            <a:off x="3851275" y="1243013"/>
            <a:ext cx="4752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Çok kötü kokan tohumlarından dolayı yollara ve parklara dikilecek ağaçların erkek ağaç olmasına dikkat edilmelidir. </a:t>
            </a:r>
          </a:p>
        </p:txBody>
      </p:sp>
      <p:sp>
        <p:nvSpPr>
          <p:cNvPr id="19460" name="Text Box 6"/>
          <p:cNvSpPr txBox="1">
            <a:spLocks noChangeArrowheads="1"/>
          </p:cNvSpPr>
          <p:nvPr/>
        </p:nvSpPr>
        <p:spPr bwMode="auto">
          <a:xfrm>
            <a:off x="3851275" y="2001838"/>
            <a:ext cx="47529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Çok değişik iklim (soğuk iklim koşullarına dayanıklı) ve toprak şartlarına karşı ve özellikle gaz zararlarına karşı dayanıklıdır. Tohum ve çelik ile çoğaltılabilir.</a:t>
            </a:r>
          </a:p>
        </p:txBody>
      </p:sp>
      <p:sp>
        <p:nvSpPr>
          <p:cNvPr id="19461" name="Text Box 7"/>
          <p:cNvSpPr txBox="1">
            <a:spLocks noChangeArrowheads="1"/>
          </p:cNvSpPr>
          <p:nvPr/>
        </p:nvSpPr>
        <p:spPr bwMode="auto">
          <a:xfrm>
            <a:off x="3851275" y="2781300"/>
            <a:ext cx="4752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fontAlgn="base">
              <a:spcBef>
                <a:spcPct val="50000"/>
              </a:spcBef>
              <a:spcAft>
                <a:spcPct val="0"/>
              </a:spcAft>
              <a:buClrTx/>
              <a:buSzTx/>
              <a:buFontTx/>
              <a:buNone/>
            </a:pPr>
            <a:r>
              <a:rPr lang="tr-TR" altLang="tr-TR" sz="1600" smtClean="0">
                <a:solidFill>
                  <a:prstClr val="black"/>
                </a:solidFill>
                <a:latin typeface="Times New Roman" pitchFamily="18" charset="0"/>
              </a:rPr>
              <a:t>Peyzaj mimarlığı çalışmalarında geniş yeşil alanlarda soliter olarak ya da 2-3 ağacın bir arada bulundurulması uygundur. Dar caddelerde alle ağacı olarak kullanılabilir.</a:t>
            </a:r>
          </a:p>
        </p:txBody>
      </p:sp>
      <p:sp>
        <p:nvSpPr>
          <p:cNvPr id="19462" name="Dikdörtgen 7"/>
          <p:cNvSpPr>
            <a:spLocks noChangeArrowheads="1"/>
          </p:cNvSpPr>
          <p:nvPr/>
        </p:nvSpPr>
        <p:spPr bwMode="auto">
          <a:xfrm>
            <a:off x="4724400" y="44450"/>
            <a:ext cx="3303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Ginkgo biloba </a:t>
            </a:r>
            <a:r>
              <a:rPr lang="tr-TR" altLang="tr-TR" b="1" smtClean="0">
                <a:solidFill>
                  <a:prstClr val="white"/>
                </a:solidFill>
                <a:latin typeface="Times New Roman" pitchFamily="18" charset="0"/>
              </a:rPr>
              <a:t> </a:t>
            </a:r>
            <a:endParaRPr lang="tr-TR" altLang="tr-TR" smtClean="0">
              <a:solidFill>
                <a:prstClr val="white"/>
              </a:solidFill>
              <a:latin typeface="Arial" charset="0"/>
            </a:endParaRPr>
          </a:p>
        </p:txBody>
      </p:sp>
      <p:pic>
        <p:nvPicPr>
          <p:cNvPr id="194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96950"/>
            <a:ext cx="3097212" cy="464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3859213"/>
            <a:ext cx="3421063"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6288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ink-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33763"/>
            <a:ext cx="3492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gink-y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1628775"/>
            <a:ext cx="37496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gink-mey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038225"/>
            <a:ext cx="35052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Dikdörtgen 4"/>
          <p:cNvSpPr>
            <a:spLocks noChangeArrowheads="1"/>
          </p:cNvSpPr>
          <p:nvPr/>
        </p:nvSpPr>
        <p:spPr bwMode="auto">
          <a:xfrm>
            <a:off x="4724400" y="44450"/>
            <a:ext cx="3303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Ginkgo biloba </a:t>
            </a:r>
            <a:r>
              <a:rPr lang="tr-TR" altLang="tr-TR" b="1" smtClean="0">
                <a:solidFill>
                  <a:prstClr val="white"/>
                </a:solidFill>
                <a:latin typeface="Times New Roman" pitchFamily="18" charset="0"/>
              </a:rPr>
              <a:t> </a:t>
            </a:r>
            <a:endParaRPr lang="tr-TR" altLang="tr-TR" smtClean="0">
              <a:solidFill>
                <a:prstClr val="white"/>
              </a:solidFill>
              <a:latin typeface="Arial" charset="0"/>
            </a:endParaRPr>
          </a:p>
        </p:txBody>
      </p:sp>
    </p:spTree>
    <p:extLst>
      <p:ext uri="{BB962C8B-B14F-4D97-AF65-F5344CB8AC3E}">
        <p14:creationId xmlns:p14="http://schemas.microsoft.com/office/powerpoint/2010/main" val="1878956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kdörtgen 1"/>
          <p:cNvSpPr>
            <a:spLocks noChangeArrowheads="1"/>
          </p:cNvSpPr>
          <p:nvPr/>
        </p:nvSpPr>
        <p:spPr bwMode="auto">
          <a:xfrm>
            <a:off x="5435600" y="0"/>
            <a:ext cx="207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tr-TR" altLang="tr-TR" b="1" i="1" smtClean="0">
                <a:solidFill>
                  <a:prstClr val="white"/>
                </a:solidFill>
                <a:latin typeface="Times New Roman" pitchFamily="18" charset="0"/>
              </a:rPr>
              <a:t>Taxus baccata </a:t>
            </a:r>
            <a:endParaRPr lang="tr-TR" altLang="tr-TR" smtClean="0">
              <a:solidFill>
                <a:prstClr val="white"/>
              </a:solidFill>
              <a:latin typeface="Arial" charset="0"/>
            </a:endParaRPr>
          </a:p>
        </p:txBody>
      </p:sp>
      <p:sp>
        <p:nvSpPr>
          <p:cNvPr id="21507" name="Rectangle 2"/>
          <p:cNvSpPr>
            <a:spLocks noChangeArrowheads="1"/>
          </p:cNvSpPr>
          <p:nvPr/>
        </p:nvSpPr>
        <p:spPr bwMode="auto">
          <a:xfrm>
            <a:off x="546100" y="333375"/>
            <a:ext cx="3449638"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pPr>
            <a:r>
              <a:rPr lang="en-US" altLang="tr-TR" sz="1800" b="1" i="1" smtClean="0">
                <a:solidFill>
                  <a:prstClr val="black"/>
                </a:solidFill>
                <a:latin typeface="Times New Roman" pitchFamily="18" charset="0"/>
              </a:rPr>
              <a:t>Taxus baccata</a:t>
            </a:r>
            <a:r>
              <a:rPr lang="tr-TR" altLang="tr-TR" sz="1800" b="1" i="1" smtClean="0">
                <a:solidFill>
                  <a:prstClr val="black"/>
                </a:solidFill>
                <a:latin typeface="Times New Roman" pitchFamily="18" charset="0"/>
                <a:cs typeface="Times New Roman" pitchFamily="18" charset="0"/>
              </a:rPr>
              <a:t> </a:t>
            </a:r>
            <a:endParaRPr lang="tr-TR" altLang="tr-TR" sz="1800" b="1" smtClean="0">
              <a:solidFill>
                <a:prstClr val="black"/>
              </a:solidFill>
              <a:latin typeface="Times New Roman" pitchFamily="18" charset="0"/>
              <a:cs typeface="Times New Roman" pitchFamily="18" charset="0"/>
            </a:endParaRPr>
          </a:p>
          <a:p>
            <a:pPr algn="ct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cs typeface="Times New Roman" pitchFamily="18" charset="0"/>
              </a:rPr>
              <a:t>Porsuk</a:t>
            </a:r>
          </a:p>
          <a:p>
            <a:pPr algn="ctr" eaLnBrk="1" fontAlgn="base" hangingPunct="1">
              <a:spcBef>
                <a:spcPct val="0"/>
              </a:spcBef>
              <a:spcAft>
                <a:spcPct val="0"/>
              </a:spcAft>
              <a:buClrTx/>
              <a:buSzTx/>
              <a:buFontTx/>
              <a:buNone/>
            </a:pPr>
            <a:r>
              <a:rPr lang="tr-TR" altLang="tr-TR" sz="1800" b="1" smtClean="0">
                <a:solidFill>
                  <a:prstClr val="black"/>
                </a:solidFill>
                <a:latin typeface="Times New Roman" pitchFamily="18" charset="0"/>
                <a:cs typeface="Times New Roman" pitchFamily="18" charset="0"/>
              </a:rPr>
              <a:t>FAM. </a:t>
            </a:r>
            <a:r>
              <a:rPr lang="en-US" altLang="tr-TR" sz="1800" b="1" smtClean="0">
                <a:solidFill>
                  <a:prstClr val="black"/>
                </a:solidFill>
                <a:latin typeface="Times New Roman" pitchFamily="18" charset="0"/>
                <a:cs typeface="Times New Roman" pitchFamily="18" charset="0"/>
              </a:rPr>
              <a:t>TAXACEAE</a:t>
            </a:r>
            <a:endParaRPr lang="tr-TR" altLang="tr-TR" sz="1800" b="1" smtClean="0">
              <a:solidFill>
                <a:prstClr val="black"/>
              </a:solidFill>
              <a:latin typeface="Times New Roman" pitchFamily="18" charset="0"/>
              <a:cs typeface="Times New Roman" pitchFamily="18" charset="0"/>
            </a:endParaRPr>
          </a:p>
          <a:p>
            <a:pPr algn="ctr" eaLnBrk="1" fontAlgn="base" hangingPunct="1">
              <a:spcBef>
                <a:spcPct val="0"/>
              </a:spcBef>
              <a:spcAft>
                <a:spcPct val="0"/>
              </a:spcAft>
              <a:buClrTx/>
              <a:buSzTx/>
              <a:buFontTx/>
              <a:buNone/>
            </a:pPr>
            <a:endParaRPr lang="tr-TR" altLang="tr-TR" sz="1800" b="1" smtClean="0">
              <a:solidFill>
                <a:prstClr val="black"/>
              </a:solidFill>
              <a:latin typeface="Times New Roman" pitchFamily="18" charset="0"/>
              <a:cs typeface="Times New Roman" pitchFamily="18" charset="0"/>
            </a:endParaRP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cs typeface="Times New Roman" pitchFamily="18" charset="0"/>
              </a:rPr>
              <a:t>Doğal yayılım alanı Akdeniz ülkeleri, Kuzey ve Orta Avrupa ve Kafkasya’dır. Ülkemizde özellikle Karadeniz Bölgesi ormanlarında tek tek ya da gruplar halinde bulunur. Çok uzun ömürlü ağaçlardandır, 2000-3000 yıl yaşayabilirler. Türkiye’de yaklaşık 1000 yaşında olanlarına rastlanmaktadır. </a:t>
            </a: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cs typeface="Times New Roman" pitchFamily="18" charset="0"/>
              </a:rPr>
              <a:t>Herdem yeşil, sık dallı, iğne yapraklı boylu çalı ya da yuvarlak tepeli bir ağaçtır. 30m’ye kadar boylanabilir. </a:t>
            </a:r>
          </a:p>
          <a:p>
            <a:pPr eaLnBrk="1" fontAlgn="base" hangingPunct="1">
              <a:spcBef>
                <a:spcPct val="0"/>
              </a:spcBef>
              <a:spcAft>
                <a:spcPct val="0"/>
              </a:spcAft>
              <a:buClrTx/>
              <a:buSzTx/>
              <a:buFontTx/>
              <a:buNone/>
            </a:pPr>
            <a:r>
              <a:rPr lang="tr-TR" altLang="tr-TR" sz="1800" smtClean="0">
                <a:solidFill>
                  <a:prstClr val="black"/>
                </a:solidFill>
                <a:latin typeface="Times New Roman" pitchFamily="18" charset="0"/>
                <a:cs typeface="Times New Roman" pitchFamily="18" charset="0"/>
              </a:rPr>
              <a:t>Kızıl kahverengi gövde kabuğu incedir, yaşlandıkça grileşir ve soyulur. Ülkemizde yaklaşık 2,5m gövde çapına ulaşabilir.</a:t>
            </a:r>
            <a:endParaRPr lang="en-US" altLang="tr-TR" sz="1800" smtClean="0">
              <a:solidFill>
                <a:prstClr val="black"/>
              </a:solidFill>
              <a:latin typeface="Times New Roman" pitchFamily="18" charset="0"/>
            </a:endParaRPr>
          </a:p>
        </p:txBody>
      </p:sp>
      <p:pic>
        <p:nvPicPr>
          <p:cNvPr id="21508" name="Picture 3" descr="Taxusbaccata-ag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341438"/>
            <a:ext cx="45974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84127"/>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904</Words>
  <Application>Microsoft Office PowerPoint</Application>
  <PresentationFormat>Ekran Gösterisi (4:3)</PresentationFormat>
  <Paragraphs>75</Paragraphs>
  <Slides>12</Slides>
  <Notes>11</Notes>
  <HiddenSlides>0</HiddenSlides>
  <MMClips>0</MMClips>
  <ScaleCrop>false</ScaleCrop>
  <HeadingPairs>
    <vt:vector size="4" baseType="variant">
      <vt:variant>
        <vt:lpstr>Tema</vt:lpstr>
      </vt:variant>
      <vt:variant>
        <vt:i4>2</vt:i4>
      </vt:variant>
      <vt:variant>
        <vt:lpstr>Slayt Başlıkları</vt:lpstr>
      </vt:variant>
      <vt:variant>
        <vt:i4>12</vt:i4>
      </vt:variant>
    </vt:vector>
  </HeadingPairs>
  <TitlesOfParts>
    <vt:vector size="14" baseType="lpstr">
      <vt:lpstr>Ofis Teması</vt:lpstr>
      <vt:lpstr>Austin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Cennet</dc:creator>
  <cp:lastModifiedBy>Cennet</cp:lastModifiedBy>
  <cp:revision>2</cp:revision>
  <dcterms:created xsi:type="dcterms:W3CDTF">2017-11-28T07:14:48Z</dcterms:created>
  <dcterms:modified xsi:type="dcterms:W3CDTF">2017-11-28T07:56:31Z</dcterms:modified>
</cp:coreProperties>
</file>