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B6897-8ACE-40EF-B432-A0D4C4E4D0C6}" type="datetimeFigureOut">
              <a:rPr lang="tr-TR" smtClean="0"/>
              <a:t>02.05.2020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CCCDF-9C4D-442C-A298-20D56A2B9530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B6897-8ACE-40EF-B432-A0D4C4E4D0C6}" type="datetimeFigureOut">
              <a:rPr lang="tr-TR" smtClean="0"/>
              <a:t>02.05.2020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CCCDF-9C4D-442C-A298-20D56A2B9530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B6897-8ACE-40EF-B432-A0D4C4E4D0C6}" type="datetimeFigureOut">
              <a:rPr lang="tr-TR" smtClean="0"/>
              <a:t>02.05.2020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CCCDF-9C4D-442C-A298-20D56A2B9530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B6897-8ACE-40EF-B432-A0D4C4E4D0C6}" type="datetimeFigureOut">
              <a:rPr lang="tr-TR" smtClean="0"/>
              <a:t>02.05.2020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CCCDF-9C4D-442C-A298-20D56A2B9530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B6897-8ACE-40EF-B432-A0D4C4E4D0C6}" type="datetimeFigureOut">
              <a:rPr lang="tr-TR" smtClean="0"/>
              <a:t>02.05.2020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CCCDF-9C4D-442C-A298-20D56A2B9530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B6897-8ACE-40EF-B432-A0D4C4E4D0C6}" type="datetimeFigureOut">
              <a:rPr lang="tr-TR" smtClean="0"/>
              <a:t>02.05.2020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CCCDF-9C4D-442C-A298-20D56A2B9530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B6897-8ACE-40EF-B432-A0D4C4E4D0C6}" type="datetimeFigureOut">
              <a:rPr lang="tr-TR" smtClean="0"/>
              <a:t>02.05.2020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CCCDF-9C4D-442C-A298-20D56A2B9530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B6897-8ACE-40EF-B432-A0D4C4E4D0C6}" type="datetimeFigureOut">
              <a:rPr lang="tr-TR" smtClean="0"/>
              <a:t>02.05.2020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CCCDF-9C4D-442C-A298-20D56A2B9530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B6897-8ACE-40EF-B432-A0D4C4E4D0C6}" type="datetimeFigureOut">
              <a:rPr lang="tr-TR" smtClean="0"/>
              <a:t>02.05.2020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CCCDF-9C4D-442C-A298-20D56A2B9530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B6897-8ACE-40EF-B432-A0D4C4E4D0C6}" type="datetimeFigureOut">
              <a:rPr lang="tr-TR" smtClean="0"/>
              <a:t>02.05.2020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CCCDF-9C4D-442C-A298-20D56A2B9530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B6897-8ACE-40EF-B432-A0D4C4E4D0C6}" type="datetimeFigureOut">
              <a:rPr lang="tr-TR" smtClean="0"/>
              <a:t>02.05.2020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CCCDF-9C4D-442C-A298-20D56A2B9530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1B6897-8ACE-40EF-B432-A0D4C4E4D0C6}" type="datetimeFigureOut">
              <a:rPr lang="tr-TR" smtClean="0"/>
              <a:t>02.05.2020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3CCCDF-9C4D-442C-A298-20D56A2B9530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SOSYAL HİZMET VE BAKIM</a:t>
            </a:r>
            <a:endParaRPr lang="tr-T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pPr marL="514350" indent="-514350">
              <a:buAutoNum type="arabicPeriod"/>
            </a:pPr>
            <a:r>
              <a:rPr lang="tr-TR" dirty="0" smtClean="0"/>
              <a:t>HAFTA</a:t>
            </a:r>
          </a:p>
          <a:p>
            <a:pPr marL="514350" indent="-514350"/>
            <a:r>
              <a:rPr lang="tr-TR" dirty="0" smtClean="0"/>
              <a:t>EVDE BAKIMA İHTİYAÇ DUYAN GRUPLAR:YAŞLILAR VE ENGELLİLER</a:t>
            </a:r>
            <a:br>
              <a:rPr lang="tr-TR" dirty="0" smtClean="0"/>
            </a:br>
            <a:endParaRPr lang="tr-TR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ENGELLİLİK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/>
              <a:t>Engellilik, insan olmanın bir parçasıdır. Herkes yaşamının bir döneminde geçici veya kalıcı </a:t>
            </a:r>
            <a:r>
              <a:rPr lang="tr-TR" dirty="0" smtClean="0"/>
              <a:t>biçimde engelli </a:t>
            </a:r>
            <a:r>
              <a:rPr lang="tr-TR" dirty="0"/>
              <a:t>olabilir ve ilerleyen yaşlarda işlev kaybı yaşayabilecektir</a:t>
            </a:r>
            <a:r>
              <a:rPr lang="tr-TR" dirty="0" smtClean="0"/>
              <a:t>.</a:t>
            </a:r>
          </a:p>
          <a:p>
            <a:r>
              <a:rPr lang="tr-TR" dirty="0" smtClean="0"/>
              <a:t> </a:t>
            </a:r>
            <a:r>
              <a:rPr lang="tr-TR" dirty="0"/>
              <a:t>Pek çok geniş ailede engelli bir </a:t>
            </a:r>
            <a:r>
              <a:rPr lang="tr-TR" dirty="0" smtClean="0"/>
              <a:t>birey bulunur </a:t>
            </a:r>
            <a:r>
              <a:rPr lang="tr-TR" dirty="0"/>
              <a:t>ve engelli olmayan aile bireyleri genellikle engelli akrabalarının ve arkadaşlarının </a:t>
            </a:r>
            <a:r>
              <a:rPr lang="tr-TR" dirty="0" smtClean="0"/>
              <a:t>bakımıyla ve </a:t>
            </a:r>
            <a:r>
              <a:rPr lang="tr-TR" dirty="0"/>
              <a:t>desteklenmesi sorumluluğunu </a:t>
            </a:r>
            <a:r>
              <a:rPr lang="tr-TR" dirty="0" smtClean="0"/>
              <a:t>taşır.</a:t>
            </a:r>
            <a:endParaRPr lang="tr-TR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ENGELLİLİK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dirty="0"/>
              <a:t>Engellilik karmaşık, dinamik, pek çok boyutu bulunan ve tartışmalı bir olgudur. Geçtiğimiz </a:t>
            </a:r>
            <a:r>
              <a:rPr lang="tr-TR" dirty="0" smtClean="0"/>
              <a:t>onyıllar içerisinde</a:t>
            </a:r>
            <a:r>
              <a:rPr lang="tr-TR" dirty="0"/>
              <a:t>, engelli hareketi </a:t>
            </a:r>
            <a:r>
              <a:rPr lang="tr-TR" dirty="0" smtClean="0"/>
              <a:t> </a:t>
            </a:r>
            <a:r>
              <a:rPr lang="tr-TR" dirty="0"/>
              <a:t>sosyal ve sağlık bilimleri alanında çalışan pek çok araştırmacıyla </a:t>
            </a:r>
            <a:r>
              <a:rPr lang="tr-TR" dirty="0" smtClean="0"/>
              <a:t>birlikte sosyal </a:t>
            </a:r>
            <a:r>
              <a:rPr lang="tr-TR" dirty="0"/>
              <a:t>ve fiziksel engellerin engellilik üzerindeki rolünü tespit etmiştir. 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ENGELLİLİK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Bireysel, tıbbi bakış açısından yapısal sosyal bir bakış açısına geçilmesi, “tıbbi model”den insanların bedenleri tarafından değil toplum tarafından engelli kılındığı yönünde bir anlayışın hakim olduğu “sosyal model”e geçiş </a:t>
            </a:r>
            <a:r>
              <a:rPr lang="tr-TR" smtClean="0"/>
              <a:t>olarak tarif edilmiştir(WHO, 2011).</a:t>
            </a:r>
            <a:endParaRPr lang="tr-T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YAŞLILIK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Yaşlı: Bu çalışmada yaşlı kavramı 65 ve daha büyük yaştaki bireyleri ifade etmektedir. Türkiye İstatistik Kurumu (TÜİK) tarafından her yıl açıklanan yaşlı istatistikleri 65 ve daha büyük yaştaki bireyleri kapsamaktadır. </a:t>
            </a:r>
          </a:p>
          <a:p>
            <a:r>
              <a:rPr lang="tr-TR" dirty="0" smtClean="0"/>
              <a:t>Raporda farklı yaş gruplarına ilişkin bilgiler verilirken bu gruplar belirtilmiştir.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YAŞLILIK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tr-TR" dirty="0" smtClean="0"/>
              <a:t>Yatılı bakım: Herhangi bir nedenle</a:t>
            </a:r>
          </a:p>
          <a:p>
            <a:r>
              <a:rPr lang="tr-TR" dirty="0" smtClean="0"/>
              <a:t> (i) yalnız olma, kimsesiz olma gibi psiko-sosyal nedenler, </a:t>
            </a:r>
          </a:p>
          <a:p>
            <a:r>
              <a:rPr lang="tr-TR" dirty="0" smtClean="0"/>
              <a:t>(ii) konut konforunun iyi olmaması ya da kendi geçimini sağlayacak durumda olmama gibi ekonomik nedenler, (iii) günlük yaşam aktivitelerini yürütememe ve öz bakım kapasitesinin azalması gibi sağlığa ilişkin nedenler)</a:t>
            </a:r>
          </a:p>
          <a:p>
            <a:r>
              <a:rPr lang="tr-TR" dirty="0" smtClean="0"/>
              <a:t> kendi evinde yaşamını sürdüremeyecek olan engelli ya da yaşlı bireylerin özellikle sosyal bakımının ve ihtiyaç halinde sağlık bakımının sağlandığı yatılı olarak yaşamlarını sürdürdükleri kurumlardır. 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YAŞLILIK VE BAKIM TEMEL KAVRAMLAR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tr-TR" b="1" dirty="0" smtClean="0"/>
              <a:t>Bakım Personeli</a:t>
            </a:r>
            <a:r>
              <a:rPr lang="tr-TR" dirty="0" smtClean="0"/>
              <a:t>: Yatılı bakım kurumlarında yaşlıların bakım işini yapan ücretli çalışanlardır.</a:t>
            </a:r>
          </a:p>
          <a:p>
            <a:r>
              <a:rPr lang="tr-TR" dirty="0" smtClean="0"/>
              <a:t> </a:t>
            </a:r>
            <a:r>
              <a:rPr lang="tr-TR" b="1" dirty="0" smtClean="0"/>
              <a:t>Ailede bakım verenler</a:t>
            </a:r>
            <a:r>
              <a:rPr lang="tr-TR" dirty="0" smtClean="0"/>
              <a:t>: Yaşlılara kendi evinde ya da yaşlının evinde ücretsiz uzun süreli bakım veren eş, çocuk, gelin, kardeş gibi akrabalardır.</a:t>
            </a:r>
          </a:p>
          <a:p>
            <a:r>
              <a:rPr lang="tr-TR" dirty="0" smtClean="0"/>
              <a:t> </a:t>
            </a:r>
            <a:r>
              <a:rPr lang="tr-TR" b="1" dirty="0" smtClean="0"/>
              <a:t>Evde sağlık hizmetleri</a:t>
            </a:r>
            <a:r>
              <a:rPr lang="tr-TR" dirty="0" smtClean="0"/>
              <a:t>: Türkiye Cumhuriyeti Sağlık Bakanlığı tarafından tüm illerde doktor, hemşire ve sağlık personelinin yer aldığı bir ekiple yürütülen, ihtiyaç sahiplerine kendi ortamlarında sağlık bakımı hizmetlerinin verilmesidir.</a:t>
            </a:r>
          </a:p>
          <a:p>
            <a:r>
              <a:rPr lang="tr-TR" dirty="0" smtClean="0"/>
              <a:t> Bu hizmet çeşitli hastalıklara bağlı olarak evde sağlık hizmeti sunumuna ihtiyacı olan bireylere evinde ve aile ortamında verilen muayene, tetkik, tahlil, tedavi, tıbbi bakım, takip ve rehabilitasyon hizmetlerini kapsar.</a:t>
            </a:r>
            <a:endParaRPr lang="tr-T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YAŞLILIK VE BAKIM TEMEL KAVRAMLAR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b="1" dirty="0" smtClean="0"/>
              <a:t>Huzurevi</a:t>
            </a:r>
            <a:r>
              <a:rPr lang="tr-TR" dirty="0" smtClean="0"/>
              <a:t>: Türkiye’de huzurevi 60 ve daha büyük yaşta olup, sağlıklı ve aktif yaşlılara yatılı olarak hizmet sunulan yatılı kurumlardır. </a:t>
            </a:r>
          </a:p>
          <a:p>
            <a:r>
              <a:rPr lang="tr-TR" b="1" dirty="0" smtClean="0"/>
              <a:t>Yaşlı bakım ve rehabilitasyon merkezi</a:t>
            </a:r>
            <a:r>
              <a:rPr lang="tr-TR" dirty="0" smtClean="0"/>
              <a:t>: Türkiye’de huzurevleri içinde ayrı bir bölüm olarak yer alan, sağlıklı olarak huzurevinde kalan ancak ileri yaşlarda sağlığı kötüleştiği için bakıma daha fazla ihtiyaç duyan yaşlılara yatılı olarak hizmet sunulan birimlerdir.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YAŞLILIK VE BAKIM TEMEL KAVRAMLAR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tr-TR" b="1" dirty="0" smtClean="0"/>
              <a:t>Yaşlı yaşam evi</a:t>
            </a:r>
            <a:r>
              <a:rPr lang="tr-TR" dirty="0" smtClean="0"/>
              <a:t>: Türkiye’de 60 ve daha büyük yaşta olup, aktif ve sağlıklı yaşlıların toplumun içinde yer alan evlerde 3-4 kişi halinde yatılı olarak yaşadığı mekânlardır. Bu evlerde 24 saat en az bir bakım personeli hizmet vermektedir. Ayrıca profesyonel meslek elemanları da haftada birkaç kez bu evleri ziyaret etmektedirler. </a:t>
            </a:r>
          </a:p>
          <a:p>
            <a:r>
              <a:rPr lang="tr-TR" b="1" dirty="0" smtClean="0"/>
              <a:t>Bakıma muhtaçlık</a:t>
            </a:r>
            <a:r>
              <a:rPr lang="tr-TR" dirty="0" smtClean="0"/>
              <a:t>: Günlük yaşamın alışılmış, tekrar eden gereklerini önemli ölçüde yerine getirememesi nedeniyle yaşamını başkasının yardımı ve bakımı olmadan devam ettiremeyecek derecede düşkün olarak değerlendirilen bireyleri kapsar.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tr-TR" dirty="0" smtClean="0"/>
              <a:t>Geçmişte genç yaşta yaşamını kaybedenlerin sayısı, yaşlılığını görebilen bireylerin sayısından daha fazlaydı. Ancak günümüzde özellikle gelişmekte olan ve gelişmiş toplumlarda yaşam süresi uzamış, yaşamını yaşlılık döneminde kaybeden bireylerin sayısı artmıştır. </a:t>
            </a:r>
          </a:p>
          <a:p>
            <a:pPr algn="just"/>
            <a:r>
              <a:rPr lang="tr-TR" dirty="0" smtClean="0"/>
              <a:t>Günümüzde gelişmiş olan toplumlarda insanlar hiç olmadığı kadar uzun, sağlıklı ve üretken bir şekilde yaşamaktadır(Aile ve Sosyal Politikalar Bakanlığı) </a:t>
            </a:r>
            <a:endParaRPr lang="tr-T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YAŞLANMA KAVRAMI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Yaşlanma bireylerin psikolojik ve biyolojik olarak iç kapasitesinin, yaşam boyu oluşturduğu rezervlerinin yanı sıra toplumsal süreçlerin bileşimi ile değerlendirilmesi gereken bir olgudur. </a:t>
            </a:r>
            <a:endParaRPr lang="tr-T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YAŞLANMA KAVRAMI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smtClean="0"/>
              <a:t>Her bireyin yaşlanma sürecinde </a:t>
            </a:r>
          </a:p>
          <a:p>
            <a:r>
              <a:rPr lang="tr-TR" dirty="0" smtClean="0"/>
              <a:t>(i) fiziksel olarak bedene göndermede bulunan biyolojik saati,</a:t>
            </a:r>
          </a:p>
          <a:p>
            <a:r>
              <a:rPr lang="tr-TR" dirty="0" smtClean="0"/>
              <a:t> (ii) zihinsel yeteneklere göndermede bulanan psikolojik bir saati,</a:t>
            </a:r>
          </a:p>
          <a:p>
            <a:r>
              <a:rPr lang="tr-TR" dirty="0" smtClean="0"/>
              <a:t> (iii) yaşla ilişkili olan kültürel normlara, değerlere ve rol beklentilerine göndermede bulunan bir toplumsal saati bulunmaktadır (Giddens, 2006).</a:t>
            </a:r>
            <a:endParaRPr lang="tr-T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</TotalTime>
  <Words>673</Words>
  <Application>Microsoft Office PowerPoint</Application>
  <PresentationFormat>On-screen Show (4:3)</PresentationFormat>
  <Paragraphs>38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SOSYAL HİZMET VE BAKIM</vt:lpstr>
      <vt:lpstr>YAŞLILIK</vt:lpstr>
      <vt:lpstr>YAŞLILIK</vt:lpstr>
      <vt:lpstr>YAŞLILIK VE BAKIM TEMEL KAVRAMLAR</vt:lpstr>
      <vt:lpstr>YAŞLILIK VE BAKIM TEMEL KAVRAMLAR</vt:lpstr>
      <vt:lpstr>YAŞLILIK VE BAKIM TEMEL KAVRAMLAR</vt:lpstr>
      <vt:lpstr>Slide 7</vt:lpstr>
      <vt:lpstr>YAŞLANMA KAVRAMI</vt:lpstr>
      <vt:lpstr>YAŞLANMA KAVRAMI</vt:lpstr>
      <vt:lpstr>ENGELLİLİK</vt:lpstr>
      <vt:lpstr>ENGELLİLİK</vt:lpstr>
      <vt:lpstr>ENGELLİLİK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SOSYAL HİZMET VE BAKIM</dc:title>
  <dc:creator>Tuğba&amp;Cihan</dc:creator>
  <cp:lastModifiedBy>Tuğba&amp;Cihan</cp:lastModifiedBy>
  <cp:revision>1</cp:revision>
  <dcterms:created xsi:type="dcterms:W3CDTF">2020-05-02T08:28:49Z</dcterms:created>
  <dcterms:modified xsi:type="dcterms:W3CDTF">2020-05-02T09:12:11Z</dcterms:modified>
</cp:coreProperties>
</file>