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64" r:id="rId2"/>
    <p:sldId id="265" r:id="rId3"/>
    <p:sldId id="266" r:id="rId4"/>
    <p:sldId id="267" r:id="rId5"/>
    <p:sldId id="268" r:id="rId6"/>
    <p:sldId id="269" r:id="rId7"/>
    <p:sldId id="270" r:id="rId8"/>
    <p:sldId id="271" r:id="rId9"/>
    <p:sldId id="272" r:id="rId10"/>
    <p:sldId id="273" r:id="rId11"/>
    <p:sldId id="27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74FCF2B-6B00-4841-BB8A-D55890BE1A22}">
          <p14:sldIdLst>
            <p14:sldId id="264"/>
            <p14:sldId id="265"/>
            <p14:sldId id="266"/>
            <p14:sldId id="267"/>
            <p14:sldId id="268"/>
            <p14:sldId id="269"/>
            <p14:sldId id="270"/>
            <p14:sldId id="271"/>
            <p14:sldId id="272"/>
            <p14:sldId id="273"/>
            <p14:sldId id="274"/>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snapToGrid="0">
      <p:cViewPr varScale="1">
        <p:scale>
          <a:sx n="68" d="100"/>
          <a:sy n="68" d="100"/>
        </p:scale>
        <p:origin x="80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err="1">
                <a:latin typeface="Book Antiqua" pitchFamily="18" charset="0"/>
              </a:rPr>
              <a:t>Max</a:t>
            </a:r>
            <a:r>
              <a:rPr lang="tr-TR" sz="4000" i="1" dirty="0">
                <a:latin typeface="Book Antiqua" pitchFamily="18" charset="0"/>
              </a:rPr>
              <a:t> Weber (1864-1920) -2</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542926" y="-129675"/>
            <a:ext cx="11229974"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Eleştiriler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99990" y="1408675"/>
            <a:ext cx="9628743" cy="4441282"/>
          </a:xfrm>
        </p:spPr>
        <p:txBody>
          <a:bodyPr>
            <a:normAutofit fontScale="92500" lnSpcReduction="20000"/>
          </a:bodyPr>
          <a:lstStyle/>
          <a:p>
            <a:r>
              <a:rPr lang="tr-TR" dirty="0">
                <a:latin typeface="Book Antiqua" panose="02040602050305030304" pitchFamily="18" charset="0"/>
              </a:rPr>
              <a:t> Weber fenomenlerin incelenmesinde </a:t>
            </a:r>
            <a:r>
              <a:rPr lang="tr-TR" dirty="0" err="1">
                <a:latin typeface="Book Antiqua" panose="02040602050305030304" pitchFamily="18" charset="0"/>
              </a:rPr>
              <a:t>verstehen</a:t>
            </a:r>
            <a:r>
              <a:rPr lang="tr-TR" dirty="0">
                <a:latin typeface="Book Antiqua" panose="02040602050305030304" pitchFamily="18" charset="0"/>
              </a:rPr>
              <a:t> (anlama) yöntemini önerirken “öznel sezgi”ye önemli bir rol biçti. Ancak tamamen öznel sezgi üzerine yürütülen bir araştırmanın sosyolojik sıkıntıları vardı. Diğer yandan Weber açısından fenomenlerin “nesnel </a:t>
            </a:r>
            <a:r>
              <a:rPr lang="tr-TR" dirty="0" err="1">
                <a:latin typeface="Book Antiqua" panose="02040602050305030304" pitchFamily="18" charset="0"/>
              </a:rPr>
              <a:t>anlamı”nı</a:t>
            </a:r>
            <a:r>
              <a:rPr lang="tr-TR" dirty="0">
                <a:latin typeface="Book Antiqua" panose="02040602050305030304" pitchFamily="18" charset="0"/>
              </a:rPr>
              <a:t> öne sürmesi de sakıncalıydı. Weber ikisi arasında bir üçüncü yol bulunduğunu belirtse de bu yolda nasıl seyredileceği konusunda tatmin edici bir açıklama yapmaz.</a:t>
            </a:r>
          </a:p>
          <a:p>
            <a:endParaRPr lang="tr-TR" dirty="0">
              <a:latin typeface="Book Antiqua" panose="02040602050305030304" pitchFamily="18" charset="0"/>
            </a:endParaRPr>
          </a:p>
          <a:p>
            <a:r>
              <a:rPr lang="tr-TR" dirty="0">
                <a:latin typeface="Book Antiqua" panose="02040602050305030304" pitchFamily="18" charset="0"/>
              </a:rPr>
              <a:t>Bürokrasi ve rasyonelleşme konusunda oldukça eleştirel bir tutum takınmakla birlikte, bu eleştirinin “yapıcı değişime” olanak verecek fırsatları belirleme (yapıyı değiştirme) konusunda görüşü yoktur.</a:t>
            </a:r>
          </a:p>
          <a:p>
            <a:endParaRPr lang="tr-TR" dirty="0">
              <a:latin typeface="Book Antiqua" panose="02040602050305030304" pitchFamily="18" charset="0"/>
            </a:endParaRPr>
          </a:p>
          <a:p>
            <a:endParaRPr lang="tr-TR" dirty="0">
              <a:latin typeface="Book Antiqua" panose="02040602050305030304" pitchFamily="18" charset="0"/>
            </a:endParaRPr>
          </a:p>
          <a:p>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542926" y="-129675"/>
            <a:ext cx="11229974"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Eleştiriler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99990" y="1408675"/>
            <a:ext cx="9628743" cy="4441282"/>
          </a:xfrm>
        </p:spPr>
        <p:txBody>
          <a:bodyPr>
            <a:normAutofit fontScale="92500" lnSpcReduction="10000"/>
          </a:bodyPr>
          <a:lstStyle/>
          <a:p>
            <a:r>
              <a:rPr lang="tr-TR" dirty="0" err="1">
                <a:latin typeface="Book Antiqua" panose="02040602050305030304" pitchFamily="18" charset="0"/>
              </a:rPr>
              <a:t>Weber’in</a:t>
            </a:r>
            <a:r>
              <a:rPr lang="tr-TR" dirty="0">
                <a:latin typeface="Book Antiqua" panose="02040602050305030304" pitchFamily="18" charset="0"/>
              </a:rPr>
              <a:t> </a:t>
            </a:r>
            <a:r>
              <a:rPr lang="tr-TR" dirty="0" err="1">
                <a:latin typeface="Book Antiqua" panose="02040602050305030304" pitchFamily="18" charset="0"/>
              </a:rPr>
              <a:t>makrososyolojisinin</a:t>
            </a:r>
            <a:r>
              <a:rPr lang="tr-TR" dirty="0">
                <a:latin typeface="Book Antiqua" panose="02040602050305030304" pitchFamily="18" charset="0"/>
              </a:rPr>
              <a:t> kuramlaştırmadan yoksun olduğu diğer bir eleştiri konusudur. Weber birey odaklı bir bakış olmadan makro tarihsel gelişmelerin açıklanamayacağı eleştirisini getirmekle birlikte, </a:t>
            </a:r>
            <a:r>
              <a:rPr lang="tr-TR" dirty="0" err="1">
                <a:latin typeface="Book Antiqua" panose="02040602050305030304" pitchFamily="18" charset="0"/>
              </a:rPr>
              <a:t>makrososyolojik</a:t>
            </a:r>
            <a:r>
              <a:rPr lang="tr-TR" dirty="0">
                <a:latin typeface="Book Antiqua" panose="02040602050305030304" pitchFamily="18" charset="0"/>
              </a:rPr>
              <a:t> incelemelere girişmekten geri kalmamıştır. Bu çalışmalarında makro yapıların birey üzerine etkilerine değinir. Buna karşın bu </a:t>
            </a:r>
            <a:r>
              <a:rPr lang="tr-TR" dirty="0" err="1">
                <a:latin typeface="Book Antiqua" panose="02040602050305030304" pitchFamily="18" charset="0"/>
              </a:rPr>
              <a:t>makrososyoloji</a:t>
            </a:r>
            <a:r>
              <a:rPr lang="tr-TR" dirty="0">
                <a:latin typeface="Book Antiqua" panose="02040602050305030304" pitchFamily="18" charset="0"/>
              </a:rPr>
              <a:t> çalışmalarındaki argümanların bireylerden bağımsız nasıl işlediği belirsizdir.</a:t>
            </a:r>
          </a:p>
          <a:p>
            <a:endParaRPr lang="tr-TR" dirty="0">
              <a:latin typeface="Book Antiqua" panose="02040602050305030304" pitchFamily="18" charset="0"/>
            </a:endParaRPr>
          </a:p>
          <a:p>
            <a:r>
              <a:rPr lang="tr-TR" dirty="0" err="1">
                <a:latin typeface="Book Antiqua" panose="02040602050305030304" pitchFamily="18" charset="0"/>
              </a:rPr>
              <a:t>Weber’in</a:t>
            </a:r>
            <a:r>
              <a:rPr lang="tr-TR" dirty="0">
                <a:latin typeface="Book Antiqua" panose="02040602050305030304" pitchFamily="18" charset="0"/>
              </a:rPr>
              <a:t> eserlerine yansıyan kötümser ve karamsar havanın bir çıkış yolu sunmaması da eleştirilmiştir. </a:t>
            </a:r>
          </a:p>
          <a:p>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8462" y="1589650"/>
            <a:ext cx="8820443" cy="4360984"/>
          </a:xfrm>
        </p:spPr>
        <p:txBody>
          <a:bodyPr>
            <a:normAutofit/>
          </a:bodyPr>
          <a:lstStyle/>
          <a:p>
            <a:r>
              <a:rPr lang="tr-TR" dirty="0">
                <a:latin typeface="Book Antiqua" panose="02040602050305030304" pitchFamily="18" charset="0"/>
              </a:rPr>
              <a:t>Özsel Sosyoloji</a:t>
            </a:r>
          </a:p>
          <a:p>
            <a:pPr lvl="1"/>
            <a:r>
              <a:rPr lang="tr-TR" dirty="0">
                <a:latin typeface="Book Antiqua" panose="02040602050305030304" pitchFamily="18" charset="0"/>
              </a:rPr>
              <a:t>Rasyonelleşme</a:t>
            </a:r>
          </a:p>
          <a:p>
            <a:pPr lvl="1"/>
            <a:r>
              <a:rPr lang="tr-TR" dirty="0">
                <a:latin typeface="Book Antiqua" panose="02040602050305030304" pitchFamily="18" charset="0"/>
              </a:rPr>
              <a:t>Din ve Kapitalizmin Ortaya Çıkışı</a:t>
            </a:r>
          </a:p>
          <a:p>
            <a:pPr lvl="2"/>
            <a:r>
              <a:rPr lang="tr-TR" dirty="0">
                <a:latin typeface="Book Antiqua" panose="02040602050305030304" pitchFamily="18" charset="0"/>
              </a:rPr>
              <a:t>Arınmacılık</a:t>
            </a:r>
          </a:p>
          <a:p>
            <a:pPr lvl="2"/>
            <a:r>
              <a:rPr lang="tr-TR" dirty="0">
                <a:latin typeface="Book Antiqua" panose="02040602050305030304" pitchFamily="18" charset="0"/>
              </a:rPr>
              <a:t>Mistisizm</a:t>
            </a:r>
          </a:p>
          <a:p>
            <a:pPr lvl="1"/>
            <a:r>
              <a:rPr lang="tr-TR" dirty="0">
                <a:latin typeface="Book Antiqua" panose="02040602050305030304" pitchFamily="18" charset="0"/>
              </a:rPr>
              <a:t>Protestan Ahlakı ve Kapitalizmin Ruhu</a:t>
            </a:r>
          </a:p>
          <a:p>
            <a:r>
              <a:rPr lang="tr-TR" dirty="0">
                <a:latin typeface="Book Antiqua" panose="02040602050305030304" pitchFamily="18" charset="0"/>
              </a:rPr>
              <a:t>Eleştiriler</a:t>
            </a:r>
          </a:p>
        </p:txBody>
      </p:sp>
    </p:spTree>
    <p:extLst>
      <p:ext uri="{BB962C8B-B14F-4D97-AF65-F5344CB8AC3E}">
        <p14:creationId xmlns:p14="http://schemas.microsoft.com/office/powerpoint/2010/main" val="321657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Özsel Sosyoloji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09466" y="1827041"/>
            <a:ext cx="9888417" cy="4306473"/>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Rasyonelleşme</a:t>
            </a:r>
          </a:p>
          <a:p>
            <a:pPr lvl="1">
              <a:buNone/>
            </a:pPr>
            <a:r>
              <a:rPr lang="tr-TR" dirty="0">
                <a:latin typeface="Book Antiqua" panose="02040602050305030304" pitchFamily="18" charset="0"/>
              </a:rPr>
              <a:t>   </a:t>
            </a:r>
            <a:r>
              <a:rPr lang="tr-TR" dirty="0" err="1">
                <a:latin typeface="Book Antiqua" panose="02040602050305030304" pitchFamily="18" charset="0"/>
              </a:rPr>
              <a:t>Weber’in</a:t>
            </a:r>
            <a:r>
              <a:rPr lang="tr-TR" dirty="0">
                <a:latin typeface="Book Antiqua" panose="02040602050305030304" pitchFamily="18" charset="0"/>
              </a:rPr>
              <a:t> en merkezi kavramlarından biridir. Tarihsel bir süreç içinde toplumlarda gelişen rasyonelleşmenin örnekleri vardır. Bu süreci anlamak için pratik rasyonellik, kuramsal rasyonellik, özsel rasyonellik ve biçimsel rasyonellik biçimlerine açıklama getirir. Bu bağlamda tüm toplumlarda ekonomi, din, siyaset, hukuk, sanat biçimleri alanlarında artan rasyonelleşme eğilimi gözlenir.</a:t>
            </a: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Özsel Sosyoloji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75556" y="1645921"/>
            <a:ext cx="9440887" cy="4459458"/>
          </a:xfrm>
        </p:spPr>
        <p:txBody>
          <a:bodyPr>
            <a:normAutofit/>
          </a:bodyPr>
          <a:lstStyle/>
          <a:p>
            <a:r>
              <a:rPr lang="tr-TR" u="sng" dirty="0">
                <a:effectLst>
                  <a:outerShdw blurRad="38100" dist="38100" dir="2700000" algn="tl">
                    <a:srgbClr val="000000">
                      <a:alpha val="43137"/>
                    </a:srgbClr>
                  </a:outerShdw>
                </a:effectLst>
                <a:latin typeface="Book Antiqua" panose="02040602050305030304" pitchFamily="18" charset="0"/>
              </a:rPr>
              <a:t>Din ve Kapitalizmin Ortaya Çıkışı</a:t>
            </a:r>
          </a:p>
          <a:p>
            <a:pPr>
              <a:buNone/>
            </a:pPr>
            <a:r>
              <a:rPr lang="tr-TR" dirty="0">
                <a:latin typeface="Book Antiqua" panose="02040602050305030304" pitchFamily="18" charset="0"/>
              </a:rPr>
              <a:t>    </a:t>
            </a:r>
            <a:r>
              <a:rPr lang="tr-TR" dirty="0" err="1">
                <a:latin typeface="Book Antiqua" panose="02040602050305030304" pitchFamily="18" charset="0"/>
              </a:rPr>
              <a:t>Weber’in</a:t>
            </a:r>
            <a:r>
              <a:rPr lang="tr-TR" dirty="0">
                <a:latin typeface="Book Antiqua" panose="02040602050305030304" pitchFamily="18" charset="0"/>
              </a:rPr>
              <a:t> dinle ilgisi, kapitalizmin gelişmesi ve rasyonelleşme bağlamlarında düşünülebilir. Bunu yaparken hem kültürler arası hem de tarihsel karşılaştırmalara yer vermiştir. Bu konuda pek çok kavram kullanmasına karşın çoğu dinsel inançlarda gözlenen “zevkten arınmacılık” (</a:t>
            </a:r>
            <a:r>
              <a:rPr lang="tr-TR" dirty="0" err="1">
                <a:latin typeface="Book Antiqua" panose="02040602050305030304" pitchFamily="18" charset="0"/>
              </a:rPr>
              <a:t>ascetism</a:t>
            </a:r>
            <a:r>
              <a:rPr lang="tr-TR" dirty="0">
                <a:latin typeface="Book Antiqua" panose="02040602050305030304" pitchFamily="18" charset="0"/>
              </a:rPr>
              <a:t>) kavramının kapitalizmle ilişkisinin ayrıntılı analizini yapar. </a:t>
            </a: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Özsel Sosyoloji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66850" y="1589650"/>
            <a:ext cx="9572625" cy="4039625"/>
          </a:xfrm>
        </p:spPr>
        <p:txBody>
          <a:bodyPr>
            <a:normAutofit fontScale="92500" lnSpcReduction="10000"/>
          </a:bodyPr>
          <a:lstStyle/>
          <a:p>
            <a:r>
              <a:rPr lang="tr-TR" u="sng" dirty="0">
                <a:effectLst>
                  <a:outerShdw blurRad="38100" dist="38100" dir="2700000" algn="tl">
                    <a:srgbClr val="000000">
                      <a:alpha val="43137"/>
                    </a:srgbClr>
                  </a:outerShdw>
                </a:effectLst>
                <a:latin typeface="Book Antiqua" panose="02040602050305030304" pitchFamily="18" charset="0"/>
              </a:rPr>
              <a:t>Din ve Kapitalizmin Ortaya Çıkışı</a:t>
            </a:r>
          </a:p>
          <a:p>
            <a:pPr>
              <a:buNone/>
            </a:pPr>
            <a:r>
              <a:rPr lang="tr-TR" dirty="0">
                <a:latin typeface="Book Antiqua" panose="02040602050305030304" pitchFamily="18" charset="0"/>
              </a:rPr>
              <a:t>    </a:t>
            </a:r>
            <a:r>
              <a:rPr lang="tr-TR" dirty="0" err="1">
                <a:latin typeface="Book Antiqua" panose="02040602050305030304" pitchFamily="18" charset="0"/>
              </a:rPr>
              <a:t>Weber’e</a:t>
            </a:r>
            <a:r>
              <a:rPr lang="tr-TR" dirty="0">
                <a:latin typeface="Book Antiqua" panose="02040602050305030304" pitchFamily="18" charset="0"/>
              </a:rPr>
              <a:t> göre bir kurtuluş yolu olarak zevkten «</a:t>
            </a:r>
            <a:r>
              <a:rPr lang="tr-TR" u="sng" dirty="0" err="1">
                <a:effectLst>
                  <a:outerShdw blurRad="38100" dist="38100" dir="2700000" algn="tl">
                    <a:srgbClr val="000000">
                      <a:alpha val="43137"/>
                    </a:srgbClr>
                  </a:outerShdw>
                </a:effectLst>
                <a:latin typeface="Book Antiqua" panose="02040602050305030304" pitchFamily="18" charset="0"/>
              </a:rPr>
              <a:t>arınmacılık»</a:t>
            </a:r>
            <a:r>
              <a:rPr lang="tr-TR" dirty="0" err="1">
                <a:latin typeface="Book Antiqua" panose="02040602050305030304" pitchFamily="18" charset="0"/>
              </a:rPr>
              <a:t>ın</a:t>
            </a:r>
            <a:r>
              <a:rPr lang="tr-TR" dirty="0">
                <a:latin typeface="Book Antiqua" panose="02040602050305030304" pitchFamily="18" charset="0"/>
              </a:rPr>
              <a:t> iki ayrı biçimi vardır:</a:t>
            </a:r>
          </a:p>
          <a:p>
            <a:pPr>
              <a:buNone/>
            </a:pPr>
            <a:r>
              <a:rPr lang="tr-TR" dirty="0">
                <a:effectLst>
                  <a:outerShdw blurRad="38100" dist="38100" dir="2700000" algn="tl">
                    <a:srgbClr val="000000">
                      <a:alpha val="43137"/>
                    </a:srgbClr>
                  </a:outerShdw>
                </a:effectLst>
                <a:latin typeface="Book Antiqua" panose="02040602050305030304" pitchFamily="18" charset="0"/>
              </a:rPr>
              <a:t>a. Öteki dünyaya yönelik zevkten arınmacılık</a:t>
            </a:r>
            <a:r>
              <a:rPr lang="tr-TR" dirty="0">
                <a:latin typeface="Book Antiqua" panose="02040602050305030304" pitchFamily="18" charset="0"/>
              </a:rPr>
              <a:t>: Mensuplarının dünyevi faaliyetlerden ve zevklerden uzak kalmalarını öğütler.</a:t>
            </a:r>
          </a:p>
          <a:p>
            <a:pPr>
              <a:buNone/>
            </a:pPr>
            <a:r>
              <a:rPr lang="tr-TR" dirty="0">
                <a:effectLst>
                  <a:outerShdw blurRad="38100" dist="38100" dir="2700000" algn="tl">
                    <a:srgbClr val="000000">
                      <a:alpha val="43137"/>
                    </a:srgbClr>
                  </a:outerShdw>
                </a:effectLst>
                <a:latin typeface="Book Antiqua" panose="02040602050305030304" pitchFamily="18" charset="0"/>
              </a:rPr>
              <a:t>b. İç dünyaya yönelik zevkten arınmacılık</a:t>
            </a:r>
            <a:r>
              <a:rPr lang="tr-TR" dirty="0">
                <a:latin typeface="Book Antiqua" panose="02040602050305030304" pitchFamily="18" charset="0"/>
              </a:rPr>
              <a:t>: Dünyevi faaliyetleri sınırlandırmaz; insanlar buradan kimi kurtuluş işaretleri yakalayabilir. Böylece içsel bir arınmayla kurtuluşa erişilebilir.</a:t>
            </a:r>
          </a:p>
          <a:p>
            <a:pPr>
              <a:buNone/>
            </a:pPr>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Özsel Sosyoloji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95425" y="1570600"/>
            <a:ext cx="9363075" cy="4392050"/>
          </a:xfrm>
        </p:spPr>
        <p:txBody>
          <a:bodyPr>
            <a:normAutofit fontScale="85000" lnSpcReduction="20000"/>
          </a:bodyPr>
          <a:lstStyle/>
          <a:p>
            <a:pPr>
              <a:buNone/>
            </a:pPr>
            <a:r>
              <a:rPr lang="tr-TR" dirty="0">
                <a:latin typeface="Book Antiqua" panose="02040602050305030304" pitchFamily="18" charset="0"/>
              </a:rPr>
              <a:t>Weber bu arınmacılık anlayışına karşı, yine benzer şekilde </a:t>
            </a:r>
            <a:r>
              <a:rPr lang="tr-TR" u="sng" dirty="0">
                <a:effectLst>
                  <a:outerShdw blurRad="38100" dist="38100" dir="2700000" algn="tl">
                    <a:srgbClr val="000000">
                      <a:alpha val="43137"/>
                    </a:srgbClr>
                  </a:outerShdw>
                </a:effectLst>
                <a:latin typeface="Book Antiqua" panose="02040602050305030304" pitchFamily="18" charset="0"/>
              </a:rPr>
              <a:t>“mistisizm”</a:t>
            </a:r>
            <a:r>
              <a:rPr lang="tr-TR" dirty="0">
                <a:latin typeface="Book Antiqua" panose="02040602050305030304" pitchFamily="18" charset="0"/>
              </a:rPr>
              <a:t>in de iki ayrı anlayışına dikkat çeker:</a:t>
            </a:r>
          </a:p>
          <a:p>
            <a:pPr>
              <a:buNone/>
            </a:pPr>
            <a:endParaRPr lang="tr-TR" dirty="0">
              <a:latin typeface="Book Antiqua" panose="02040602050305030304" pitchFamily="18" charset="0"/>
            </a:endParaRPr>
          </a:p>
          <a:p>
            <a:pPr>
              <a:buNone/>
            </a:pPr>
            <a:r>
              <a:rPr lang="tr-TR" dirty="0">
                <a:effectLst>
                  <a:outerShdw blurRad="38100" dist="38100" dir="2700000" algn="tl">
                    <a:srgbClr val="000000">
                      <a:alpha val="43137"/>
                    </a:srgbClr>
                  </a:outerShdw>
                </a:effectLst>
                <a:latin typeface="Book Antiqua" panose="02040602050305030304" pitchFamily="18" charset="0"/>
              </a:rPr>
              <a:t>a. Öteki dünyaya yönelik mistisizm</a:t>
            </a:r>
            <a:r>
              <a:rPr lang="tr-TR" dirty="0">
                <a:latin typeface="Book Antiqua" panose="02040602050305030304" pitchFamily="18" charset="0"/>
              </a:rPr>
              <a:t>: Dünyevi faaliyetlerden tamamen kaçışı ifade eder.</a:t>
            </a:r>
          </a:p>
          <a:p>
            <a:pPr>
              <a:buNone/>
            </a:pPr>
            <a:r>
              <a:rPr lang="tr-TR" dirty="0">
                <a:effectLst>
                  <a:outerShdw blurRad="38100" dist="38100" dir="2700000" algn="tl">
                    <a:srgbClr val="000000">
                      <a:alpha val="43137"/>
                    </a:srgbClr>
                  </a:outerShdw>
                </a:effectLst>
                <a:latin typeface="Book Antiqua" panose="02040602050305030304" pitchFamily="18" charset="0"/>
              </a:rPr>
              <a:t>b. İç dünyaya yönelik mistisizm: </a:t>
            </a:r>
            <a:r>
              <a:rPr lang="tr-TR" dirty="0">
                <a:latin typeface="Book Antiqua" panose="02040602050305030304" pitchFamily="18" charset="0"/>
              </a:rPr>
              <a:t>Dünyanın anlamına yönelik derin düşünce ve kavrayış çabasıdır.</a:t>
            </a:r>
          </a:p>
          <a:p>
            <a:pPr>
              <a:buNone/>
            </a:pPr>
            <a:endParaRPr lang="tr-TR" dirty="0">
              <a:latin typeface="Book Antiqua" panose="02040602050305030304" pitchFamily="18" charset="0"/>
            </a:endParaRPr>
          </a:p>
          <a:p>
            <a:pPr>
              <a:buNone/>
            </a:pPr>
            <a:r>
              <a:rPr lang="tr-TR" dirty="0" err="1">
                <a:latin typeface="Book Antiqua" panose="02040602050305030304" pitchFamily="18" charset="0"/>
              </a:rPr>
              <a:t>Weber’e</a:t>
            </a:r>
            <a:r>
              <a:rPr lang="tr-TR" dirty="0">
                <a:latin typeface="Book Antiqua" panose="02040602050305030304" pitchFamily="18" charset="0"/>
              </a:rPr>
              <a:t> göre, mistisizmin bu çabaları başarısız olmak zorundadır; çünkü dünyayı, bireysel kavrayışın ötesinde olarak algılar. Bu bağlamda hem mistisizmin iki türü hem de zevkten arınmacılığın bu dünyayı reddeden türü, hem kapitalizmin hem de rasyonelliğin gelişiminde engel oluştururlar. </a:t>
            </a:r>
          </a:p>
          <a:p>
            <a:pPr>
              <a:buNone/>
            </a:pPr>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542926" y="-129675"/>
            <a:ext cx="11229974"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Protestan Ahlakı ve Kapitalizmin Ruhu</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99990" y="1408674"/>
            <a:ext cx="9743148" cy="4302809"/>
          </a:xfrm>
        </p:spPr>
        <p:txBody>
          <a:bodyPr>
            <a:normAutofit fontScale="85000" lnSpcReduction="10000"/>
          </a:bodyPr>
          <a:lstStyle/>
          <a:p>
            <a:r>
              <a:rPr lang="tr-TR" dirty="0">
                <a:latin typeface="Book Antiqua" panose="02040602050305030304" pitchFamily="18" charset="0"/>
              </a:rPr>
              <a:t>   Bu başlıktaki ünlü çalışmasında Weber, zevkten arınmacı Protestanlık (</a:t>
            </a:r>
            <a:r>
              <a:rPr lang="tr-TR" dirty="0" err="1">
                <a:latin typeface="Book Antiqua" panose="02040602050305030304" pitchFamily="18" charset="0"/>
              </a:rPr>
              <a:t>Kalvinizm</a:t>
            </a:r>
            <a:r>
              <a:rPr lang="tr-TR" dirty="0">
                <a:latin typeface="Book Antiqua" panose="02040602050305030304" pitchFamily="18" charset="0"/>
              </a:rPr>
              <a:t>) ile kapitalizmin ruhu arasındaki ilişkileri incelemiştir. Weber bu eserinde gerçekte modern kapitalizmin ortaya çıkışını değil, modern rasyonel kapitalizmin büyümesini ve ekonomiyi egemenliği altına almasını sağlayan kendine özgü “</a:t>
            </a:r>
            <a:r>
              <a:rPr lang="tr-TR" dirty="0" err="1">
                <a:latin typeface="Book Antiqua" panose="02040602050305030304" pitchFamily="18" charset="0"/>
              </a:rPr>
              <a:t>ruhu”nun</a:t>
            </a:r>
            <a:r>
              <a:rPr lang="tr-TR" dirty="0">
                <a:latin typeface="Book Antiqua" panose="02040602050305030304" pitchFamily="18" charset="0"/>
              </a:rPr>
              <a:t> kökenlerini inceler. Başka bir anlatımla iki ayrı anlayış ya da fikir sistemleri arasındaki ilişkiyi inceler. </a:t>
            </a:r>
          </a:p>
          <a:p>
            <a:endParaRPr lang="tr-TR" dirty="0">
              <a:latin typeface="Book Antiqua" panose="02040602050305030304" pitchFamily="18" charset="0"/>
            </a:endParaRPr>
          </a:p>
          <a:p>
            <a:r>
              <a:rPr lang="tr-TR" dirty="0">
                <a:latin typeface="Book Antiqua" panose="02040602050305030304" pitchFamily="18" charset="0"/>
              </a:rPr>
              <a:t>   Weber bu ilişkilendirmeyi yaparken başka teorileri de gözden geçirdi. Maddi koşullara öncelik verenleri, başka tarihsel koşullarda da benzer olgu maddi koşulların olduğunu ve onların kapitalizme yol açmadıklarını göstererek bu teorileri reddetti. </a:t>
            </a:r>
          </a:p>
          <a:p>
            <a:pPr>
              <a:buNone/>
            </a:pPr>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542926" y="-129675"/>
            <a:ext cx="11229974"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Protestan Ahlakı ve Kapitalizmin Ruhu</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99990" y="1408674"/>
            <a:ext cx="9700945" cy="4724839"/>
          </a:xfrm>
        </p:spPr>
        <p:txBody>
          <a:bodyPr>
            <a:normAutofit fontScale="85000" lnSpcReduction="10000"/>
          </a:bodyPr>
          <a:lstStyle/>
          <a:p>
            <a:r>
              <a:rPr lang="tr-TR" dirty="0">
                <a:latin typeface="Book Antiqua" panose="02040602050305030304" pitchFamily="18" charset="0"/>
              </a:rPr>
              <a:t> Ona göre, ekonomik sisteminin öncüleri (girişimciler, sermaye sahipleri, yüksek vasıflı meslekler)  çoğunlukla Protestanlığa mensuptu. Buradan Protestanlığın bu mesleklerin seçiminde önemli olduğu, teşvik ettiği, fakat Protestan olmayan inançların bu mesleklere dönük fikir üretemediklerini gördü.</a:t>
            </a:r>
          </a:p>
          <a:p>
            <a:endParaRPr lang="tr-TR" dirty="0">
              <a:latin typeface="Book Antiqua" panose="02040602050305030304" pitchFamily="18" charset="0"/>
            </a:endParaRPr>
          </a:p>
          <a:p>
            <a:r>
              <a:rPr lang="tr-TR" dirty="0">
                <a:latin typeface="Book Antiqua" panose="02040602050305030304" pitchFamily="18" charset="0"/>
              </a:rPr>
              <a:t>O zaman bu durum nasıl yorumlanabilir? </a:t>
            </a:r>
            <a:r>
              <a:rPr lang="tr-TR" dirty="0" err="1">
                <a:latin typeface="Book Antiqua" panose="02040602050305030304" pitchFamily="18" charset="0"/>
              </a:rPr>
              <a:t>Weber’e</a:t>
            </a:r>
            <a:r>
              <a:rPr lang="tr-TR" dirty="0">
                <a:latin typeface="Book Antiqua" panose="02040602050305030304" pitchFamily="18" charset="0"/>
              </a:rPr>
              <a:t> göre bu basit şekilde “açgözlülükle” açıklanamazdı. Fakat bu para kazanmayı ve daha fazla sermaye biriktirmeyi reddetmeyen, ekonomik başarıyı da vurgulayan bir inanç sistemi vardı. Bu başarı, kâr peşinde koşma, ahlaki olarak da bir değer haline getirildi ve topluma hizmetler özdeşleştirildi. Başka bir anlatımla kapitalizmin ruhu ile </a:t>
            </a:r>
            <a:r>
              <a:rPr lang="tr-TR" dirty="0" err="1">
                <a:latin typeface="Book Antiqua" panose="02040602050305030304" pitchFamily="18" charset="0"/>
              </a:rPr>
              <a:t>Kalvinizmin</a:t>
            </a:r>
            <a:r>
              <a:rPr lang="tr-TR" dirty="0">
                <a:latin typeface="Book Antiqua" panose="02040602050305030304" pitchFamily="18" charset="0"/>
              </a:rPr>
              <a:t> ruhu birbiriyle oldukça uyuştu.</a:t>
            </a: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542926" y="-129675"/>
            <a:ext cx="11229974"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Protestan Ahlakı ve Kapitalizmin Ruhu</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99990" y="1408675"/>
            <a:ext cx="9628743" cy="4441282"/>
          </a:xfrm>
        </p:spPr>
        <p:txBody>
          <a:bodyPr>
            <a:normAutofit fontScale="92500" lnSpcReduction="10000"/>
          </a:bodyPr>
          <a:lstStyle/>
          <a:p>
            <a:r>
              <a:rPr lang="tr-TR" dirty="0">
                <a:latin typeface="Book Antiqua" panose="02040602050305030304" pitchFamily="18" charset="0"/>
              </a:rPr>
              <a:t> Dünyevi zevklerden uzak durmak fakat çalışma anlamında başarıya önem vermek, kapitalizmin başlangıcında bir etik ilke, bir normatif sistem olarak iş görmüştür. Kapitalizm bir kez geliştikten sonra bu kez </a:t>
            </a:r>
            <a:r>
              <a:rPr lang="tr-TR" dirty="0" err="1">
                <a:latin typeface="Book Antiqua" panose="02040602050305030304" pitchFamily="18" charset="0"/>
              </a:rPr>
              <a:t>Kalvinizmden</a:t>
            </a:r>
            <a:r>
              <a:rPr lang="tr-TR" dirty="0">
                <a:latin typeface="Book Antiqua" panose="02040602050305030304" pitchFamily="18" charset="0"/>
              </a:rPr>
              <a:t> bağımsızlaşmış ve </a:t>
            </a:r>
            <a:r>
              <a:rPr lang="tr-TR" dirty="0" err="1">
                <a:latin typeface="Book Antiqua" panose="02040602050305030304" pitchFamily="18" charset="0"/>
              </a:rPr>
              <a:t>seküler</a:t>
            </a:r>
            <a:r>
              <a:rPr lang="tr-TR" dirty="0">
                <a:latin typeface="Book Antiqua" panose="02040602050305030304" pitchFamily="18" charset="0"/>
              </a:rPr>
              <a:t> bir yola girmiştir.</a:t>
            </a:r>
          </a:p>
          <a:p>
            <a:endParaRPr lang="tr-TR" dirty="0">
              <a:latin typeface="Book Antiqua" panose="02040602050305030304" pitchFamily="18" charset="0"/>
            </a:endParaRPr>
          </a:p>
          <a:p>
            <a:r>
              <a:rPr lang="tr-TR" dirty="0" err="1">
                <a:latin typeface="Book Antiqua" panose="02040602050305030304" pitchFamily="18" charset="0"/>
              </a:rPr>
              <a:t>Weber’e</a:t>
            </a:r>
            <a:r>
              <a:rPr lang="tr-TR" dirty="0">
                <a:latin typeface="Book Antiqua" panose="02040602050305030304" pitchFamily="18" charset="0"/>
              </a:rPr>
              <a:t> göre: </a:t>
            </a:r>
            <a:r>
              <a:rPr lang="tr-TR" dirty="0" err="1">
                <a:latin typeface="Book Antiqua" panose="02040602050305030304" pitchFamily="18" charset="0"/>
              </a:rPr>
              <a:t>Kalvinizstlerin</a:t>
            </a:r>
            <a:r>
              <a:rPr lang="tr-TR" dirty="0">
                <a:latin typeface="Book Antiqua" panose="02040602050305030304" pitchFamily="18" charset="0"/>
              </a:rPr>
              <a:t> bilinçli bir şekilde kapitalist sistemi yaratma çabaları olmamıştır. Kapitalizmin gelişmesi Protestan ahlakının “beklenmeyen bir </a:t>
            </a:r>
            <a:r>
              <a:rPr lang="tr-TR" dirty="0" err="1">
                <a:latin typeface="Book Antiqua" panose="02040602050305030304" pitchFamily="18" charset="0"/>
              </a:rPr>
              <a:t>sonucu”ydu</a:t>
            </a:r>
            <a:r>
              <a:rPr lang="tr-TR" dirty="0">
                <a:latin typeface="Book Antiqua" panose="02040602050305030304" pitchFamily="18" charset="0"/>
              </a:rPr>
              <a:t>. Niyetler ve beklenmeyen sonuçlar </a:t>
            </a:r>
            <a:r>
              <a:rPr lang="tr-TR" dirty="0" err="1">
                <a:latin typeface="Book Antiqua" panose="02040602050305030304" pitchFamily="18" charset="0"/>
              </a:rPr>
              <a:t>Weber’in</a:t>
            </a:r>
            <a:r>
              <a:rPr lang="tr-TR" dirty="0">
                <a:latin typeface="Book Antiqua" panose="02040602050305030304" pitchFamily="18" charset="0"/>
              </a:rPr>
              <a:t> pek çok çalışmasında görülebilir.  </a:t>
            </a:r>
          </a:p>
          <a:p>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308</TotalTime>
  <Words>810</Words>
  <Application>Microsoft Office PowerPoint</Application>
  <PresentationFormat>Geniş ekran</PresentationFormat>
  <Paragraphs>53</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Book Antiqua</vt:lpstr>
      <vt:lpstr>Calibri</vt:lpstr>
      <vt:lpstr>Verdana</vt:lpstr>
      <vt:lpstr>Wingdings 2</vt:lpstr>
      <vt:lpstr>Görünüş</vt:lpstr>
      <vt:lpstr>KLASİK SOSYOLOJİ KURAMLARI Max Weber (1864-1920) -2</vt:lpstr>
      <vt:lpstr>Max Weber – Ders İçeriği</vt:lpstr>
      <vt:lpstr>Max Weber – Özsel Sosyoloji</vt:lpstr>
      <vt:lpstr>Max Weber – Özsel Sosyoloji</vt:lpstr>
      <vt:lpstr>Max Weber – Özsel Sosyoloji</vt:lpstr>
      <vt:lpstr>Max Weber – Özsel Sosyoloji</vt:lpstr>
      <vt:lpstr>Max Weber – Protestan Ahlakı ve Kapitalizmin Ruhu</vt:lpstr>
      <vt:lpstr>Max Weber – Protestan Ahlakı ve Kapitalizmin Ruhu</vt:lpstr>
      <vt:lpstr>Max Weber – Protestan Ahlakı ve Kapitalizmin Ruhu</vt:lpstr>
      <vt:lpstr>Max Weber – Eleştiriler</vt:lpstr>
      <vt:lpstr>Max Weber – Eleştiriler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273</cp:revision>
  <dcterms:created xsi:type="dcterms:W3CDTF">2018-03-24T09:54:46Z</dcterms:created>
  <dcterms:modified xsi:type="dcterms:W3CDTF">2020-05-04T11:27:41Z</dcterms:modified>
</cp:coreProperties>
</file>