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04" r:id="rId2"/>
    <p:sldId id="406" r:id="rId3"/>
    <p:sldId id="470" r:id="rId4"/>
    <p:sldId id="415" r:id="rId5"/>
    <p:sldId id="417" r:id="rId6"/>
    <p:sldId id="419" r:id="rId7"/>
    <p:sldId id="420" r:id="rId8"/>
    <p:sldId id="422" r:id="rId9"/>
    <p:sldId id="423" r:id="rId10"/>
    <p:sldId id="429" r:id="rId11"/>
    <p:sldId id="435" r:id="rId12"/>
    <p:sldId id="430" r:id="rId13"/>
    <p:sldId id="431" r:id="rId14"/>
    <p:sldId id="433" r:id="rId15"/>
    <p:sldId id="437" r:id="rId16"/>
    <p:sldId id="471" r:id="rId17"/>
    <p:sldId id="459" r:id="rId18"/>
    <p:sldId id="460" r:id="rId19"/>
    <p:sldId id="438" r:id="rId20"/>
    <p:sldId id="465" r:id="rId21"/>
    <p:sldId id="466" r:id="rId22"/>
    <p:sldId id="467" r:id="rId23"/>
    <p:sldId id="468" r:id="rId24"/>
    <p:sldId id="473" r:id="rId25"/>
    <p:sldId id="454" r:id="rId26"/>
    <p:sldId id="458" r:id="rId27"/>
    <p:sldId id="472" r:id="rId28"/>
    <p:sldId id="307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CFFCC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6F8B-0D2C-41D9-85F9-594DD44133C3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84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712E-A5ED-48EB-8569-208C28500711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0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EDFC-6374-4317-BB22-022101B0F633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0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22D49-2931-41F1-800B-C0CE7B23FD2E}" type="datetime1">
              <a:rPr lang="tr-TR" smtClean="0"/>
              <a:pPr>
                <a:defRPr/>
              </a:pPr>
              <a:t>30 Mar 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5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C1B4-DF52-49CA-B8B4-CAE8E5ABCB75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3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7A42-E483-42CD-AC5C-2F74C52425EB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87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A4129-2631-44D3-B6BB-5500E4A798EA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7F5E-A9AB-476A-8E69-38AC7B0E2042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7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8BC-9116-49A0-B90F-B731AC1BB56C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93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5BBA-0E3A-4B6D-A57B-3BCA443E0833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60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B7BF-64B8-49FB-B058-D4E8054A28FE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59C-5A7B-4D4C-9380-854EF1D1B11B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0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A53A-2064-4854-B326-1B4386FA1A50}" type="datetime1">
              <a:rPr lang="tr-TR" smtClean="0"/>
              <a:pPr/>
              <a:t>30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15" y="96714"/>
            <a:ext cx="8748464" cy="138807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«Bilimsel Araştırmalarda</a:t>
            </a:r>
          </a:p>
          <a:p>
            <a:pPr algn="ctr">
              <a:buNone/>
              <a:defRPr/>
            </a:pP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 Toplama Araçları</a:t>
            </a: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572000" y="4941168"/>
            <a:ext cx="435654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r"/>
            <a:r>
              <a:rPr lang="tr-TR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r">
              <a:defRPr/>
            </a:pP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30.03.2021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102" name="Picture 6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785926"/>
            <a:ext cx="4292700" cy="295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İlgili res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44" y="2357430"/>
            <a:ext cx="4267639" cy="415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67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268760"/>
            <a:ext cx="3384376" cy="20302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>
                <a:solidFill>
                  <a:srgbClr val="FF0000"/>
                </a:solidFill>
              </a:rPr>
              <a:t>İnformal: </a:t>
            </a:r>
            <a:r>
              <a:rPr lang="tr-TR" altLang="tr-TR" sz="2800" dirty="0">
                <a:solidFill>
                  <a:srgbClr val="000000"/>
                </a:solidFill>
              </a:rPr>
              <a:t>Araştırmacı tartışmayı hatırlamayı gerektirir.</a:t>
            </a:r>
          </a:p>
          <a:p>
            <a:pPr marL="0" lvl="0" indent="0" algn="ctr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0622"/>
            <a:ext cx="8229600" cy="418058"/>
          </a:xfrm>
        </p:spPr>
        <p:txBody>
          <a:bodyPr>
            <a:noAutofit/>
          </a:bodyPr>
          <a:lstStyle/>
          <a:p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Anket/Görüşme Soru Tipleri</a:t>
            </a:r>
            <a:endParaRPr lang="en-US" sz="3600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355976" y="1268760"/>
            <a:ext cx="3960440" cy="1944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>
                <a:solidFill>
                  <a:srgbClr val="FF0000"/>
                </a:solidFill>
              </a:rPr>
              <a:t>Yapılandırılmamış:</a:t>
            </a:r>
            <a:r>
              <a:rPr lang="tr-TR" altLang="tr-TR" sz="2400" dirty="0">
                <a:solidFill>
                  <a:srgbClr val="000000"/>
                </a:solidFill>
              </a:rPr>
              <a:t> Sorular serbest, istenilen konuda derinleştirilir, yanıtlar yönlendiricidir.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654038" y="3645024"/>
            <a:ext cx="3413906" cy="27363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>
                <a:solidFill>
                  <a:srgbClr val="FF0000"/>
                </a:solidFill>
              </a:rPr>
              <a:t>Yarı yapılandırılmış: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tr-TR" altLang="tr-TR" sz="2800" dirty="0">
                <a:solidFill>
                  <a:srgbClr val="000000"/>
                </a:solidFill>
              </a:rPr>
              <a:t>Bazı açık uçlu sorular vardır bazı konularda derinleştirilir.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355976" y="3645024"/>
            <a:ext cx="4059026" cy="27363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sz="3600" b="1" i="1" u="sng" dirty="0">
                <a:solidFill>
                  <a:srgbClr val="FF0000"/>
                </a:solidFill>
              </a:rPr>
              <a:t>Yapılandırılmış: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tr-TR" sz="2300" dirty="0"/>
              <a:t>Ne tür soruların ne şekilde sorulup, hangi verilerin toplanacağının önceden ayrıntılı olarak belirlendiği görüşmedir.</a:t>
            </a:r>
            <a:endParaRPr lang="tr-TR" altLang="tr-TR" sz="23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22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611977"/>
            <a:ext cx="8352928" cy="52322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dirty="0"/>
              <a:t>Anket/Görüşme </a:t>
            </a:r>
            <a:r>
              <a:rPr lang="tr-TR" altLang="tr-TR" sz="2800" dirty="0"/>
              <a:t>Tekniğinin Temel Özellikleri </a:t>
            </a:r>
            <a:endParaRPr lang="tr-TR" sz="2800" dirty="0"/>
          </a:p>
        </p:txBody>
      </p:sp>
      <p:sp>
        <p:nvSpPr>
          <p:cNvPr id="7" name="Dikdörtgen 6"/>
          <p:cNvSpPr/>
          <p:nvPr/>
        </p:nvSpPr>
        <p:spPr>
          <a:xfrm>
            <a:off x="467544" y="1818455"/>
            <a:ext cx="8352928" cy="1200329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tr-TR" altLang="tr-TR" sz="4000" dirty="0">
                <a:solidFill>
                  <a:schemeClr val="tx1"/>
                </a:solidFill>
              </a:rPr>
              <a:t>En sık kullanılan veri toplama araçlarından birisidir.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114599"/>
            <a:ext cx="8352928" cy="31947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800" dirty="0"/>
              <a:t>Kolay gibi görünür fakat: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Beceri,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Duyarlılık,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Yoğunlaşma,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Empati,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Öngörü,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Zihinsel uyanıklık,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>
                <a:solidFill>
                  <a:srgbClr val="FF0000"/>
                </a:solidFill>
              </a:rPr>
              <a:t>Disiplin</a:t>
            </a:r>
            <a:r>
              <a:rPr lang="tr-TR" altLang="tr-TR" sz="2800" b="1" i="1" dirty="0"/>
              <a:t> </a:t>
            </a:r>
            <a:r>
              <a:rPr lang="tr-TR" altLang="tr-TR" sz="2800" dirty="0"/>
              <a:t>gerektirir.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39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Olumlu Yönler</a:t>
            </a:r>
            <a:endParaRPr lang="tr-TR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>
                <a:solidFill>
                  <a:srgbClr val="000000"/>
                </a:solidFill>
              </a:rPr>
              <a:t>Esneklik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Yanıt oranı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Sözel olmayan davranış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Ortam üzerindeki kontrol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Soruların sırası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Anlık tepki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Veri kaynağının onaylanması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Derinlemesine bilgi</a:t>
            </a:r>
          </a:p>
        </p:txBody>
      </p:sp>
    </p:spTree>
    <p:extLst>
      <p:ext uri="{BB962C8B-B14F-4D97-AF65-F5344CB8AC3E}">
        <p14:creationId xmlns:p14="http://schemas.microsoft.com/office/powerpoint/2010/main" val="13698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Olumsuz Yönler</a:t>
            </a:r>
            <a:endParaRPr lang="tr-TR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>
                <a:solidFill>
                  <a:srgbClr val="000000"/>
                </a:solidFill>
              </a:rPr>
              <a:t>Maliyet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Zaman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Olası yanlılık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900" dirty="0">
                <a:solidFill>
                  <a:srgbClr val="000000"/>
                </a:solidFill>
              </a:rPr>
              <a:t>Kayıtlı ve yazılı bilgileri kullanamama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Zaman ayırma güçlüğü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Gizliliğin kaybı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Soru standardının olmayışı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Bireylere ulaşmada güçlük</a:t>
            </a:r>
          </a:p>
        </p:txBody>
      </p:sp>
    </p:spTree>
    <p:extLst>
      <p:ext uri="{BB962C8B-B14F-4D97-AF65-F5344CB8AC3E}">
        <p14:creationId xmlns:p14="http://schemas.microsoft.com/office/powerpoint/2010/main" val="226755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Anket/Görüşme </a:t>
            </a:r>
            <a:r>
              <a:rPr lang="tr-TR" alt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Yapılması</a:t>
            </a:r>
            <a:endParaRPr lang="tr-TR" sz="40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2800" dirty="0">
                <a:solidFill>
                  <a:schemeClr val="tx1"/>
                </a:solidFill>
              </a:rPr>
              <a:t>Görüşme sorularının sorulmasında görüşmenin akışına göre gerekli değişiklikler yapılabilir.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501008"/>
            <a:ext cx="8352928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/>
              <a:t>Teşvik edici olunmalı ve geri bildirimde bulunmalıdır.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708920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Sorular konuşma tarzında sorulmalıdır.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798893"/>
            <a:ext cx="835292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/>
              <a:t>Görüşme süreci kontrol edilmelidir.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23438" y="5590981"/>
            <a:ext cx="835292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Yansız ve </a:t>
            </a:r>
            <a:r>
              <a:rPr lang="tr-TR" altLang="tr-TR" sz="3600" dirty="0" err="1"/>
              <a:t>empatik</a:t>
            </a:r>
            <a:r>
              <a:rPr lang="tr-TR" altLang="tr-TR" sz="3600" dirty="0"/>
              <a:t> olunmalıdır.</a:t>
            </a:r>
          </a:p>
        </p:txBody>
      </p:sp>
    </p:spTree>
    <p:extLst>
      <p:ext uri="{BB962C8B-B14F-4D97-AF65-F5344CB8AC3E}">
        <p14:creationId xmlns:p14="http://schemas.microsoft.com/office/powerpoint/2010/main" val="285819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</a:t>
            </a:r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Görüşme Formunun Hazırlanması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Kolay anlaşılabilecek sorular yazma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Odaklı sorular hazırlama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Açık uçlu sorular sorma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Yönlendirmekten kaçınma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Çok boyutlu soru sormaktan kaçınma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Alternatif sorular hazırlama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Farklı türden sorular hazırlama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Soruları mantıklı bir biçimde düzenleme</a:t>
            </a:r>
          </a:p>
        </p:txBody>
      </p:sp>
    </p:spTree>
    <p:extLst>
      <p:ext uri="{BB962C8B-B14F-4D97-AF65-F5344CB8AC3E}">
        <p14:creationId xmlns:p14="http://schemas.microsoft.com/office/powerpoint/2010/main" val="343020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 Yapma Yolları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7544" y="1918573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dk1"/>
                </a:solidFill>
              </a:rPr>
              <a:t>Bire bir sözlü anket</a:t>
            </a:r>
            <a:endParaRPr lang="tr-TR" sz="3600" dirty="0">
              <a:solidFill>
                <a:schemeClr val="dk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501008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Telefon yolu ile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708920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Posta-kargo yolu ile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293096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İnternet (e-posta) yolu ile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5086925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İnternet anketleri</a:t>
            </a:r>
          </a:p>
        </p:txBody>
      </p:sp>
    </p:spTree>
    <p:extLst>
      <p:ext uri="{BB962C8B-B14F-4D97-AF65-F5344CB8AC3E}">
        <p14:creationId xmlns:p14="http://schemas.microsoft.com/office/powerpoint/2010/main" val="349862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27" t="19828" r="26329" b="9482"/>
          <a:stretch/>
        </p:blipFill>
        <p:spPr bwMode="auto">
          <a:xfrm>
            <a:off x="107504" y="548680"/>
            <a:ext cx="8712968" cy="59046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9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8" t="31897" r="21725" b="28017"/>
          <a:stretch/>
        </p:blipFill>
        <p:spPr bwMode="auto">
          <a:xfrm>
            <a:off x="107504" y="548680"/>
            <a:ext cx="8784976" cy="5832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328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3-Literatür/Doküman İncelemesi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700808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Literatür-doküman incelemesi; </a:t>
            </a:r>
            <a:r>
              <a:rPr lang="tr-TR" sz="3200" b="1" i="1" u="sng" dirty="0">
                <a:solidFill>
                  <a:srgbClr val="FF0000"/>
                </a:solidFill>
              </a:rPr>
              <a:t>belgeler, arşiv kayıtları ve çeşitli materyalin</a:t>
            </a:r>
            <a:r>
              <a:rPr lang="tr-TR" sz="3200" dirty="0">
                <a:solidFill>
                  <a:schemeClr val="tx1"/>
                </a:solidFill>
              </a:rPr>
              <a:t> araştırma konusu veriyi toplama ve çözümleme işlemidir.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3682767"/>
            <a:ext cx="8352928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Geçmişteki olguların yer aldığı </a:t>
            </a:r>
            <a:r>
              <a:rPr lang="tr-TR" sz="3200" b="1" i="1" u="sng" dirty="0">
                <a:solidFill>
                  <a:srgbClr val="FF0000"/>
                </a:solidFill>
              </a:rPr>
              <a:t>kitap, arşiv dosyaları, tez, yazı, resim ve ses kayıtları, raporlar</a:t>
            </a:r>
            <a:r>
              <a:rPr lang="tr-TR" sz="3200" dirty="0">
                <a:solidFill>
                  <a:schemeClr val="tx1"/>
                </a:solidFill>
              </a:rPr>
              <a:t> gibi arşiv belgeleri dikkate alındığı gibi araştırma süresince ortaya çıkan veya oluşturulan </a:t>
            </a:r>
            <a:r>
              <a:rPr lang="tr-TR" sz="3200" b="1" i="1" u="sng" dirty="0">
                <a:solidFill>
                  <a:srgbClr val="FF0000"/>
                </a:solidFill>
              </a:rPr>
              <a:t>resim, tutanak gibi belgeler</a:t>
            </a:r>
            <a:r>
              <a:rPr lang="tr-TR" sz="3200" dirty="0">
                <a:solidFill>
                  <a:schemeClr val="tx1"/>
                </a:solidFill>
              </a:rPr>
              <a:t> de incelenir.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96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tr-TR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 Kaynakları Nedir?</a:t>
            </a:r>
            <a:endParaRPr lang="tr-TR" sz="40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2448272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b="1" i="1" u="sng" dirty="0">
                <a:solidFill>
                  <a:srgbClr val="FF0000"/>
                </a:solidFill>
              </a:rPr>
              <a:t>Birincil veri kaynakları: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İncelenmekte olan olayın gerçek tanığı tarafından elde edilen veriler birincil verilerdir.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i="1" dirty="0"/>
              <a:t>Örnek: Anket verileri, gözlem, görüşme, deney.</a:t>
            </a:r>
            <a:endParaRPr lang="tr-TR" altLang="tr-TR" sz="2400" b="1" i="1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149080"/>
            <a:ext cx="8229600" cy="22322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tr-TR" sz="2800" b="1" i="1" u="sng" dirty="0">
                <a:solidFill>
                  <a:srgbClr val="FF0000"/>
                </a:solidFill>
              </a:rPr>
              <a:t>İkincil veri kaynakları: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Birincil kaynaklardan oluşturulmuş veri kaynaklarıdır.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i="1" dirty="0"/>
              <a:t>Örnek: Kitaplar, süreli yayınlar, tezler, istatistikler… </a:t>
            </a:r>
            <a:endParaRPr lang="tr-TR" sz="2400" b="1" i="1" dirty="0">
              <a:solidFill>
                <a:schemeClr val="tx1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8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1512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000" dirty="0"/>
              <a:t>Bir </a:t>
            </a:r>
            <a:r>
              <a:rPr lang="tr-TR" sz="3000" dirty="0" err="1"/>
              <a:t>moderatör</a:t>
            </a:r>
            <a:r>
              <a:rPr lang="tr-TR" sz="3000" dirty="0"/>
              <a:t> yönetiminde, küçük bir katılımcı grubunun belirli bir konu üzerinde odaklaştığı ve serbestçe tartıştığı bir kalitatif araştırma tekniğidir.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648072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0" lvl="0" indent="0"/>
            <a:r>
              <a:rPr 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4185084"/>
            <a:ext cx="8229600" cy="61206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r>
              <a:rPr lang="tr-TR" b="1" dirty="0"/>
              <a:t>Katılımcı Sayısı ve Profili</a:t>
            </a:r>
            <a:endParaRPr lang="tr-TR" alt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4869160"/>
            <a:ext cx="8229600" cy="50405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Moderatör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5481228"/>
            <a:ext cx="8229600" cy="6840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Görüşme Süresi ve Yönetimi</a:t>
            </a:r>
            <a:endParaRPr lang="tr-TR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66062" y="3276600"/>
            <a:ext cx="8229600" cy="56768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b="1" u="sng" dirty="0">
                <a:solidFill>
                  <a:srgbClr val="FF0000"/>
                </a:solidFill>
              </a:rPr>
              <a:t>Dikkat Edilmesi Gerekenler !!</a:t>
            </a: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86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  <p:bldP spid="7" grpId="0" animBg="1"/>
      <p:bldP spid="10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/>
              <a:t>Katılımcı Sayısı ve Profili:</a:t>
            </a:r>
            <a:endParaRPr lang="tr-TR" alt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3284984"/>
            <a:ext cx="82296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pPr algn="just"/>
            <a:r>
              <a:rPr lang="tr-TR" sz="3600" dirty="0"/>
              <a:t>*</a:t>
            </a:r>
            <a:r>
              <a:rPr lang="tr-TR" sz="3600" b="1" i="1" u="sng" dirty="0">
                <a:solidFill>
                  <a:srgbClr val="FF0000"/>
                </a:solidFill>
              </a:rPr>
              <a:t>Tam odak grup</a:t>
            </a:r>
            <a:r>
              <a:rPr lang="tr-TR" sz="3600" dirty="0"/>
              <a:t>: 10-12 kişi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4653136"/>
            <a:ext cx="822960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*</a:t>
            </a:r>
            <a:r>
              <a:rPr lang="tr-TR" sz="3600" b="1" i="1" u="sng" dirty="0">
                <a:solidFill>
                  <a:srgbClr val="FF0000"/>
                </a:solidFill>
              </a:rPr>
              <a:t>Mini odak grup</a:t>
            </a:r>
            <a:r>
              <a:rPr lang="tr-TR" sz="3600" dirty="0"/>
              <a:t>: 4-6 kişi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66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 err="1"/>
              <a:t>Moderatör</a:t>
            </a:r>
            <a:r>
              <a:rPr lang="tr-TR" sz="2800" b="1" dirty="0"/>
              <a:t> (kolaylaştırıcı)</a:t>
            </a:r>
            <a:endParaRPr 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2060848"/>
            <a:ext cx="8229600" cy="50405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pPr algn="ctr"/>
            <a:r>
              <a:rPr lang="tr-TR" sz="3600" dirty="0" err="1"/>
              <a:t>Moderatör</a:t>
            </a:r>
            <a:r>
              <a:rPr lang="tr-TR" sz="3600" dirty="0"/>
              <a:t> özellikleri: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2924944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Empati kurma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3714404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Uyum sağlama</a:t>
            </a:r>
            <a:endParaRPr lang="tr-TR" altLang="tr-TR" sz="3600" dirty="0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7346" y="4514876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3600" dirty="0"/>
              <a:t>Yeni fikir ve görüşlere açık olma</a:t>
            </a:r>
            <a:endParaRPr lang="tr-TR" altLang="tr-TR" sz="36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5315348"/>
            <a:ext cx="8229600" cy="120999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Tartışılan konuya ve araştırma metodolojisine hakimiyet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191417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  <p:bldP spid="7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/>
              <a:t>Görüşme Süresi ve Yönetimi</a:t>
            </a:r>
            <a:endParaRPr 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1988840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1,5-2 saat / 1-3 saat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780928"/>
            <a:ext cx="8229600" cy="165618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Konunun bütünüyle tartışılacağı kadar </a:t>
            </a:r>
            <a:r>
              <a:rPr lang="tr-TR" sz="3600" b="1" i="1" u="sng" dirty="0">
                <a:solidFill>
                  <a:srgbClr val="FF0000"/>
                </a:solidFill>
              </a:rPr>
              <a:t>uzun</a:t>
            </a:r>
            <a:r>
              <a:rPr lang="tr-TR" sz="3600" dirty="0"/>
              <a:t> fakat katılımcıları sıkmayacak kadar </a:t>
            </a:r>
            <a:r>
              <a:rPr lang="tr-TR" sz="3600" b="1" i="1" u="sng" dirty="0">
                <a:solidFill>
                  <a:srgbClr val="FF0000"/>
                </a:solidFill>
              </a:rPr>
              <a:t>kısa</a:t>
            </a:r>
            <a:r>
              <a:rPr lang="tr-TR" sz="3600" dirty="0"/>
              <a:t> !!</a:t>
            </a:r>
            <a:endParaRPr lang="tr-TR" altLang="tr-TR" sz="36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4581128"/>
            <a:ext cx="8229600" cy="172819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Odak grup görüşmesinin yapıldığı oda </a:t>
            </a:r>
            <a:r>
              <a:rPr lang="tr-TR" sz="3600" b="1" i="1" u="sng" dirty="0">
                <a:solidFill>
                  <a:srgbClr val="FF0000"/>
                </a:solidFill>
              </a:rPr>
              <a:t>rahat, sıcak ve informal </a:t>
            </a:r>
            <a:r>
              <a:rPr lang="tr-TR" sz="3600" dirty="0"/>
              <a:t>bir atmosfere sahip olmalıdır.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121297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7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406405"/>
            <a:ext cx="8352928" cy="646331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3600" b="1" u="sng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5-Laboratuvar Ortamında</a:t>
            </a:r>
            <a:r>
              <a:rPr lang="en-ZA" altLang="tr-TR" sz="3600" b="1" u="sng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Veri </a:t>
            </a:r>
            <a:r>
              <a:rPr lang="en-ZA" altLang="tr-TR" sz="36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Toplama</a:t>
            </a:r>
            <a:endParaRPr lang="tr-TR" sz="3600" b="1" u="sng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908553"/>
            <a:ext cx="835292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Amaca göre araç-gereç kullanma; tanımlama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574196"/>
            <a:ext cx="835292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Göstergelerin tanımlanması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320426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Verilerin toplanması; periyodun tekrar edilmesi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5349F428-8050-4DFC-A65E-EA960019A01E}"/>
              </a:ext>
            </a:extLst>
          </p:cNvPr>
          <p:cNvSpPr/>
          <p:nvPr/>
        </p:nvSpPr>
        <p:spPr>
          <a:xfrm>
            <a:off x="467544" y="392434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Hesaplama yöntemi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DD94C56C-ADEF-45A0-BE61-A681BC04AC7E}"/>
              </a:ext>
            </a:extLst>
          </p:cNvPr>
          <p:cNvSpPr/>
          <p:nvPr/>
        </p:nvSpPr>
        <p:spPr>
          <a:xfrm>
            <a:off x="444911" y="4677072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Verilerin analiz edilmesi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2DEE292E-0A39-412D-B696-A3C923295B55}"/>
              </a:ext>
            </a:extLst>
          </p:cNvPr>
          <p:cNvSpPr/>
          <p:nvPr/>
        </p:nvSpPr>
        <p:spPr>
          <a:xfrm>
            <a:off x="444911" y="5397152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Verilerin analiz periyodunun tekrar edilmesi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23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VERİLERİN ANALİZ SÜRECİ</a:t>
            </a: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707886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4000" dirty="0">
                <a:solidFill>
                  <a:srgbClr val="000000"/>
                </a:solidFill>
              </a:rPr>
              <a:t>Verilerin;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810018"/>
            <a:ext cx="8352928" cy="69910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altLang="tr-TR" sz="3600" dirty="0">
                <a:solidFill>
                  <a:srgbClr val="000000"/>
                </a:solidFill>
              </a:rPr>
              <a:t>*Görsel hale getirilmesi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070701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>
                <a:solidFill>
                  <a:srgbClr val="000000"/>
                </a:solidFill>
              </a:rPr>
              <a:t>*İşlenmesi, düzeltilmesi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581128"/>
            <a:ext cx="8352928" cy="186512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*Sonuç çıkarma:</a:t>
            </a:r>
          </a:p>
          <a:p>
            <a:pPr lvl="1">
              <a:lnSpc>
                <a:spcPct val="120000"/>
              </a:lnSpc>
            </a:pPr>
            <a:r>
              <a:rPr lang="tr-TR" altLang="tr-TR" sz="3200" i="1" dirty="0">
                <a:solidFill>
                  <a:srgbClr val="000000"/>
                </a:solidFill>
              </a:rPr>
              <a:t>+Sayısal veriler</a:t>
            </a:r>
          </a:p>
          <a:p>
            <a:pPr lvl="1">
              <a:lnSpc>
                <a:spcPct val="120000"/>
              </a:lnSpc>
            </a:pPr>
            <a:r>
              <a:rPr lang="tr-TR" altLang="tr-TR" sz="3200" i="1" dirty="0">
                <a:solidFill>
                  <a:srgbClr val="000000"/>
                </a:solidFill>
              </a:rPr>
              <a:t>+Sözel yorumlamalar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1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Yorumlama</a:t>
            </a: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268760"/>
            <a:ext cx="8352928" cy="78322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110000"/>
              </a:lnSpc>
            </a:pPr>
            <a:r>
              <a:rPr lang="tr-TR" altLang="tr-TR" sz="44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Tüm yorumlar;</a:t>
            </a:r>
            <a:endParaRPr lang="en-US" altLang="tr-TR" sz="4400" b="1" i="1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954034"/>
            <a:ext cx="8352928" cy="1071191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000" dirty="0">
                <a:solidFill>
                  <a:srgbClr val="000000"/>
                </a:solidFill>
              </a:rPr>
              <a:t>Çalışma sorularının-hipotezinin-varsayımının nasıl cevaplandığını açıklamalı</a:t>
            </a:r>
            <a:endParaRPr lang="en-US" altLang="tr-TR" sz="30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2636912"/>
            <a:ext cx="8352928" cy="11757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Konuların diğerleriyle nasıl alakalı olduğunu belirlemeli</a:t>
            </a:r>
            <a:endParaRPr lang="en-US" altLang="tr-TR" sz="32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5229200"/>
            <a:ext cx="8352928" cy="117570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Bulguların çalışmayla nasıl bağlantılı olduğunu açıklamalı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74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Değerlendirme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2204864"/>
            <a:ext cx="8229600" cy="10081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dirty="0"/>
              <a:t>Veri toplama yöntemleri </a:t>
            </a:r>
            <a:r>
              <a:rPr lang="tr-TR" sz="3000" b="1" i="1" u="sng" dirty="0">
                <a:solidFill>
                  <a:srgbClr val="FF0000"/>
                </a:solidFill>
              </a:rPr>
              <a:t>genel/bütün halinde </a:t>
            </a:r>
            <a:r>
              <a:rPr lang="tr-TR" sz="3000" dirty="0"/>
              <a:t>düşünülmelidir.</a:t>
            </a:r>
            <a:endParaRPr lang="tr-TR" altLang="tr-TR" sz="30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3355678"/>
            <a:ext cx="8229600" cy="5773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b="1" i="1" u="sng" dirty="0">
                <a:solidFill>
                  <a:srgbClr val="FF0000"/>
                </a:solidFill>
              </a:rPr>
              <a:t>Birden fazla </a:t>
            </a:r>
            <a:r>
              <a:rPr lang="tr-TR" sz="3000" dirty="0"/>
              <a:t>veri toplama yöntemi kullanılmalıdır.</a:t>
            </a:r>
            <a:endParaRPr lang="tr-TR" altLang="tr-TR" sz="30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4077072"/>
            <a:ext cx="8229600" cy="144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dirty="0"/>
              <a:t>Hangi araç olursa olsun elde edilen verilerin </a:t>
            </a:r>
            <a:r>
              <a:rPr lang="tr-TR" sz="3000" b="1" i="1" u="sng" dirty="0">
                <a:solidFill>
                  <a:srgbClr val="FF0000"/>
                </a:solidFill>
              </a:rPr>
              <a:t>akıl süzgecinden geçirilmesi</a:t>
            </a:r>
            <a:r>
              <a:rPr lang="tr-TR" sz="3000" b="1" i="1" dirty="0">
                <a:solidFill>
                  <a:srgbClr val="FF0000"/>
                </a:solidFill>
              </a:rPr>
              <a:t> </a:t>
            </a:r>
            <a:r>
              <a:rPr lang="tr-TR" sz="3000" dirty="0"/>
              <a:t>ve sonrasında </a:t>
            </a:r>
            <a:r>
              <a:rPr lang="tr-TR" sz="3000" b="1" i="1" u="sng" dirty="0">
                <a:solidFill>
                  <a:srgbClr val="FF0000"/>
                </a:solidFill>
              </a:rPr>
              <a:t>yorumlanması</a:t>
            </a:r>
            <a:r>
              <a:rPr lang="tr-TR" sz="3000" dirty="0"/>
              <a:t> önemlidir. </a:t>
            </a:r>
            <a:endParaRPr lang="tr-TR" altLang="tr-TR" sz="3000" dirty="0"/>
          </a:p>
        </p:txBody>
      </p:sp>
    </p:spTree>
    <p:extLst>
      <p:ext uri="{BB962C8B-B14F-4D97-AF65-F5344CB8AC3E}">
        <p14:creationId xmlns:p14="http://schemas.microsoft.com/office/powerpoint/2010/main" val="22771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28</a:t>
            </a:fld>
            <a:endParaRPr lang="tr-TR" altLang="tr-TR"/>
          </a:p>
        </p:txBody>
      </p:sp>
      <p:pic>
        <p:nvPicPr>
          <p:cNvPr id="2052" name="Picture 4" descr="TEŞEKKÜRLER ile ilgili görsel sonuc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71" y="188640"/>
            <a:ext cx="8845317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20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tr-TR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 Toplama Araçları</a:t>
            </a:r>
            <a:endParaRPr lang="tr-TR" sz="40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720079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altLang="tr-TR" b="1" dirty="0">
                <a:solidFill>
                  <a:schemeClr val="tx1"/>
                </a:solidFill>
              </a:rPr>
              <a:t>1-Gözlem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772816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>
                <a:solidFill>
                  <a:schemeClr val="tx1"/>
                </a:solidFill>
              </a:rPr>
              <a:t>2-Anket/Görüşme (Mülakat)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2492896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>
                <a:solidFill>
                  <a:schemeClr val="tx1"/>
                </a:solidFill>
              </a:rPr>
              <a:t>3-Literatür-Doküman İncelemesi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212976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>
                <a:solidFill>
                  <a:schemeClr val="tx1"/>
                </a:solidFill>
              </a:rPr>
              <a:t>4-Odak Grup Görüşmeleri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3933056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b="1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tr-TR" dirty="0"/>
              <a:t>5-Laboratuvar verileri</a:t>
            </a:r>
          </a:p>
        </p:txBody>
      </p:sp>
      <p:sp>
        <p:nvSpPr>
          <p:cNvPr id="10" name="İçerik Yer Tutucusu 2">
            <a:extLst>
              <a:ext uri="{FF2B5EF4-FFF2-40B4-BE49-F238E27FC236}">
                <a16:creationId xmlns:a16="http://schemas.microsoft.com/office/drawing/2014/main" id="{B78E3D0C-4541-4C55-B2AE-69C9D2E162E7}"/>
              </a:ext>
            </a:extLst>
          </p:cNvPr>
          <p:cNvSpPr txBox="1">
            <a:spLocks/>
          </p:cNvSpPr>
          <p:nvPr/>
        </p:nvSpPr>
        <p:spPr>
          <a:xfrm>
            <a:off x="457200" y="5157192"/>
            <a:ext cx="8229600" cy="122413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tr-TR" sz="2800" b="1" dirty="0">
                <a:solidFill>
                  <a:srgbClr val="FF0000"/>
                </a:solidFill>
              </a:rPr>
              <a:t>ZİRAAT ALANINDABU ARAÇLARI DAHA FAZLA KULLANIYORUZ.</a:t>
            </a:r>
          </a:p>
        </p:txBody>
      </p:sp>
    </p:spTree>
    <p:extLst>
      <p:ext uri="{BB962C8B-B14F-4D97-AF65-F5344CB8AC3E}">
        <p14:creationId xmlns:p14="http://schemas.microsoft.com/office/powerpoint/2010/main" val="329027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88640"/>
            <a:ext cx="8352928" cy="75405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1-Gözlem</a:t>
            </a:r>
            <a:endParaRPr lang="tr-TR" sz="4300" b="1" u="sng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196752"/>
            <a:ext cx="8352928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</a:rPr>
              <a:t>Gözlem (</a:t>
            </a:r>
            <a:r>
              <a:rPr lang="tr-TR" sz="2800" dirty="0" err="1">
                <a:solidFill>
                  <a:schemeClr val="tx1"/>
                </a:solidFill>
              </a:rPr>
              <a:t>observation</a:t>
            </a:r>
            <a:r>
              <a:rPr lang="tr-TR" sz="2800" dirty="0">
                <a:solidFill>
                  <a:schemeClr val="tx1"/>
                </a:solidFill>
              </a:rPr>
              <a:t>), nitel araştırmalarda yaygın olarak kullanılan bir tekniktir.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294875"/>
            <a:ext cx="8352928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</a:rPr>
              <a:t>Bu teknik, araştırma konusu hakkında bilgi toplamak için </a:t>
            </a:r>
            <a:r>
              <a:rPr lang="tr-TR" sz="3200" b="1" u="sng" dirty="0">
                <a:solidFill>
                  <a:srgbClr val="FF0000"/>
                </a:solidFill>
              </a:rPr>
              <a:t>nesnelerin, olayların ve durumların (çiftçilerin)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sistematik bir biçimde izlenerek betimlenmesidir.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4337228"/>
            <a:ext cx="8352928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Gözlem sınıflandırması gözlemcinin gözlem esnasındaki rolüne dayalı olarak oluşturulur. Bunlar; </a:t>
            </a:r>
            <a:r>
              <a:rPr lang="tr-TR" sz="3200" b="1" u="sng" dirty="0">
                <a:solidFill>
                  <a:srgbClr val="FF0000"/>
                </a:solidFill>
              </a:rPr>
              <a:t>katılımcı gözlem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chemeClr val="tx1"/>
                </a:solidFill>
              </a:rPr>
              <a:t>ve </a:t>
            </a:r>
            <a:r>
              <a:rPr lang="tr-TR" sz="3200" b="1" u="sng" dirty="0">
                <a:solidFill>
                  <a:srgbClr val="FF0000"/>
                </a:solidFill>
              </a:rPr>
              <a:t>doğrudan gözlemdir</a:t>
            </a:r>
            <a:r>
              <a:rPr lang="tr-TR" sz="32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377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404664"/>
            <a:ext cx="83529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ZA" altLang="tr-TR" sz="4000" b="1" dirty="0" err="1">
                <a:solidFill>
                  <a:srgbClr val="FF0000"/>
                </a:solidFill>
              </a:rPr>
              <a:t>Gözlemle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Veri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Toplama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Teknikleri</a:t>
            </a:r>
            <a:endParaRPr lang="tr-TR" sz="40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2276872"/>
            <a:ext cx="8352928" cy="7055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Y</a:t>
            </a:r>
            <a:r>
              <a:rPr lang="en-ZA" altLang="tr-TR" sz="3200" dirty="0" err="1">
                <a:solidFill>
                  <a:srgbClr val="000000"/>
                </a:solidFill>
              </a:rPr>
              <a:t>azılı</a:t>
            </a:r>
            <a:r>
              <a:rPr lang="en-ZA" altLang="tr-TR" sz="3200" dirty="0">
                <a:solidFill>
                  <a:srgbClr val="000000"/>
                </a:solidFill>
              </a:rPr>
              <a:t> </a:t>
            </a:r>
            <a:r>
              <a:rPr lang="en-ZA" altLang="tr-TR" sz="3200" dirty="0" err="1">
                <a:solidFill>
                  <a:srgbClr val="000000"/>
                </a:solidFill>
              </a:rPr>
              <a:t>tasvirler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083462"/>
            <a:ext cx="8352928" cy="705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V</a:t>
            </a:r>
            <a:r>
              <a:rPr lang="en-ZA" altLang="tr-TR" sz="3200" dirty="0" err="1">
                <a:solidFill>
                  <a:srgbClr val="000000"/>
                </a:solidFill>
              </a:rPr>
              <a:t>ideo</a:t>
            </a:r>
            <a:r>
              <a:rPr lang="en-ZA" altLang="tr-TR" sz="3200" dirty="0">
                <a:solidFill>
                  <a:srgbClr val="000000"/>
                </a:solidFill>
              </a:rPr>
              <a:t> </a:t>
            </a:r>
            <a:r>
              <a:rPr lang="en-ZA" altLang="tr-TR" sz="3200" dirty="0" err="1">
                <a:solidFill>
                  <a:srgbClr val="000000"/>
                </a:solidFill>
              </a:rPr>
              <a:t>kayıtları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3870934"/>
            <a:ext cx="8352928" cy="782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600" dirty="0">
                <a:solidFill>
                  <a:srgbClr val="000000"/>
                </a:solidFill>
              </a:rPr>
              <a:t>F</a:t>
            </a:r>
            <a:r>
              <a:rPr lang="en-ZA" altLang="tr-TR" sz="3600" dirty="0" err="1">
                <a:solidFill>
                  <a:srgbClr val="000000"/>
                </a:solidFill>
              </a:rPr>
              <a:t>otoğraf</a:t>
            </a:r>
            <a:r>
              <a:rPr lang="en-ZA" altLang="tr-TR" sz="3600" dirty="0">
                <a:solidFill>
                  <a:srgbClr val="000000"/>
                </a:solidFill>
              </a:rPr>
              <a:t> ve </a:t>
            </a:r>
            <a:r>
              <a:rPr lang="en-ZA" altLang="tr-TR" sz="3600" dirty="0" err="1">
                <a:solidFill>
                  <a:srgbClr val="000000"/>
                </a:solidFill>
              </a:rPr>
              <a:t>malzemeler</a:t>
            </a:r>
            <a:endParaRPr lang="en-ZA" altLang="tr-TR" sz="3600" dirty="0">
              <a:solidFill>
                <a:srgbClr val="000000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0801" y="4725144"/>
            <a:ext cx="8352928" cy="782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600" dirty="0">
                <a:solidFill>
                  <a:srgbClr val="000000"/>
                </a:solidFill>
              </a:rPr>
              <a:t>Y</a:t>
            </a:r>
            <a:r>
              <a:rPr lang="en-ZA" altLang="tr-TR" sz="3600" dirty="0" err="1">
                <a:solidFill>
                  <a:srgbClr val="000000"/>
                </a:solidFill>
              </a:rPr>
              <a:t>azılı</a:t>
            </a:r>
            <a:r>
              <a:rPr lang="en-ZA" altLang="tr-TR" sz="3600" dirty="0">
                <a:solidFill>
                  <a:srgbClr val="000000"/>
                </a:solidFill>
              </a:rPr>
              <a:t> </a:t>
            </a:r>
            <a:r>
              <a:rPr lang="en-ZA" altLang="tr-TR" sz="3600" dirty="0" err="1">
                <a:solidFill>
                  <a:srgbClr val="000000"/>
                </a:solidFill>
              </a:rPr>
              <a:t>kaynaklar</a:t>
            </a:r>
            <a:endParaRPr lang="en-ZA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02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512676"/>
            <a:ext cx="8229600" cy="6120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en-US" altLang="tr-TR" sz="3600" b="1" dirty="0" err="1">
                <a:solidFill>
                  <a:srgbClr val="000000"/>
                </a:solidFill>
              </a:rPr>
              <a:t>Güçlü</a:t>
            </a:r>
            <a:r>
              <a:rPr lang="en-US" altLang="tr-TR" sz="3600" b="1" dirty="0">
                <a:solidFill>
                  <a:srgbClr val="000000"/>
                </a:solidFill>
              </a:rPr>
              <a:t> </a:t>
            </a:r>
            <a:r>
              <a:rPr lang="en-US" altLang="tr-TR" sz="3600" b="1" dirty="0" err="1">
                <a:solidFill>
                  <a:srgbClr val="000000"/>
                </a:solidFill>
              </a:rPr>
              <a:t>yanları</a:t>
            </a:r>
            <a:endParaRPr lang="en-US" altLang="tr-TR" sz="3600" b="1" dirty="0">
              <a:solidFill>
                <a:srgbClr val="00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204864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S</a:t>
            </a:r>
            <a:r>
              <a:rPr lang="en-US" altLang="tr-TR" sz="4000" dirty="0" err="1">
                <a:solidFill>
                  <a:srgbClr val="000000"/>
                </a:solidFill>
              </a:rPr>
              <a:t>özel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olmayan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davranış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996952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D</a:t>
            </a:r>
            <a:r>
              <a:rPr lang="en-US" altLang="tr-TR" sz="4000" dirty="0" err="1">
                <a:solidFill>
                  <a:srgbClr val="000000"/>
                </a:solidFill>
              </a:rPr>
              <a:t>oğal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çevre</a:t>
            </a:r>
            <a:r>
              <a:rPr lang="tr-TR" altLang="tr-TR" sz="4000" dirty="0">
                <a:solidFill>
                  <a:srgbClr val="000000"/>
                </a:solidFill>
              </a:rPr>
              <a:t>de çalışma imkanı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933056"/>
            <a:ext cx="8229600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U</a:t>
            </a:r>
            <a:r>
              <a:rPr lang="en-US" altLang="tr-TR" sz="3600" dirty="0" err="1">
                <a:solidFill>
                  <a:srgbClr val="000000"/>
                </a:solidFill>
              </a:rPr>
              <a:t>zun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süreli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analiz</a:t>
            </a:r>
            <a:endParaRPr lang="tr-TR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368660"/>
            <a:ext cx="8229600" cy="6120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en-US" altLang="tr-TR" sz="3600" b="1" dirty="0" err="1">
                <a:solidFill>
                  <a:srgbClr val="000000"/>
                </a:solidFill>
              </a:rPr>
              <a:t>Zayıf</a:t>
            </a:r>
            <a:r>
              <a:rPr lang="en-US" altLang="tr-TR" sz="3600" b="1" dirty="0">
                <a:solidFill>
                  <a:srgbClr val="000000"/>
                </a:solidFill>
              </a:rPr>
              <a:t> </a:t>
            </a:r>
            <a:r>
              <a:rPr lang="en-US" altLang="tr-TR" sz="3600" b="1" dirty="0" err="1">
                <a:solidFill>
                  <a:srgbClr val="000000"/>
                </a:solidFill>
              </a:rPr>
              <a:t>yanları</a:t>
            </a:r>
            <a:endParaRPr lang="en-US" altLang="tr-TR" sz="3600" b="1" dirty="0">
              <a:solidFill>
                <a:srgbClr val="00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988840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K</a:t>
            </a:r>
            <a:r>
              <a:rPr lang="en-US" altLang="tr-TR" sz="4000" dirty="0" err="1">
                <a:solidFill>
                  <a:srgbClr val="000000"/>
                </a:solidFill>
              </a:rPr>
              <a:t>ontrolün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olmaması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780928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S</a:t>
            </a:r>
            <a:r>
              <a:rPr lang="en-US" altLang="tr-TR" sz="4000" dirty="0" err="1">
                <a:solidFill>
                  <a:srgbClr val="000000"/>
                </a:solidFill>
              </a:rPr>
              <a:t>ayısallaştırma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güçlüğü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573016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Ö</a:t>
            </a:r>
            <a:r>
              <a:rPr lang="en-US" altLang="tr-TR" sz="3600" dirty="0" err="1">
                <a:solidFill>
                  <a:srgbClr val="000000"/>
                </a:solidFill>
              </a:rPr>
              <a:t>rneklem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küçüklüğü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A</a:t>
            </a:r>
            <a:r>
              <a:rPr lang="en-US" altLang="tr-TR" sz="3600" dirty="0" err="1">
                <a:solidFill>
                  <a:srgbClr val="000000"/>
                </a:solidFill>
              </a:rPr>
              <a:t>lana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giriş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güçlüğü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88398" y="5229200"/>
            <a:ext cx="8229600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G</a:t>
            </a:r>
            <a:r>
              <a:rPr lang="en-US" altLang="tr-TR" sz="3600" dirty="0" err="1">
                <a:solidFill>
                  <a:srgbClr val="000000"/>
                </a:solidFill>
              </a:rPr>
              <a:t>izliliğin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ortadan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kalkması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42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611977"/>
            <a:ext cx="83529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3600" dirty="0"/>
              <a:t>Gözlemin Yapılması</a:t>
            </a:r>
            <a:endParaRPr lang="tr-TR" sz="3600" b="1" dirty="0">
              <a:ln>
                <a:solidFill>
                  <a:schemeClr val="bg2">
                    <a:lumMod val="25000"/>
                  </a:schemeClr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2564904"/>
            <a:ext cx="8352928" cy="12618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Temel kural, araştırmanın amacına göre önemli olan her şeyin </a:t>
            </a:r>
            <a:r>
              <a:rPr lang="tr-TR" altLang="tr-TR" sz="4000" b="1" i="1" u="sng" dirty="0">
                <a:solidFill>
                  <a:srgbClr val="FF0000"/>
                </a:solidFill>
              </a:rPr>
              <a:t>kaydedilmesidir</a:t>
            </a:r>
            <a:r>
              <a:rPr lang="tr-TR" altLang="tr-TR" sz="3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4006805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Gözlemler anında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not</a:t>
            </a:r>
            <a:r>
              <a:rPr lang="tr-TR" altLang="tr-TR" sz="3600" dirty="0"/>
              <a:t> edilmelidir.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4869160"/>
            <a:ext cx="835292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Kişisel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yorumlama</a:t>
            </a:r>
            <a:r>
              <a:rPr lang="tr-TR" altLang="tr-TR" sz="3600" dirty="0"/>
              <a:t> yapılmamalıdır.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249947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56207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tr-TR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2-Anket/Görüşme (Mülakat)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664804"/>
            <a:ext cx="8229600" cy="16921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Anket/Görüşme; </a:t>
            </a:r>
            <a:r>
              <a:rPr lang="tr-TR" b="1" i="1" u="sng" dirty="0">
                <a:solidFill>
                  <a:srgbClr val="FF0000"/>
                </a:solidFill>
              </a:rPr>
              <a:t>sözlü iletişim </a:t>
            </a:r>
            <a:r>
              <a:rPr lang="tr-TR" dirty="0">
                <a:solidFill>
                  <a:schemeClr val="tx1"/>
                </a:solidFill>
              </a:rPr>
              <a:t>yoluyla insanları ve onlarla ilişkili durumları anlamaya çalışan bir veri toplama tekniğidir.</a:t>
            </a:r>
            <a:endParaRPr lang="tr-TR" b="1" u="sng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3537012"/>
            <a:ext cx="8229600" cy="14761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Anket/Görüşme; </a:t>
            </a:r>
            <a:r>
              <a:rPr lang="tr-TR" b="1" i="1" u="sng" dirty="0">
                <a:solidFill>
                  <a:srgbClr val="FF0000"/>
                </a:solidFill>
              </a:rPr>
              <a:t>soru sorma ve yanıtlama </a:t>
            </a:r>
            <a:r>
              <a:rPr lang="tr-TR" dirty="0"/>
              <a:t>tarzına dayalı karşılıklı ve etkileşimli bir iletişim sürecidir.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67544" y="5229200"/>
            <a:ext cx="8229600" cy="1152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Ankette/Görüşmede amaç, araştırma sorusu hakkında </a:t>
            </a:r>
            <a:r>
              <a:rPr lang="tr-TR" b="1" i="1" u="sng" dirty="0">
                <a:solidFill>
                  <a:srgbClr val="FF0000"/>
                </a:solidFill>
              </a:rPr>
              <a:t>veriler toplamaktır</a:t>
            </a:r>
            <a:r>
              <a:rPr lang="tr-TR" dirty="0">
                <a:solidFill>
                  <a:schemeClr val="tx1"/>
                </a:solidFill>
              </a:rPr>
              <a:t>.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76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1410</TotalTime>
  <Words>823</Words>
  <Application>Microsoft Office PowerPoint</Application>
  <PresentationFormat>Ekran Gösterisi (4:3)</PresentationFormat>
  <Paragraphs>180</Paragraphs>
  <Slides>28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Ofis Teması</vt:lpstr>
      <vt:lpstr>PowerPoint Sunusu</vt:lpstr>
      <vt:lpstr>Veri Kaynakları Nedir?</vt:lpstr>
      <vt:lpstr>Veri Toplama Araçları</vt:lpstr>
      <vt:lpstr>PowerPoint Sunusu</vt:lpstr>
      <vt:lpstr>PowerPoint Sunusu</vt:lpstr>
      <vt:lpstr>PowerPoint Sunusu</vt:lpstr>
      <vt:lpstr>PowerPoint Sunusu</vt:lpstr>
      <vt:lpstr>PowerPoint Sunusu</vt:lpstr>
      <vt:lpstr>2-Anket/Görüşme (Mülakat)</vt:lpstr>
      <vt:lpstr>Anket/Görüşme Soru Tipleri</vt:lpstr>
      <vt:lpstr>PowerPoint Sunusu</vt:lpstr>
      <vt:lpstr>Olumlu Yönler</vt:lpstr>
      <vt:lpstr>Olumsuz Yönler</vt:lpstr>
      <vt:lpstr>Anket/Görüşme Yapılması</vt:lpstr>
      <vt:lpstr>Anket/Görüşme Formunun Hazırlanması</vt:lpstr>
      <vt:lpstr>Anket Yapma Yolları</vt:lpstr>
      <vt:lpstr>PowerPoint Sunusu</vt:lpstr>
      <vt:lpstr>PowerPoint Sunusu</vt:lpstr>
      <vt:lpstr>3-Literatür/Doküman İncelemesi</vt:lpstr>
      <vt:lpstr>4-Odak grup görüşmeleri</vt:lpstr>
      <vt:lpstr>Odak grup görüşmeleri</vt:lpstr>
      <vt:lpstr>Odak grup görüşmeleri</vt:lpstr>
      <vt:lpstr>Odak grup görüşmeleri</vt:lpstr>
      <vt:lpstr>PowerPoint Sunusu</vt:lpstr>
      <vt:lpstr>VERİLERİN ANALİZ SÜRECİ</vt:lpstr>
      <vt:lpstr>Yorumlama</vt:lpstr>
      <vt:lpstr>Genel Değerlendirme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Doç. Dr. Yener ATASEVEN</cp:lastModifiedBy>
  <cp:revision>142</cp:revision>
  <dcterms:created xsi:type="dcterms:W3CDTF">2017-05-18T11:05:24Z</dcterms:created>
  <dcterms:modified xsi:type="dcterms:W3CDTF">2021-03-30T10:35:02Z</dcterms:modified>
</cp:coreProperties>
</file>