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0E8D61-A83B-4E8F-8DA7-BB1B7B051A45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2441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530383-CB77-4F90-9C80-E89D82E50E68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49565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FFEDAA-92E1-43DE-8CEF-86CA4AB1672A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6795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2F4E76-75B9-4AB2-AA29-3679941F2BBD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228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0B438A-5346-4368-AC10-21476D8B605E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8826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B2E1DC-CA2E-4951-84CA-6A9A914710B6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990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0E8AD7-ACCA-4C00-8D91-A341ECDB1FB9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07168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B7A5A7-E6ED-40AC-8805-57498EBBEA07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8148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31B42A-89F5-4DB5-96AD-254DC494D7D9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8826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89DA91-BEA8-48EF-BDA2-B63D0FAA8D38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2474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DA6528-3865-4A19-83A4-F07FD0D7E8DA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5107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effectLst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656668" y="6497638"/>
            <a:ext cx="2976033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chemeClr val="tx1"/>
                </a:solidFill>
                <a:effectLst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effectLst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F31D740-289A-44AA-9C48-5D2ACBE844FE}" type="slidenum">
              <a:rPr lang="tr-TR" altLang="tr-TR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  <p:pic>
        <p:nvPicPr>
          <p:cNvPr id="1039" name="Picture 15" descr="imagesCA8R0QTG"/>
          <p:cNvPicPr>
            <a:picLocks noChangeAspect="1" noChangeArrowheads="1"/>
          </p:cNvPicPr>
          <p:nvPr userDrawn="1"/>
        </p:nvPicPr>
        <p:blipFill>
          <a:blip r:embed="rId13">
            <a:lum bright="6000" contras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1628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imagesCAR4D514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184" y="5876926"/>
            <a:ext cx="3649133" cy="981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imagesCAZNDU2R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1552" y="5734050"/>
            <a:ext cx="3600449" cy="1123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39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13313" name="1 Başlık"/>
          <p:cNvSpPr>
            <a:spLocks noGrp="1"/>
          </p:cNvSpPr>
          <p:nvPr>
            <p:ph type="ctrTitle" idx="4294967295"/>
          </p:nvPr>
        </p:nvSpPr>
        <p:spPr>
          <a:xfrm>
            <a:off x="2063750" y="836614"/>
            <a:ext cx="7772400" cy="1470025"/>
          </a:xfrm>
        </p:spPr>
        <p:txBody>
          <a:bodyPr/>
          <a:lstStyle/>
          <a:p>
            <a:r>
              <a:rPr lang="tr-TR" altLang="tr-TR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Çipura </a:t>
            </a:r>
            <a:br>
              <a:rPr lang="tr-TR" altLang="tr-TR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tr-TR" altLang="tr-TR" i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Chrysophrys aurata</a:t>
            </a:r>
            <a:endParaRPr lang="tr-TR" altLang="tr-TR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9219" name="Rectangle 2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altLang="tr-TR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pic>
        <p:nvPicPr>
          <p:cNvPr id="9223" name="Picture 7" descr="imagesCAZNDU2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251" y="2420939"/>
            <a:ext cx="6551613" cy="3114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7472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14337" name="1 Başlık"/>
          <p:cNvSpPr>
            <a:spLocks noGrp="1"/>
          </p:cNvSpPr>
          <p:nvPr>
            <p:ph type="title" idx="4294967295"/>
          </p:nvPr>
        </p:nvSpPr>
        <p:spPr>
          <a:xfrm>
            <a:off x="1919288" y="0"/>
            <a:ext cx="8229600" cy="1384300"/>
          </a:xfrm>
        </p:spPr>
        <p:txBody>
          <a:bodyPr/>
          <a:lstStyle/>
          <a:p>
            <a:r>
              <a:rPr lang="tr-TR" altLang="tr-TR" sz="40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Çipura </a:t>
            </a:r>
            <a:br>
              <a:rPr lang="tr-TR" altLang="tr-TR" sz="40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tr-TR" altLang="tr-TR" sz="40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(</a:t>
            </a:r>
            <a:r>
              <a:rPr lang="tr-TR" altLang="tr-TR" sz="4000" i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Chrysophrys aurata)</a:t>
            </a:r>
            <a:endParaRPr lang="tr-TR" altLang="tr-TR" sz="400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4294967295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tr-TR" altLang="tr-TR" sz="2700">
                <a:effectLst>
                  <a:outerShdw blurRad="38100" dist="38100" dir="2700000" algn="tl">
                    <a:srgbClr val="C0C0C0"/>
                  </a:outerShdw>
                </a:effectLst>
              </a:rPr>
              <a:t>Hayvanlar alemi (Regnum):                 Animale</a:t>
            </a:r>
          </a:p>
          <a:p>
            <a:pPr>
              <a:lnSpc>
                <a:spcPct val="80000"/>
              </a:lnSpc>
            </a:pPr>
            <a:r>
              <a:rPr lang="tr-TR" altLang="tr-TR" sz="2700">
                <a:effectLst>
                  <a:outerShdw blurRad="38100" dist="38100" dir="2700000" algn="tl">
                    <a:srgbClr val="C0C0C0"/>
                  </a:outerShdw>
                </a:effectLst>
              </a:rPr>
              <a:t>Hayvanlar alt alemi (Subregnum):        Metazoa  </a:t>
            </a:r>
          </a:p>
          <a:p>
            <a:pPr>
              <a:lnSpc>
                <a:spcPct val="80000"/>
              </a:lnSpc>
            </a:pPr>
            <a:r>
              <a:rPr lang="tr-TR" altLang="tr-TR" sz="2700">
                <a:effectLst>
                  <a:outerShdw blurRad="38100" dist="38100" dir="2700000" algn="tl">
                    <a:srgbClr val="C0C0C0"/>
                  </a:outerShdw>
                </a:effectLst>
              </a:rPr>
              <a:t>Kol (Phylum):                                     Vertabrata</a:t>
            </a:r>
          </a:p>
          <a:p>
            <a:pPr>
              <a:lnSpc>
                <a:spcPct val="80000"/>
              </a:lnSpc>
            </a:pPr>
            <a:r>
              <a:rPr lang="tr-TR" altLang="tr-TR" sz="2700">
                <a:effectLst>
                  <a:outerShdw blurRad="38100" dist="38100" dir="2700000" algn="tl">
                    <a:srgbClr val="C0C0C0"/>
                  </a:outerShdw>
                </a:effectLst>
              </a:rPr>
              <a:t>Alt Kol (Subphylum):                           Pisces</a:t>
            </a:r>
          </a:p>
          <a:p>
            <a:pPr>
              <a:lnSpc>
                <a:spcPct val="80000"/>
              </a:lnSpc>
            </a:pPr>
            <a:r>
              <a:rPr lang="tr-TR" altLang="tr-TR" sz="2700">
                <a:effectLst>
                  <a:outerShdw blurRad="38100" dist="38100" dir="2700000" algn="tl">
                    <a:srgbClr val="C0C0C0"/>
                  </a:outerShdw>
                </a:effectLst>
              </a:rPr>
              <a:t>Sınıf (Clasis):                                   Osteichthyes</a:t>
            </a:r>
          </a:p>
          <a:p>
            <a:pPr>
              <a:lnSpc>
                <a:spcPct val="80000"/>
              </a:lnSpc>
            </a:pPr>
            <a:r>
              <a:rPr lang="tr-TR" altLang="tr-TR" sz="2700">
                <a:effectLst>
                  <a:outerShdw blurRad="38100" dist="38100" dir="2700000" algn="tl">
                    <a:srgbClr val="C0C0C0"/>
                  </a:outerShdw>
                </a:effectLst>
              </a:rPr>
              <a:t>Takım (Ordo):                                  Perciformes</a:t>
            </a:r>
          </a:p>
          <a:p>
            <a:pPr>
              <a:lnSpc>
                <a:spcPct val="80000"/>
              </a:lnSpc>
            </a:pPr>
            <a:r>
              <a:rPr lang="tr-TR" altLang="tr-TR" sz="2700">
                <a:effectLst>
                  <a:outerShdw blurRad="38100" dist="38100" dir="2700000" algn="tl">
                    <a:srgbClr val="C0C0C0"/>
                  </a:outerShdw>
                </a:effectLst>
              </a:rPr>
              <a:t>Alt Takım (Subordo):                           Percoidei</a:t>
            </a:r>
          </a:p>
          <a:p>
            <a:pPr>
              <a:lnSpc>
                <a:spcPct val="80000"/>
              </a:lnSpc>
            </a:pPr>
            <a:r>
              <a:rPr lang="tr-TR" altLang="tr-TR" sz="2700">
                <a:effectLst>
                  <a:outerShdw blurRad="38100" dist="38100" dir="2700000" algn="tl">
                    <a:srgbClr val="C0C0C0"/>
                  </a:outerShdw>
                </a:effectLst>
              </a:rPr>
              <a:t>Familya (Familia):                               Sparidae </a:t>
            </a:r>
          </a:p>
          <a:p>
            <a:pPr>
              <a:lnSpc>
                <a:spcPct val="80000"/>
              </a:lnSpc>
            </a:pPr>
            <a:r>
              <a:rPr lang="tr-TR" altLang="tr-TR" sz="2700">
                <a:effectLst>
                  <a:outerShdw blurRad="38100" dist="38100" dir="2700000" algn="tl">
                    <a:srgbClr val="C0C0C0"/>
                  </a:outerShdw>
                </a:effectLst>
              </a:rPr>
              <a:t>Cins (Genus):                                       Sparus </a:t>
            </a:r>
          </a:p>
          <a:p>
            <a:pPr>
              <a:lnSpc>
                <a:spcPct val="80000"/>
              </a:lnSpc>
            </a:pPr>
            <a:r>
              <a:rPr lang="tr-TR" altLang="tr-TR" sz="2700">
                <a:effectLst>
                  <a:outerShdw blurRad="38100" dist="38100" dir="2700000" algn="tl">
                    <a:srgbClr val="C0C0C0"/>
                  </a:outerShdw>
                </a:effectLst>
              </a:rPr>
              <a:t>Tür (Species):                                       aurata (Linneaus, 1758)</a:t>
            </a:r>
          </a:p>
          <a:p>
            <a:pPr>
              <a:lnSpc>
                <a:spcPct val="80000"/>
              </a:lnSpc>
            </a:pPr>
            <a:endParaRPr lang="tr-TR" altLang="tr-TR" sz="27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91352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15361" name="1 Başlık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tr-TR" altLang="tr-TR" sz="40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Çipura </a:t>
            </a:r>
            <a:br>
              <a:rPr lang="tr-TR" altLang="tr-TR" sz="40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tr-TR" altLang="tr-TR" sz="4000" i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Chrysophrys aurata</a:t>
            </a:r>
            <a:endParaRPr lang="tr-TR" altLang="tr-TR" sz="400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4294967295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tr-TR" altLang="tr-TR" sz="3000">
                <a:effectLst>
                  <a:outerShdw blurRad="38100" dist="38100" dir="2700000" algn="tl">
                    <a:srgbClr val="C0C0C0"/>
                  </a:outerShdw>
                </a:effectLst>
              </a:rPr>
              <a:t>İngiltere kıyılarından tüm Akdeniz’e kadar yaygın bir türdür.</a:t>
            </a:r>
          </a:p>
          <a:p>
            <a:pPr>
              <a:lnSpc>
                <a:spcPct val="80000"/>
              </a:lnSpc>
            </a:pPr>
            <a:r>
              <a:rPr lang="tr-TR" altLang="tr-TR" sz="3000">
                <a:effectLst>
                  <a:outerShdw blurRad="38100" dist="38100" dir="2700000" algn="tl">
                    <a:srgbClr val="C0C0C0"/>
                  </a:outerShdw>
                </a:effectLst>
              </a:rPr>
              <a:t>Güney ve Ege Bölgeleri’nde daha çok, Verde Burnu’nda ve nadir olarak Karadeniz kıyılarında rastlanır.</a:t>
            </a:r>
          </a:p>
          <a:p>
            <a:pPr>
              <a:lnSpc>
                <a:spcPct val="80000"/>
              </a:lnSpc>
            </a:pPr>
            <a:r>
              <a:rPr lang="tr-TR" altLang="tr-TR" sz="3000">
                <a:effectLst>
                  <a:outerShdw blurRad="38100" dist="38100" dir="2700000" algn="tl">
                    <a:srgbClr val="C0C0C0"/>
                  </a:outerShdw>
                </a:effectLst>
              </a:rPr>
              <a:t>Genellikle </a:t>
            </a:r>
            <a:r>
              <a:rPr lang="tr-TR" altLang="tr-TR" sz="300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tropikal, subtropikal</a:t>
            </a:r>
            <a:r>
              <a:rPr lang="tr-TR" altLang="tr-TR" sz="3000">
                <a:effectLst>
                  <a:outerShdw blurRad="38100" dist="38100" dir="2700000" algn="tl">
                    <a:srgbClr val="C0C0C0"/>
                  </a:outerShdw>
                </a:effectLst>
              </a:rPr>
              <a:t> ve </a:t>
            </a:r>
            <a:r>
              <a:rPr lang="tr-TR" altLang="tr-TR" sz="300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ılıman</a:t>
            </a:r>
            <a:r>
              <a:rPr lang="tr-TR" altLang="tr-TR" sz="3000">
                <a:effectLst>
                  <a:outerShdw blurRad="38100" dist="38100" dir="2700000" algn="tl">
                    <a:srgbClr val="C0C0C0"/>
                  </a:outerShdw>
                </a:effectLst>
              </a:rPr>
              <a:t> kuşaklarda yayılım gösteren çipura deniz fenogramlarının bulunduğu </a:t>
            </a:r>
            <a:r>
              <a:rPr lang="tr-TR" altLang="tr-TR" sz="300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kumlu–çamurlu ve çamurlu</a:t>
            </a:r>
            <a:r>
              <a:rPr lang="tr-TR" altLang="tr-TR" sz="3000">
                <a:effectLst>
                  <a:outerShdw blurRad="38100" dist="38100" dir="2700000" algn="tl">
                    <a:srgbClr val="C0C0C0"/>
                  </a:outerShdw>
                </a:effectLst>
              </a:rPr>
              <a:t> ortamlarda yaşamını sürdürür. </a:t>
            </a:r>
          </a:p>
          <a:p>
            <a:pPr>
              <a:lnSpc>
                <a:spcPct val="80000"/>
              </a:lnSpc>
            </a:pPr>
            <a:r>
              <a:rPr lang="tr-TR" altLang="tr-TR" sz="3000">
                <a:effectLst>
                  <a:outerShdw blurRad="38100" dist="38100" dir="2700000" algn="tl">
                    <a:srgbClr val="C0C0C0"/>
                  </a:outerShdw>
                </a:effectLst>
              </a:rPr>
              <a:t>Bunun yanı sıra </a:t>
            </a:r>
            <a:r>
              <a:rPr lang="tr-TR" altLang="tr-TR" sz="300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nehir ağızlarına</a:t>
            </a:r>
            <a:r>
              <a:rPr lang="tr-TR" altLang="tr-TR" sz="3000">
                <a:effectLst>
                  <a:outerShdw blurRad="38100" dist="38100" dir="2700000" algn="tl">
                    <a:srgbClr val="C0C0C0"/>
                  </a:outerShdw>
                </a:effectLst>
              </a:rPr>
              <a:t> ve </a:t>
            </a:r>
            <a:r>
              <a:rPr lang="tr-TR" altLang="tr-TR" sz="300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lagüner </a:t>
            </a:r>
            <a:r>
              <a:rPr lang="tr-TR" altLang="tr-TR" sz="3000">
                <a:effectLst>
                  <a:outerShdw blurRad="38100" dist="38100" dir="2700000" algn="tl">
                    <a:srgbClr val="C0C0C0"/>
                  </a:outerShdw>
                </a:effectLst>
              </a:rPr>
              <a:t>bölgelere de girer </a:t>
            </a:r>
          </a:p>
        </p:txBody>
      </p:sp>
    </p:spTree>
    <p:extLst>
      <p:ext uri="{BB962C8B-B14F-4D97-AF65-F5344CB8AC3E}">
        <p14:creationId xmlns:p14="http://schemas.microsoft.com/office/powerpoint/2010/main" val="4100910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16385" name="1 Başlık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tr-TR" altLang="tr-TR" sz="40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Çipura </a:t>
            </a:r>
            <a:br>
              <a:rPr lang="tr-TR" altLang="tr-TR" sz="40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tr-TR" altLang="tr-TR" sz="40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(</a:t>
            </a:r>
            <a:r>
              <a:rPr lang="tr-TR" altLang="tr-TR" sz="4000" i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Chrysophrys aurata)</a:t>
            </a:r>
            <a:endParaRPr lang="tr-TR" altLang="tr-TR" sz="400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4294967295"/>
          </p:nvPr>
        </p:nvSpPr>
        <p:spPr>
          <a:xfrm>
            <a:off x="1981200" y="1600200"/>
            <a:ext cx="8229600" cy="5043488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tr-TR" altLang="tr-TR" sz="2700">
                <a:effectLst>
                  <a:outerShdw blurRad="38100" dist="38100" dir="2700000" algn="tl">
                    <a:srgbClr val="C0C0C0"/>
                  </a:outerShdw>
                </a:effectLst>
              </a:rPr>
              <a:t>Sırt yüksekliği fazla olup lateralden yassılaşmış simetrik bir yapıya sahiptir. </a:t>
            </a:r>
          </a:p>
          <a:p>
            <a:pPr>
              <a:lnSpc>
                <a:spcPct val="80000"/>
              </a:lnSpc>
            </a:pPr>
            <a:r>
              <a:rPr lang="tr-TR" altLang="tr-TR" sz="2700">
                <a:effectLst>
                  <a:outerShdw blurRad="38100" dist="38100" dir="2700000" algn="tl">
                    <a:srgbClr val="C0C0C0"/>
                  </a:outerShdw>
                </a:effectLst>
              </a:rPr>
              <a:t>Göz çukuru önündeki mesafe, göz çapından en az iki kat daha uzundur. </a:t>
            </a:r>
          </a:p>
          <a:p>
            <a:pPr>
              <a:lnSpc>
                <a:spcPct val="80000"/>
              </a:lnSpc>
            </a:pPr>
            <a:r>
              <a:rPr lang="tr-TR" altLang="tr-TR" sz="2700">
                <a:effectLst>
                  <a:outerShdw blurRad="38100" dist="38100" dir="2700000" algn="tl">
                    <a:srgbClr val="C0C0C0"/>
                  </a:outerShdw>
                </a:effectLst>
              </a:rPr>
              <a:t>Gözler arasında </a:t>
            </a:r>
            <a:r>
              <a:rPr lang="tr-TR" altLang="tr-TR" sz="27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</a:t>
            </a:r>
            <a:r>
              <a:rPr lang="tr-TR" altLang="tr-TR" sz="2700">
                <a:effectLst>
                  <a:outerShdw blurRad="38100" dist="38100" dir="2700000" algn="tl">
                    <a:srgbClr val="C0C0C0"/>
                  </a:outerShdw>
                </a:effectLst>
              </a:rPr>
              <a:t> şeklinde </a:t>
            </a:r>
            <a:r>
              <a:rPr lang="tr-TR" altLang="tr-TR" sz="27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yıldızsı bir bant </a:t>
            </a:r>
            <a:r>
              <a:rPr lang="tr-TR" altLang="tr-TR" sz="2700">
                <a:effectLst>
                  <a:outerShdw blurRad="38100" dist="38100" dir="2700000" algn="tl">
                    <a:srgbClr val="C0C0C0"/>
                  </a:outerShdw>
                </a:effectLst>
              </a:rPr>
              <a:t>vardır. </a:t>
            </a:r>
          </a:p>
          <a:p>
            <a:pPr>
              <a:lnSpc>
                <a:spcPct val="80000"/>
              </a:lnSpc>
            </a:pPr>
            <a:r>
              <a:rPr lang="tr-TR" altLang="tr-TR" sz="2700">
                <a:effectLst>
                  <a:outerShdw blurRad="38100" dist="38100" dir="2700000" algn="tl">
                    <a:srgbClr val="C0C0C0"/>
                  </a:outerShdw>
                </a:effectLst>
              </a:rPr>
              <a:t>Dorsal yüzgeç anal yüzgeçten daha uzundur.</a:t>
            </a:r>
          </a:p>
          <a:p>
            <a:pPr>
              <a:lnSpc>
                <a:spcPct val="80000"/>
              </a:lnSpc>
            </a:pPr>
            <a:r>
              <a:rPr lang="tr-TR" altLang="tr-TR" sz="2700">
                <a:effectLst>
                  <a:outerShdw blurRad="38100" dist="38100" dir="2700000" algn="tl">
                    <a:srgbClr val="C0C0C0"/>
                  </a:outerShdw>
                </a:effectLst>
              </a:rPr>
              <a:t>Pektoral yüzgeç anüse kadar uzanır. </a:t>
            </a:r>
          </a:p>
          <a:p>
            <a:pPr>
              <a:lnSpc>
                <a:spcPct val="80000"/>
              </a:lnSpc>
            </a:pPr>
            <a:r>
              <a:rPr lang="tr-TR" altLang="tr-TR" sz="2700">
                <a:effectLst>
                  <a:outerShdw blurRad="38100" dist="38100" dir="2700000" algn="tl">
                    <a:srgbClr val="C0C0C0"/>
                  </a:outerShdw>
                </a:effectLst>
              </a:rPr>
              <a:t>Kaudal yüzgeç homoserk yapıdadır. </a:t>
            </a:r>
          </a:p>
          <a:p>
            <a:pPr>
              <a:lnSpc>
                <a:spcPct val="80000"/>
              </a:lnSpc>
            </a:pPr>
            <a:r>
              <a:rPr lang="tr-TR" altLang="tr-TR" sz="2700">
                <a:effectLst>
                  <a:outerShdw blurRad="38100" dist="38100" dir="2700000" algn="tl">
                    <a:srgbClr val="C0C0C0"/>
                  </a:outerShdw>
                </a:effectLst>
              </a:rPr>
              <a:t>Pektoral yüzgecin dorsalinde ve </a:t>
            </a:r>
            <a:r>
              <a:rPr lang="tr-TR" altLang="tr-TR" sz="27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operkulum üzerinde kırmızı-menekşe</a:t>
            </a:r>
            <a:r>
              <a:rPr lang="tr-TR" altLang="tr-TR" sz="2700">
                <a:effectLst>
                  <a:outerShdw blurRad="38100" dist="38100" dir="2700000" algn="tl">
                    <a:srgbClr val="C0C0C0"/>
                  </a:outerShdw>
                </a:effectLst>
              </a:rPr>
              <a:t> renkli bir </a:t>
            </a:r>
            <a:r>
              <a:rPr lang="tr-TR" altLang="tr-TR" sz="27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leke</a:t>
            </a:r>
            <a:r>
              <a:rPr lang="tr-TR" altLang="tr-TR" sz="2700">
                <a:effectLst>
                  <a:outerShdw blurRad="38100" dist="38100" dir="2700000" algn="tl">
                    <a:srgbClr val="C0C0C0"/>
                  </a:outerShdw>
                </a:effectLst>
              </a:rPr>
              <a:t> karakteristiktir.</a:t>
            </a:r>
          </a:p>
        </p:txBody>
      </p:sp>
    </p:spTree>
    <p:extLst>
      <p:ext uri="{BB962C8B-B14F-4D97-AF65-F5344CB8AC3E}">
        <p14:creationId xmlns:p14="http://schemas.microsoft.com/office/powerpoint/2010/main" val="3782062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2" name="1 Başlık"/>
          <p:cNvSpPr>
            <a:spLocks noGrp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r>
              <a:rPr lang="tr-TR" altLang="tr-TR" sz="40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Çipura Morfolojisi  ve Genel Biyolojisi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4294967295"/>
          </p:nvPr>
        </p:nvSpPr>
        <p:spPr/>
        <p:txBody>
          <a:bodyPr>
            <a:normAutofit/>
          </a:bodyPr>
          <a:lstStyle/>
          <a:p>
            <a:r>
              <a:rPr lang="tr-TR" altLang="tr-TR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Üreme periyodu</a:t>
            </a:r>
            <a:r>
              <a:rPr lang="tr-TR" altLang="tr-TR">
                <a:effectLst>
                  <a:outerShdw blurRad="38100" dist="38100" dir="2700000" algn="tl">
                    <a:srgbClr val="C0C0C0"/>
                  </a:outerShdw>
                </a:effectLst>
              </a:rPr>
              <a:t> ülkemizde </a:t>
            </a:r>
            <a:r>
              <a:rPr lang="tr-TR" altLang="tr-TR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Ekim-Aralık</a:t>
            </a:r>
            <a:r>
              <a:rPr lang="tr-TR" altLang="tr-TR">
                <a:effectLst>
                  <a:outerShdw blurRad="38100" dist="38100" dir="2700000" algn="tl">
                    <a:srgbClr val="C0C0C0"/>
                  </a:outerShdw>
                </a:effectLst>
              </a:rPr>
              <a:t> aylarında,</a:t>
            </a:r>
          </a:p>
          <a:p>
            <a:r>
              <a:rPr lang="tr-TR" altLang="tr-TR">
                <a:effectLst>
                  <a:outerShdw blurRad="38100" dist="38100" dir="2700000" algn="tl">
                    <a:srgbClr val="C0C0C0"/>
                  </a:outerShdw>
                </a:effectLst>
              </a:rPr>
              <a:t>En iyi gelişim </a:t>
            </a:r>
            <a:r>
              <a:rPr lang="tr-TR" altLang="tr-TR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22-25 </a:t>
            </a:r>
            <a:r>
              <a:rPr lang="tr-TR" altLang="tr-TR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anose="05050102010706020507" pitchFamily="18" charset="2"/>
              </a:rPr>
              <a:t></a:t>
            </a:r>
            <a:r>
              <a:rPr lang="tr-TR" altLang="tr-TR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</a:t>
            </a:r>
            <a:r>
              <a:rPr lang="tr-TR" altLang="tr-TR">
                <a:effectLst>
                  <a:outerShdw blurRad="38100" dist="38100" dir="2700000" algn="tl">
                    <a:srgbClr val="C0C0C0"/>
                  </a:outerShdw>
                </a:effectLst>
              </a:rPr>
              <a:t> aralığında,</a:t>
            </a:r>
          </a:p>
          <a:p>
            <a:r>
              <a:rPr lang="tr-TR" altLang="tr-TR">
                <a:effectLst>
                  <a:outerShdw blurRad="38100" dist="38100" dir="2700000" algn="tl">
                    <a:srgbClr val="C0C0C0"/>
                  </a:outerShdw>
                </a:effectLst>
              </a:rPr>
              <a:t> Yaşayabilecekleri;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altLang="tr-TR">
                <a:effectLst>
                  <a:outerShdw blurRad="38100" dist="38100" dir="2700000" algn="tl">
                    <a:srgbClr val="C0C0C0"/>
                  </a:outerShdw>
                </a:effectLst>
              </a:rPr>
              <a:t>Sıcaklık </a:t>
            </a:r>
            <a:r>
              <a:rPr lang="tr-TR" altLang="tr-TR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3-34 </a:t>
            </a:r>
            <a:r>
              <a:rPr lang="tr-TR" altLang="tr-TR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anose="05050102010706020507" pitchFamily="18" charset="2"/>
              </a:rPr>
              <a:t></a:t>
            </a:r>
            <a:r>
              <a:rPr lang="tr-TR" altLang="tr-TR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</a:t>
            </a:r>
            <a:r>
              <a:rPr lang="tr-TR" altLang="tr-TR"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altLang="tr-TR">
                <a:effectLst>
                  <a:outerShdw blurRad="38100" dist="38100" dir="2700000" algn="tl">
                    <a:srgbClr val="C0C0C0"/>
                  </a:outerShdw>
                </a:effectLst>
              </a:rPr>
              <a:t>Tuzluluk değeri </a:t>
            </a:r>
            <a:r>
              <a:rPr lang="tr-TR" altLang="tr-TR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%5-40</a:t>
            </a:r>
            <a:r>
              <a:rPr lang="tr-TR" altLang="tr-TR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altLang="tr-TR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5-25 m</a:t>
            </a:r>
            <a:r>
              <a:rPr lang="tr-TR" altLang="tr-TR">
                <a:effectLst>
                  <a:outerShdw blurRad="38100" dist="38100" dir="2700000" algn="tl">
                    <a:srgbClr val="C0C0C0"/>
                  </a:outerShdw>
                </a:effectLst>
              </a:rPr>
              <a:t> arası derinliklerde yayılım gösterirler. </a:t>
            </a:r>
          </a:p>
        </p:txBody>
      </p:sp>
    </p:spTree>
    <p:extLst>
      <p:ext uri="{BB962C8B-B14F-4D97-AF65-F5344CB8AC3E}">
        <p14:creationId xmlns:p14="http://schemas.microsoft.com/office/powerpoint/2010/main" val="1782240256"/>
      </p:ext>
    </p:extLst>
  </p:cSld>
  <p:clrMapOvr>
    <a:masterClrMapping/>
  </p:clrMapOvr>
</p:sld>
</file>

<file path=ppt/theme/theme1.xml><?xml version="1.0" encoding="utf-8"?>
<a:theme xmlns:a="http://schemas.openxmlformats.org/drawingml/2006/main" name="Varsayılan Tasarım">
  <a:themeElements>
    <a:clrScheme name="Varsayılan Tasarı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arsayılan Tasarı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altLang="tr-TR" sz="4000" b="0" i="0" u="none" strike="noStrike" cap="none" normalizeH="0" baseline="0" smtClean="0">
            <a:ln>
              <a:noFill/>
            </a:ln>
            <a:solidFill>
              <a:schemeClr val="accent2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altLang="tr-TR" sz="4000" b="0" i="0" u="none" strike="noStrike" cap="none" normalizeH="0" baseline="0" smtClean="0">
            <a:ln>
              <a:noFill/>
            </a:ln>
            <a:solidFill>
              <a:schemeClr val="accent2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</a:defRPr>
        </a:defPPr>
      </a:lstStyle>
    </a:lnDef>
  </a:objectDefaults>
  <a:extraClrSchemeLst>
    <a:extraClrScheme>
      <a:clrScheme name="Varsayılan Tasarım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241</Words>
  <Application>Microsoft Office PowerPoint</Application>
  <PresentationFormat>Geniş ekran</PresentationFormat>
  <Paragraphs>37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10" baseType="lpstr">
      <vt:lpstr>Arial</vt:lpstr>
      <vt:lpstr>Calibri</vt:lpstr>
      <vt:lpstr>Symbol</vt:lpstr>
      <vt:lpstr>Wingdings</vt:lpstr>
      <vt:lpstr>Varsayılan Tasarım</vt:lpstr>
      <vt:lpstr>Çipura  Chrysophrys aurata</vt:lpstr>
      <vt:lpstr>Çipura  (Chrysophrys aurata)</vt:lpstr>
      <vt:lpstr>Çipura  Chrysophrys aurata</vt:lpstr>
      <vt:lpstr>Çipura  (Chrysophrys aurata)</vt:lpstr>
      <vt:lpstr>Çipura Morfolojisi  ve Genel Biyolojisi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Çipura  Chrysophrys aurata</dc:title>
  <dc:creator>Akcay</dc:creator>
  <cp:lastModifiedBy>Akcay</cp:lastModifiedBy>
  <cp:revision>1</cp:revision>
  <dcterms:created xsi:type="dcterms:W3CDTF">2019-09-05T07:58:13Z</dcterms:created>
  <dcterms:modified xsi:type="dcterms:W3CDTF">2019-09-05T07:58:20Z</dcterms:modified>
</cp:coreProperties>
</file>