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9" r:id="rId3"/>
    <p:sldId id="260" r:id="rId4"/>
    <p:sldId id="261" r:id="rId5"/>
    <p:sldId id="262" r:id="rId6"/>
    <p:sldId id="263" r:id="rId7"/>
    <p:sldId id="264" r:id="rId8"/>
    <p:sldId id="265" r:id="rId9"/>
    <p:sldId id="266" r:id="rId10"/>
    <p:sldId id="267"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29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7A0EDAF1-DE9C-4BD9-A68F-9215CDD5186C}" type="datetimeFigureOut">
              <a:rPr lang="tr-TR" smtClean="0"/>
              <a:t>18.03.2017</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382C5E8C-0BDA-4595-B18E-44D09D561B39}"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A0EDAF1-DE9C-4BD9-A68F-9215CDD5186C}" type="datetimeFigureOut">
              <a:rPr lang="tr-TR" smtClean="0"/>
              <a:t>18.03.2017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82C5E8C-0BDA-4595-B18E-44D09D561B3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A0EDAF1-DE9C-4BD9-A68F-9215CDD5186C}" type="datetimeFigureOut">
              <a:rPr lang="tr-TR" smtClean="0"/>
              <a:t>18.03.2017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82C5E8C-0BDA-4595-B18E-44D09D561B3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7A0EDAF1-DE9C-4BD9-A68F-9215CDD5186C}" type="datetimeFigureOut">
              <a:rPr lang="tr-TR" smtClean="0"/>
              <a:t>18.03.2017</a:t>
            </a:fld>
            <a:endParaRPr lang="tr-TR"/>
          </a:p>
        </p:txBody>
      </p:sp>
      <p:sp>
        <p:nvSpPr>
          <p:cNvPr id="9" name="8 Slayt Numarası Yer Tutucusu"/>
          <p:cNvSpPr>
            <a:spLocks noGrp="1"/>
          </p:cNvSpPr>
          <p:nvPr>
            <p:ph type="sldNum" sz="quarter" idx="15"/>
          </p:nvPr>
        </p:nvSpPr>
        <p:spPr/>
        <p:txBody>
          <a:bodyPr rtlCol="0"/>
          <a:lstStyle/>
          <a:p>
            <a:fld id="{382C5E8C-0BDA-4595-B18E-44D09D561B39}" type="slidenum">
              <a:rPr lang="tr-TR" smtClean="0"/>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7A0EDAF1-DE9C-4BD9-A68F-9215CDD5186C}" type="datetimeFigureOut">
              <a:rPr lang="tr-TR" smtClean="0"/>
              <a:t>18.03.2017</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382C5E8C-0BDA-4595-B18E-44D09D561B39}"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7A0EDAF1-DE9C-4BD9-A68F-9215CDD5186C}" type="datetimeFigureOut">
              <a:rPr lang="tr-TR" smtClean="0"/>
              <a:t>18.03.2017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82C5E8C-0BDA-4595-B18E-44D09D561B39}" type="slidenum">
              <a:rPr lang="tr-TR" smtClean="0"/>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7A0EDAF1-DE9C-4BD9-A68F-9215CDD5186C}" type="datetimeFigureOut">
              <a:rPr lang="tr-TR" smtClean="0"/>
              <a:t>18.03.2017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382C5E8C-0BDA-4595-B18E-44D09D561B39}" type="slidenum">
              <a:rPr lang="tr-TR" smtClean="0"/>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7A0EDAF1-DE9C-4BD9-A68F-9215CDD5186C}" type="datetimeFigureOut">
              <a:rPr lang="tr-TR" smtClean="0"/>
              <a:t>18.03.2017</a:t>
            </a:fld>
            <a:endParaRPr lang="tr-TR"/>
          </a:p>
        </p:txBody>
      </p:sp>
      <p:sp>
        <p:nvSpPr>
          <p:cNvPr id="7" name="6 Slayt Numarası Yer Tutucusu"/>
          <p:cNvSpPr>
            <a:spLocks noGrp="1"/>
          </p:cNvSpPr>
          <p:nvPr>
            <p:ph type="sldNum" sz="quarter" idx="11"/>
          </p:nvPr>
        </p:nvSpPr>
        <p:spPr/>
        <p:txBody>
          <a:bodyPr rtlCol="0"/>
          <a:lstStyle/>
          <a:p>
            <a:fld id="{382C5E8C-0BDA-4595-B18E-44D09D561B39}" type="slidenum">
              <a:rPr lang="tr-TR" smtClean="0"/>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7A0EDAF1-DE9C-4BD9-A68F-9215CDD5186C}" type="datetimeFigureOut">
              <a:rPr lang="tr-TR" smtClean="0"/>
              <a:t>18.03.2017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382C5E8C-0BDA-4595-B18E-44D09D561B39}"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7A0EDAF1-DE9C-4BD9-A68F-9215CDD5186C}" type="datetimeFigureOut">
              <a:rPr lang="tr-TR" smtClean="0"/>
              <a:t>18.03.2017</a:t>
            </a:fld>
            <a:endParaRPr lang="tr-TR"/>
          </a:p>
        </p:txBody>
      </p:sp>
      <p:sp>
        <p:nvSpPr>
          <p:cNvPr id="22" name="21 Slayt Numarası Yer Tutucusu"/>
          <p:cNvSpPr>
            <a:spLocks noGrp="1"/>
          </p:cNvSpPr>
          <p:nvPr>
            <p:ph type="sldNum" sz="quarter" idx="15"/>
          </p:nvPr>
        </p:nvSpPr>
        <p:spPr/>
        <p:txBody>
          <a:bodyPr rtlCol="0"/>
          <a:lstStyle/>
          <a:p>
            <a:fld id="{382C5E8C-0BDA-4595-B18E-44D09D561B39}" type="slidenum">
              <a:rPr lang="tr-TR" smtClean="0"/>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7A0EDAF1-DE9C-4BD9-A68F-9215CDD5186C}" type="datetimeFigureOut">
              <a:rPr lang="tr-TR" smtClean="0"/>
              <a:t>18.03.2017</a:t>
            </a:fld>
            <a:endParaRPr lang="tr-TR"/>
          </a:p>
        </p:txBody>
      </p:sp>
      <p:sp>
        <p:nvSpPr>
          <p:cNvPr id="18" name="17 Slayt Numarası Yer Tutucusu"/>
          <p:cNvSpPr>
            <a:spLocks noGrp="1"/>
          </p:cNvSpPr>
          <p:nvPr>
            <p:ph type="sldNum" sz="quarter" idx="11"/>
          </p:nvPr>
        </p:nvSpPr>
        <p:spPr/>
        <p:txBody>
          <a:bodyPr rtlCol="0"/>
          <a:lstStyle/>
          <a:p>
            <a:fld id="{382C5E8C-0BDA-4595-B18E-44D09D561B39}" type="slidenum">
              <a:rPr lang="tr-TR" smtClean="0"/>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A0EDAF1-DE9C-4BD9-A68F-9215CDD5186C}" type="datetimeFigureOut">
              <a:rPr lang="tr-TR" smtClean="0"/>
              <a:t>18.03.2017</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82C5E8C-0BDA-4595-B18E-44D09D561B39}"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288" y="1557338"/>
            <a:ext cx="8229600" cy="4525962"/>
          </a:xfrm>
        </p:spPr>
        <p:txBody>
          <a:bodyPr rtlCol="0">
            <a:normAutofit fontScale="92500" lnSpcReduction="10000"/>
          </a:bodyPr>
          <a:lstStyle/>
          <a:p>
            <a:pPr algn="ctr" eaLnBrk="1" fontAlgn="auto" hangingPunct="1">
              <a:spcAft>
                <a:spcPts val="0"/>
              </a:spcAft>
              <a:buFont typeface="Arial" panose="020B0604020202020204" pitchFamily="34" charset="0"/>
              <a:buNone/>
              <a:defRPr/>
            </a:pPr>
            <a:r>
              <a:rPr lang="tr-TR" sz="7600" b="1" dirty="0" smtClean="0">
                <a:solidFill>
                  <a:srgbClr val="C00000"/>
                </a:solidFill>
                <a:effectLst>
                  <a:outerShdw blurRad="38100" dist="38100" dir="2700000" algn="tl">
                    <a:srgbClr val="000000">
                      <a:alpha val="43137"/>
                    </a:srgbClr>
                  </a:outerShdw>
                </a:effectLst>
                <a:latin typeface="Comic Sans MS" pitchFamily="66" charset="0"/>
              </a:rPr>
              <a:t>VOLTAMETRİK</a:t>
            </a:r>
          </a:p>
          <a:p>
            <a:pPr algn="ctr" eaLnBrk="1" fontAlgn="auto" hangingPunct="1">
              <a:spcAft>
                <a:spcPts val="0"/>
              </a:spcAft>
              <a:buFont typeface="Arial" panose="020B0604020202020204" pitchFamily="34" charset="0"/>
              <a:buNone/>
              <a:defRPr/>
            </a:pPr>
            <a:endParaRPr lang="tr-TR" sz="7600" b="1" dirty="0">
              <a:solidFill>
                <a:srgbClr val="C00000"/>
              </a:solidFill>
              <a:effectLst>
                <a:outerShdw blurRad="38100" dist="38100" dir="2700000" algn="tl">
                  <a:srgbClr val="000000">
                    <a:alpha val="43137"/>
                  </a:srgbClr>
                </a:outerShdw>
              </a:effectLst>
              <a:latin typeface="Comic Sans MS" pitchFamily="66" charset="0"/>
            </a:endParaRPr>
          </a:p>
          <a:p>
            <a:pPr algn="ctr" eaLnBrk="1" fontAlgn="auto" hangingPunct="1">
              <a:spcAft>
                <a:spcPts val="0"/>
              </a:spcAft>
              <a:buFont typeface="Arial" panose="020B0604020202020204" pitchFamily="34" charset="0"/>
              <a:buNone/>
              <a:defRPr/>
            </a:pPr>
            <a:endParaRPr lang="tr-TR" sz="7600" b="1" dirty="0" smtClean="0">
              <a:solidFill>
                <a:srgbClr val="C00000"/>
              </a:solidFill>
              <a:effectLst>
                <a:outerShdw blurRad="38100" dist="38100" dir="2700000" algn="tl">
                  <a:srgbClr val="000000">
                    <a:alpha val="43137"/>
                  </a:srgbClr>
                </a:outerShdw>
              </a:effectLst>
              <a:latin typeface="Comic Sans MS" pitchFamily="66" charset="0"/>
            </a:endParaRPr>
          </a:p>
          <a:p>
            <a:pPr algn="ctr" eaLnBrk="1" fontAlgn="auto" hangingPunct="1">
              <a:spcAft>
                <a:spcPts val="0"/>
              </a:spcAft>
              <a:buFont typeface="Arial" panose="020B0604020202020204" pitchFamily="34" charset="0"/>
              <a:buNone/>
              <a:defRPr/>
            </a:pPr>
            <a:r>
              <a:rPr lang="tr-TR" sz="7600" b="1" dirty="0" smtClean="0">
                <a:solidFill>
                  <a:srgbClr val="C00000"/>
                </a:solidFill>
                <a:effectLst>
                  <a:outerShdw blurRad="38100" dist="38100" dir="2700000" algn="tl">
                    <a:srgbClr val="000000">
                      <a:alpha val="43137"/>
                    </a:srgbClr>
                  </a:outerShdw>
                </a:effectLst>
                <a:latin typeface="Comic Sans MS" pitchFamily="66" charset="0"/>
              </a:rPr>
              <a:t> </a:t>
            </a:r>
            <a:r>
              <a:rPr lang="tr-TR" sz="7600" b="1" dirty="0">
                <a:solidFill>
                  <a:srgbClr val="C00000"/>
                </a:solidFill>
                <a:effectLst>
                  <a:outerShdw blurRad="38100" dist="38100" dir="2700000" algn="tl">
                    <a:srgbClr val="000000">
                      <a:alpha val="43137"/>
                    </a:srgbClr>
                  </a:outerShdw>
                </a:effectLst>
                <a:latin typeface="Comic Sans MS" pitchFamily="66" charset="0"/>
              </a:rPr>
              <a:t>YÖNTEMLER </a:t>
            </a:r>
          </a:p>
          <a:p>
            <a:pPr eaLnBrk="1" fontAlgn="auto" hangingPunct="1">
              <a:spcAft>
                <a:spcPts val="0"/>
              </a:spcAft>
              <a:buFont typeface="Arial" panose="020B0604020202020204" pitchFamily="34" charset="0"/>
              <a:buChar char="•"/>
              <a:defRPr/>
            </a:pPr>
            <a:endParaRPr lang="tr-TR" sz="7600" b="1" dirty="0">
              <a:solidFill>
                <a:srgbClr val="C00000"/>
              </a:solidFill>
              <a:effectLst>
                <a:outerShdw blurRad="38100" dist="38100" dir="2700000" algn="tl">
                  <a:srgbClr val="000000">
                    <a:alpha val="43137"/>
                  </a:srgbClr>
                </a:outerShdw>
              </a:effectLst>
              <a:latin typeface="Comic Sans MS"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2 İçerik Yer Tutucusu"/>
          <p:cNvSpPr>
            <a:spLocks noGrp="1"/>
          </p:cNvSpPr>
          <p:nvPr>
            <p:ph idx="1"/>
          </p:nvPr>
        </p:nvSpPr>
        <p:spPr>
          <a:xfrm>
            <a:off x="179388" y="333375"/>
            <a:ext cx="8445500" cy="2447925"/>
          </a:xfrm>
        </p:spPr>
        <p:txBody>
          <a:bodyPr/>
          <a:lstStyle/>
          <a:p>
            <a:pPr algn="just" eaLnBrk="1" hangingPunct="1"/>
            <a:r>
              <a:rPr lang="tr-TR" altLang="tr-TR" sz="2500" smtClean="0">
                <a:latin typeface="Comic Sans MS" pitchFamily="66" charset="0"/>
              </a:rPr>
              <a:t>1960’lı yılların ortalarında klasik voltametrik tekniklerle yapılan pek çok değişiklik, yöntemin duyarlılığını ve seçiciliğini büyük ölçüde arttırmış ve özellikle tıp, eczacılık, biyokimya ve çevre çalışmalarında yönteme geniş ve giderek artan bir uygulama alanı sağlanmıştır.</a:t>
            </a:r>
          </a:p>
          <a:p>
            <a:pPr algn="just" eaLnBrk="1" hangingPunct="1"/>
            <a:endParaRPr lang="tr-TR" altLang="tr-TR" sz="2500" smtClean="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350"/>
            <a:ext cx="8229600" cy="6264275"/>
          </a:xfrm>
        </p:spPr>
        <p:txBody>
          <a:bodyPr rtlCol="0">
            <a:normAutofit lnSpcReduction="10000"/>
          </a:bodyPr>
          <a:lstStyle/>
          <a:p>
            <a:pPr algn="just" eaLnBrk="1" fontAlgn="auto" hangingPunct="1">
              <a:spcAft>
                <a:spcPts val="0"/>
              </a:spcAft>
              <a:buFont typeface="Arial" panose="020B0604020202020204" pitchFamily="34" charset="0"/>
              <a:buChar char="•"/>
              <a:defRPr/>
            </a:pPr>
            <a:r>
              <a:rPr lang="tr-TR" dirty="0" smtClean="0">
                <a:latin typeface="Comic Sans MS" pitchFamily="66" charset="0"/>
              </a:rPr>
              <a:t>Dengedeki bir elektrokimyasal hücreye dışarıdan denge geriliminden farklı bir gerilim uygulanırsa, sistem yeniden dengeye ulaşmaya çalışır ve bu sırada  bir elektrot tepkimesi olur, yani akım geçer.</a:t>
            </a:r>
          </a:p>
          <a:p>
            <a:pPr algn="just" eaLnBrk="1" fontAlgn="auto" hangingPunct="1">
              <a:spcAft>
                <a:spcPts val="0"/>
              </a:spcAft>
              <a:buFont typeface="Arial" panose="020B0604020202020204" pitchFamily="34" charset="0"/>
              <a:buChar char="•"/>
              <a:defRPr/>
            </a:pPr>
            <a:endParaRPr lang="tr-TR" dirty="0" smtClean="0">
              <a:latin typeface="Comic Sans MS" pitchFamily="66" charset="0"/>
            </a:endParaRPr>
          </a:p>
          <a:p>
            <a:pPr algn="just" eaLnBrk="1" fontAlgn="auto" hangingPunct="1">
              <a:spcAft>
                <a:spcPts val="0"/>
              </a:spcAft>
              <a:buFont typeface="Arial" panose="020B0604020202020204" pitchFamily="34" charset="0"/>
              <a:buChar char="•"/>
              <a:defRPr/>
            </a:pPr>
            <a:r>
              <a:rPr lang="tr-TR" dirty="0" err="1" smtClean="0">
                <a:latin typeface="Comic Sans MS" pitchFamily="66" charset="0"/>
              </a:rPr>
              <a:t>Voltametri</a:t>
            </a:r>
            <a:r>
              <a:rPr lang="tr-TR" dirty="0" smtClean="0">
                <a:latin typeface="Comic Sans MS" pitchFamily="66" charset="0"/>
              </a:rPr>
              <a:t> yönteminde hücreye alanı çok küçük olan bir </a:t>
            </a:r>
            <a:r>
              <a:rPr lang="tr-TR" dirty="0" smtClean="0">
                <a:solidFill>
                  <a:srgbClr val="FF0000"/>
                </a:solidFill>
                <a:latin typeface="Comic Sans MS" pitchFamily="66" charset="0"/>
              </a:rPr>
              <a:t>mikro çalışma </a:t>
            </a:r>
            <a:r>
              <a:rPr lang="tr-TR" dirty="0" err="1" smtClean="0">
                <a:solidFill>
                  <a:srgbClr val="FF0000"/>
                </a:solidFill>
                <a:latin typeface="Comic Sans MS" pitchFamily="66" charset="0"/>
              </a:rPr>
              <a:t>elektrodu</a:t>
            </a:r>
            <a:r>
              <a:rPr lang="tr-TR" dirty="0" smtClean="0">
                <a:solidFill>
                  <a:srgbClr val="FF0000"/>
                </a:solidFill>
                <a:latin typeface="Comic Sans MS" pitchFamily="66" charset="0"/>
              </a:rPr>
              <a:t> </a:t>
            </a:r>
            <a:r>
              <a:rPr lang="tr-TR" dirty="0" smtClean="0">
                <a:latin typeface="Comic Sans MS" pitchFamily="66" charset="0"/>
              </a:rPr>
              <a:t>ile bir </a:t>
            </a:r>
            <a:r>
              <a:rPr lang="tr-TR" dirty="0" smtClean="0">
                <a:solidFill>
                  <a:srgbClr val="FF0000"/>
                </a:solidFill>
                <a:latin typeface="Comic Sans MS" pitchFamily="66" charset="0"/>
              </a:rPr>
              <a:t>karşılaştırma </a:t>
            </a:r>
            <a:r>
              <a:rPr lang="tr-TR" dirty="0" err="1" smtClean="0">
                <a:solidFill>
                  <a:srgbClr val="FF0000"/>
                </a:solidFill>
                <a:latin typeface="Comic Sans MS" pitchFamily="66" charset="0"/>
              </a:rPr>
              <a:t>elektrodu</a:t>
            </a:r>
            <a:r>
              <a:rPr lang="tr-TR" dirty="0" smtClean="0">
                <a:solidFill>
                  <a:srgbClr val="FF0000"/>
                </a:solidFill>
                <a:latin typeface="Comic Sans MS" pitchFamily="66" charset="0"/>
              </a:rPr>
              <a:t> </a:t>
            </a:r>
            <a:r>
              <a:rPr lang="tr-TR" dirty="0" smtClean="0">
                <a:latin typeface="Comic Sans MS" pitchFamily="66" charset="0"/>
              </a:rPr>
              <a:t>arasına uygulanan ve değeri zamanla değiştirilen gerilime karşı hücrede çalışma </a:t>
            </a:r>
            <a:r>
              <a:rPr lang="tr-TR" dirty="0" err="1" smtClean="0">
                <a:latin typeface="Comic Sans MS" pitchFamily="66" charset="0"/>
              </a:rPr>
              <a:t>elektrodu</a:t>
            </a:r>
            <a:r>
              <a:rPr lang="tr-TR" dirty="0" smtClean="0">
                <a:latin typeface="Comic Sans MS" pitchFamily="66" charset="0"/>
              </a:rPr>
              <a:t> ile karşıt elektrot arasındaki </a:t>
            </a:r>
            <a:r>
              <a:rPr lang="tr-TR" dirty="0" smtClean="0">
                <a:solidFill>
                  <a:srgbClr val="FF0000"/>
                </a:solidFill>
                <a:latin typeface="Comic Sans MS" pitchFamily="66" charset="0"/>
              </a:rPr>
              <a:t>akım</a:t>
            </a:r>
            <a:r>
              <a:rPr lang="tr-TR" dirty="0" smtClean="0">
                <a:latin typeface="Comic Sans MS" pitchFamily="66" charset="0"/>
              </a:rPr>
              <a:t> ölçülür. </a:t>
            </a:r>
          </a:p>
          <a:p>
            <a:pPr algn="just" eaLnBrk="1" fontAlgn="auto" hangingPunct="1">
              <a:spcAft>
                <a:spcPts val="0"/>
              </a:spcAft>
              <a:buFont typeface="Arial" panose="020B0604020202020204" pitchFamily="34" charset="0"/>
              <a:buChar char="•"/>
              <a:defRPr/>
            </a:pPr>
            <a:endParaRPr lang="tr-TR" dirty="0" smtClean="0">
              <a:latin typeface="Comic Sans MS" pitchFamily="66" charset="0"/>
            </a:endParaRPr>
          </a:p>
          <a:p>
            <a:pPr algn="just" eaLnBrk="1" fontAlgn="auto" hangingPunct="1">
              <a:spcAft>
                <a:spcPts val="0"/>
              </a:spcAft>
              <a:buFont typeface="Arial" panose="020B0604020202020204" pitchFamily="34" charset="0"/>
              <a:buChar char="•"/>
              <a:defRPr/>
            </a:pPr>
            <a:r>
              <a:rPr lang="tr-TR" dirty="0" smtClean="0">
                <a:latin typeface="Comic Sans MS" pitchFamily="66" charset="0"/>
              </a:rPr>
              <a:t>Uygulanan gerilimin ölçülen akım değerine karşı çizilen grafiğine </a:t>
            </a:r>
            <a:r>
              <a:rPr lang="tr-TR" dirty="0" err="1" smtClean="0">
                <a:solidFill>
                  <a:srgbClr val="FF0000"/>
                </a:solidFill>
                <a:latin typeface="Comic Sans MS" pitchFamily="66" charset="0"/>
              </a:rPr>
              <a:t>voltamogram</a:t>
            </a:r>
            <a:r>
              <a:rPr lang="tr-TR" dirty="0" smtClean="0">
                <a:latin typeface="Comic Sans MS" pitchFamily="66" charset="0"/>
              </a:rPr>
              <a:t> denir. </a:t>
            </a:r>
          </a:p>
          <a:p>
            <a:pPr algn="just" eaLnBrk="1" fontAlgn="auto" hangingPunct="1">
              <a:spcAft>
                <a:spcPts val="0"/>
              </a:spcAft>
              <a:buFont typeface="Arial" panose="020B0604020202020204" pitchFamily="34" charset="0"/>
              <a:buChar char="•"/>
              <a:defRPr/>
            </a:pPr>
            <a:endParaRPr lang="tr-TR" dirty="0" smtClean="0">
              <a:latin typeface="Comic Sans MS" pitchFamily="66" charset="0"/>
            </a:endParaRPr>
          </a:p>
          <a:p>
            <a:pPr algn="just" eaLnBrk="1" fontAlgn="auto" hangingPunct="1">
              <a:spcAft>
                <a:spcPts val="0"/>
              </a:spcAft>
              <a:buFont typeface="Arial" panose="020B0604020202020204" pitchFamily="34" charset="0"/>
              <a:buChar char="•"/>
              <a:defRPr/>
            </a:pPr>
            <a:r>
              <a:rPr lang="tr-TR" dirty="0" smtClean="0">
                <a:latin typeface="Comic Sans MS" pitchFamily="66" charset="0"/>
              </a:rPr>
              <a:t>Kullanılan elektrot </a:t>
            </a:r>
            <a:r>
              <a:rPr lang="tr-TR" dirty="0" err="1" smtClean="0">
                <a:solidFill>
                  <a:srgbClr val="FF0000"/>
                </a:solidFill>
                <a:latin typeface="Comic Sans MS" pitchFamily="66" charset="0"/>
              </a:rPr>
              <a:t>civa</a:t>
            </a:r>
            <a:r>
              <a:rPr lang="tr-TR" dirty="0" smtClean="0">
                <a:solidFill>
                  <a:srgbClr val="FF0000"/>
                </a:solidFill>
                <a:latin typeface="Comic Sans MS" pitchFamily="66" charset="0"/>
              </a:rPr>
              <a:t> elektrot </a:t>
            </a:r>
            <a:r>
              <a:rPr lang="tr-TR" dirty="0" smtClean="0">
                <a:latin typeface="Comic Sans MS" pitchFamily="66" charset="0"/>
              </a:rPr>
              <a:t>ise kullanılan yönteme </a:t>
            </a:r>
            <a:r>
              <a:rPr lang="tr-TR" dirty="0" err="1" smtClean="0">
                <a:solidFill>
                  <a:srgbClr val="FF0000"/>
                </a:solidFill>
                <a:latin typeface="Comic Sans MS" pitchFamily="66" charset="0"/>
              </a:rPr>
              <a:t>polarografi</a:t>
            </a:r>
            <a:r>
              <a:rPr lang="tr-TR" dirty="0" smtClean="0">
                <a:latin typeface="Comic Sans MS" pitchFamily="66" charset="0"/>
              </a:rPr>
              <a:t>, elde edilen gerilim-akım grafiğine ise </a:t>
            </a:r>
            <a:r>
              <a:rPr lang="tr-TR" dirty="0" err="1" smtClean="0">
                <a:solidFill>
                  <a:srgbClr val="FF0000"/>
                </a:solidFill>
                <a:latin typeface="Comic Sans MS" pitchFamily="66" charset="0"/>
              </a:rPr>
              <a:t>polarogram</a:t>
            </a:r>
            <a:r>
              <a:rPr lang="tr-TR" dirty="0" smtClean="0">
                <a:latin typeface="Comic Sans MS" pitchFamily="66" charset="0"/>
              </a:rPr>
              <a:t> denir. </a:t>
            </a:r>
          </a:p>
          <a:p>
            <a:pPr algn="just" eaLnBrk="1" fontAlgn="auto" hangingPunct="1">
              <a:spcAft>
                <a:spcPts val="0"/>
              </a:spcAft>
              <a:buFont typeface="Arial" panose="020B0604020202020204" pitchFamily="34" charset="0"/>
              <a:buChar char="•"/>
              <a:defRPr/>
            </a:pPr>
            <a:endParaRPr lang="tr-TR" dirty="0">
              <a:latin typeface="Comic Sans MS" pitchFamily="66"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2 İçerik Yer Tutucusu"/>
          <p:cNvSpPr>
            <a:spLocks noGrp="1"/>
          </p:cNvSpPr>
          <p:nvPr>
            <p:ph idx="1"/>
          </p:nvPr>
        </p:nvSpPr>
        <p:spPr>
          <a:xfrm>
            <a:off x="457200" y="188913"/>
            <a:ext cx="8229600" cy="6264275"/>
          </a:xfrm>
        </p:spPr>
        <p:txBody>
          <a:bodyPr/>
          <a:lstStyle/>
          <a:p>
            <a:pPr algn="just" eaLnBrk="1" hangingPunct="1"/>
            <a:r>
              <a:rPr lang="tr-TR" altLang="tr-TR" smtClean="0">
                <a:latin typeface="Comic Sans MS" pitchFamily="66" charset="0"/>
              </a:rPr>
              <a:t>Voltametri yöntemi döner elektrot sistemleri kullanılarak yapılabildiği gibi, karıştırılmayan çözeltilere de uygulanabilir. </a:t>
            </a:r>
          </a:p>
          <a:p>
            <a:pPr algn="just" eaLnBrk="1" hangingPunct="1"/>
            <a:endParaRPr lang="tr-TR" altLang="tr-TR" smtClean="0">
              <a:latin typeface="Comic Sans MS" pitchFamily="66" charset="0"/>
            </a:endParaRPr>
          </a:p>
          <a:p>
            <a:pPr algn="just" eaLnBrk="1" hangingPunct="1"/>
            <a:r>
              <a:rPr lang="tr-TR" altLang="tr-TR" smtClean="0">
                <a:latin typeface="Comic Sans MS" pitchFamily="66" charset="0"/>
              </a:rPr>
              <a:t>Elektroaktif bir madde içeren durgun bir çözeltide bir mikroelektrot ile karşılaştırma elektrodu arasına doğrusal olarak artan bir </a:t>
            </a:r>
            <a:r>
              <a:rPr lang="tr-TR" altLang="tr-TR" smtClean="0">
                <a:solidFill>
                  <a:srgbClr val="FF0000"/>
                </a:solidFill>
                <a:latin typeface="Comic Sans MS" pitchFamily="66" charset="0"/>
              </a:rPr>
              <a:t>gerilim programı </a:t>
            </a:r>
            <a:r>
              <a:rPr lang="tr-TR" altLang="tr-TR" smtClean="0">
                <a:latin typeface="Comic Sans MS" pitchFamily="66" charset="0"/>
              </a:rPr>
              <a:t>uygulanır ve bu sırada </a:t>
            </a:r>
            <a:r>
              <a:rPr lang="tr-TR" altLang="tr-TR" smtClean="0">
                <a:solidFill>
                  <a:srgbClr val="FF0000"/>
                </a:solidFill>
                <a:latin typeface="Comic Sans MS" pitchFamily="66" charset="0"/>
              </a:rPr>
              <a:t>akan akım </a:t>
            </a:r>
            <a:r>
              <a:rPr lang="tr-TR" altLang="tr-TR" smtClean="0">
                <a:latin typeface="Comic Sans MS" pitchFamily="66" charset="0"/>
              </a:rPr>
              <a:t>ölçülürse bu yönteme  </a:t>
            </a:r>
            <a:r>
              <a:rPr lang="tr-TR" altLang="tr-TR" smtClean="0">
                <a:solidFill>
                  <a:srgbClr val="FF0000"/>
                </a:solidFill>
                <a:latin typeface="Comic Sans MS" pitchFamily="66" charset="0"/>
              </a:rPr>
              <a:t>taramalı voltametri </a:t>
            </a:r>
            <a:r>
              <a:rPr lang="tr-TR" altLang="tr-TR" smtClean="0">
                <a:latin typeface="Comic Sans MS" pitchFamily="66" charset="0"/>
              </a:rPr>
              <a:t>denir. </a:t>
            </a:r>
          </a:p>
          <a:p>
            <a:pPr algn="just" eaLnBrk="1" hangingPunct="1"/>
            <a:endParaRPr lang="tr-TR" altLang="tr-TR" smtClean="0">
              <a:latin typeface="Comic Sans MS" pitchFamily="66"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2 İçerik Yer Tutucusu"/>
          <p:cNvSpPr>
            <a:spLocks noGrp="1"/>
          </p:cNvSpPr>
          <p:nvPr>
            <p:ph idx="1"/>
          </p:nvPr>
        </p:nvSpPr>
        <p:spPr>
          <a:xfrm>
            <a:off x="395288" y="115888"/>
            <a:ext cx="8229600" cy="2017712"/>
          </a:xfrm>
        </p:spPr>
        <p:txBody>
          <a:bodyPr/>
          <a:lstStyle/>
          <a:p>
            <a:pPr algn="just" eaLnBrk="1" hangingPunct="1"/>
            <a:r>
              <a:rPr lang="tr-TR" altLang="tr-TR" smtClean="0">
                <a:latin typeface="Comic Sans MS" pitchFamily="66" charset="0"/>
              </a:rPr>
              <a:t>Taramalı voltametride elektroda uygulanan gerilim programı ve elde edilen voltamogram görülmektedir.</a:t>
            </a:r>
            <a:endParaRPr lang="tr-TR" altLang="tr-TR" smtClean="0"/>
          </a:p>
        </p:txBody>
      </p:sp>
      <p:sp>
        <p:nvSpPr>
          <p:cNvPr id="38915" name="5 Dikdörtgen"/>
          <p:cNvSpPr>
            <a:spLocks noChangeArrowheads="1"/>
          </p:cNvSpPr>
          <p:nvPr/>
        </p:nvSpPr>
        <p:spPr bwMode="auto">
          <a:xfrm>
            <a:off x="1692275" y="5516563"/>
            <a:ext cx="2419350" cy="369887"/>
          </a:xfrm>
          <a:prstGeom prst="rect">
            <a:avLst/>
          </a:prstGeom>
          <a:solidFill>
            <a:schemeClr val="bg1"/>
          </a:solidFill>
          <a:ln w="9525">
            <a:noFill/>
            <a:miter lim="800000"/>
            <a:headEnd/>
            <a:tailEnd/>
          </a:ln>
        </p:spPr>
        <p:txBody>
          <a:bodyPr wrap="none">
            <a:spAutoFit/>
          </a:bodyPr>
          <a:lstStyle/>
          <a:p>
            <a:pPr eaLnBrk="1" hangingPunct="1"/>
            <a:r>
              <a:rPr lang="tr-TR" altLang="tr-TR">
                <a:latin typeface="Comic Sans MS" pitchFamily="66" charset="0"/>
              </a:rPr>
              <a:t>Gerilim Programı     t</a:t>
            </a:r>
            <a:endParaRPr lang="tr-TR" altLang="tr-TR">
              <a:latin typeface="Calibri" pitchFamily="34" charset="0"/>
            </a:endParaRPr>
          </a:p>
        </p:txBody>
      </p:sp>
      <p:sp>
        <p:nvSpPr>
          <p:cNvPr id="38916" name="6 Dikdörtgen"/>
          <p:cNvSpPr>
            <a:spLocks noChangeArrowheads="1"/>
          </p:cNvSpPr>
          <p:nvPr/>
        </p:nvSpPr>
        <p:spPr bwMode="auto">
          <a:xfrm rot="-5400000">
            <a:off x="137319" y="3686969"/>
            <a:ext cx="1871663" cy="923925"/>
          </a:xfrm>
          <a:prstGeom prst="rect">
            <a:avLst/>
          </a:prstGeom>
          <a:solidFill>
            <a:schemeClr val="bg1"/>
          </a:solidFill>
          <a:ln w="9525">
            <a:noFill/>
            <a:miter lim="800000"/>
            <a:headEnd/>
            <a:tailEnd/>
          </a:ln>
        </p:spPr>
        <p:txBody>
          <a:bodyPr>
            <a:spAutoFit/>
          </a:bodyPr>
          <a:lstStyle/>
          <a:p>
            <a:pPr algn="ctr" eaLnBrk="1" hangingPunct="1"/>
            <a:endParaRPr lang="tr-TR" altLang="tr-TR">
              <a:latin typeface="Comic Sans MS" pitchFamily="66" charset="0"/>
            </a:endParaRPr>
          </a:p>
          <a:p>
            <a:pPr algn="ctr" eaLnBrk="1" hangingPunct="1"/>
            <a:endParaRPr lang="tr-TR" altLang="tr-TR">
              <a:latin typeface="Comic Sans MS" pitchFamily="66" charset="0"/>
            </a:endParaRPr>
          </a:p>
          <a:p>
            <a:pPr algn="ctr" eaLnBrk="1" hangingPunct="1"/>
            <a:r>
              <a:rPr lang="tr-TR" altLang="tr-TR">
                <a:latin typeface="Comic Sans MS" pitchFamily="66" charset="0"/>
              </a:rPr>
              <a:t>Potansiyel      </a:t>
            </a:r>
            <a:endParaRPr lang="tr-TR" altLang="tr-TR">
              <a:latin typeface="Calibri" pitchFamily="34" charset="0"/>
            </a:endParaRPr>
          </a:p>
        </p:txBody>
      </p:sp>
      <p:pic>
        <p:nvPicPr>
          <p:cNvPr id="38917" name="Picture 5" descr="C:\Users\Mehmet\Desktop\fig2.gif"/>
          <p:cNvPicPr>
            <a:picLocks noChangeAspect="1" noChangeArrowheads="1" noCrop="1"/>
          </p:cNvPicPr>
          <p:nvPr/>
        </p:nvPicPr>
        <p:blipFill>
          <a:blip r:embed="rId2" cstate="print"/>
          <a:srcRect/>
          <a:stretch>
            <a:fillRect/>
          </a:stretch>
        </p:blipFill>
        <p:spPr bwMode="auto">
          <a:xfrm>
            <a:off x="1547813" y="2133600"/>
            <a:ext cx="6408737" cy="3311525"/>
          </a:xfrm>
          <a:prstGeom prst="rect">
            <a:avLst/>
          </a:prstGeom>
          <a:noFill/>
          <a:ln w="9525">
            <a:noFill/>
            <a:miter lim="800000"/>
            <a:headEnd/>
            <a:tailEnd/>
          </a:ln>
        </p:spPr>
      </p:pic>
      <p:sp>
        <p:nvSpPr>
          <p:cNvPr id="38918" name="7 Dikdörtgen"/>
          <p:cNvSpPr>
            <a:spLocks noChangeArrowheads="1"/>
          </p:cNvSpPr>
          <p:nvPr/>
        </p:nvSpPr>
        <p:spPr bwMode="auto">
          <a:xfrm>
            <a:off x="1476375" y="2708275"/>
            <a:ext cx="328613" cy="369888"/>
          </a:xfrm>
          <a:prstGeom prst="rect">
            <a:avLst/>
          </a:prstGeom>
          <a:solidFill>
            <a:schemeClr val="bg1"/>
          </a:solidFill>
          <a:ln w="9525">
            <a:noFill/>
            <a:miter lim="800000"/>
            <a:headEnd/>
            <a:tailEnd/>
          </a:ln>
        </p:spPr>
        <p:txBody>
          <a:bodyPr wrap="none">
            <a:spAutoFit/>
          </a:bodyPr>
          <a:lstStyle/>
          <a:p>
            <a:pPr eaLnBrk="1" hangingPunct="1"/>
            <a:r>
              <a:rPr lang="tr-TR" altLang="tr-TR">
                <a:latin typeface="Comic Sans MS" pitchFamily="66" charset="0"/>
              </a:rPr>
              <a:t>E</a:t>
            </a:r>
            <a:endParaRPr lang="tr-TR" altLang="tr-TR">
              <a:latin typeface="Calibri" pitchFamily="34" charset="0"/>
            </a:endParaRPr>
          </a:p>
        </p:txBody>
      </p:sp>
      <p:sp>
        <p:nvSpPr>
          <p:cNvPr id="38919" name="10 Dikdörtgen"/>
          <p:cNvSpPr>
            <a:spLocks noChangeArrowheads="1"/>
          </p:cNvSpPr>
          <p:nvPr/>
        </p:nvSpPr>
        <p:spPr bwMode="auto">
          <a:xfrm>
            <a:off x="1476375" y="1989138"/>
            <a:ext cx="935038" cy="368300"/>
          </a:xfrm>
          <a:prstGeom prst="rect">
            <a:avLst/>
          </a:prstGeom>
          <a:solidFill>
            <a:schemeClr val="bg1"/>
          </a:solidFill>
          <a:ln w="9525">
            <a:noFill/>
            <a:miter lim="800000"/>
            <a:headEnd/>
            <a:tailEnd/>
          </a:ln>
        </p:spPr>
        <p:txBody>
          <a:bodyPr>
            <a:spAutoFit/>
          </a:bodyPr>
          <a:lstStyle/>
          <a:p>
            <a:pPr eaLnBrk="1" hangingPunct="1"/>
            <a:endParaRPr lang="tr-TR" altLang="tr-TR">
              <a:latin typeface="Calibri" pitchFamily="34" charset="0"/>
            </a:endParaRPr>
          </a:p>
        </p:txBody>
      </p:sp>
      <p:sp>
        <p:nvSpPr>
          <p:cNvPr id="38920" name="11 Dikdörtgen"/>
          <p:cNvSpPr>
            <a:spLocks noChangeArrowheads="1"/>
          </p:cNvSpPr>
          <p:nvPr/>
        </p:nvSpPr>
        <p:spPr bwMode="auto">
          <a:xfrm>
            <a:off x="900113" y="5013325"/>
            <a:ext cx="935037" cy="369888"/>
          </a:xfrm>
          <a:prstGeom prst="rect">
            <a:avLst/>
          </a:prstGeom>
          <a:solidFill>
            <a:schemeClr val="bg1"/>
          </a:solidFill>
          <a:ln w="9525">
            <a:noFill/>
            <a:miter lim="800000"/>
            <a:headEnd/>
            <a:tailEnd/>
          </a:ln>
        </p:spPr>
        <p:txBody>
          <a:bodyPr>
            <a:spAutoFit/>
          </a:bodyPr>
          <a:lstStyle/>
          <a:p>
            <a:pPr eaLnBrk="1" hangingPunct="1"/>
            <a:endParaRPr lang="tr-TR" altLang="tr-TR">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2 İçerik Yer Tutucusu"/>
          <p:cNvSpPr>
            <a:spLocks noGrp="1"/>
          </p:cNvSpPr>
          <p:nvPr>
            <p:ph idx="1"/>
          </p:nvPr>
        </p:nvSpPr>
        <p:spPr>
          <a:xfrm>
            <a:off x="323850" y="188913"/>
            <a:ext cx="8229600" cy="3240087"/>
          </a:xfrm>
        </p:spPr>
        <p:txBody>
          <a:bodyPr/>
          <a:lstStyle/>
          <a:p>
            <a:pPr algn="just" eaLnBrk="1" hangingPunct="1"/>
            <a:r>
              <a:rPr lang="tr-TR" altLang="tr-TR" smtClean="0">
                <a:latin typeface="Comic Sans MS" pitchFamily="66" charset="0"/>
              </a:rPr>
              <a:t>Bir önceki slaytta uygulanan gerilim taraması ileri yönde belli bir gerilim değerine ulaştıktan sonra yine doğrusal olarak azalacak biçimde terse çevrilirse, bu yöntemin adı </a:t>
            </a:r>
            <a:r>
              <a:rPr lang="tr-TR" altLang="tr-TR" smtClean="0">
                <a:solidFill>
                  <a:srgbClr val="FF0000"/>
                </a:solidFill>
                <a:latin typeface="Comic Sans MS" pitchFamily="66" charset="0"/>
              </a:rPr>
              <a:t>dönüşümlü voltametri </a:t>
            </a:r>
            <a:r>
              <a:rPr lang="tr-TR" altLang="tr-TR" smtClean="0">
                <a:latin typeface="Comic Sans MS" pitchFamily="66" charset="0"/>
              </a:rPr>
              <a:t>olur.  </a:t>
            </a:r>
          </a:p>
          <a:p>
            <a:pPr algn="just" eaLnBrk="1" hangingPunct="1"/>
            <a:endParaRPr lang="tr-TR" altLang="tr-TR" smtClean="0"/>
          </a:p>
        </p:txBody>
      </p:sp>
      <p:pic>
        <p:nvPicPr>
          <p:cNvPr id="39939" name="Picture 3" descr="C:\Users\Mehmet\Desktop\fig5.gif"/>
          <p:cNvPicPr>
            <a:picLocks noChangeAspect="1" noChangeArrowheads="1"/>
          </p:cNvPicPr>
          <p:nvPr/>
        </p:nvPicPr>
        <p:blipFill>
          <a:blip r:embed="rId2" cstate="print"/>
          <a:srcRect/>
          <a:stretch>
            <a:fillRect/>
          </a:stretch>
        </p:blipFill>
        <p:spPr bwMode="auto">
          <a:xfrm>
            <a:off x="590550" y="3357563"/>
            <a:ext cx="3333750" cy="3063875"/>
          </a:xfrm>
          <a:prstGeom prst="rect">
            <a:avLst/>
          </a:prstGeom>
          <a:noFill/>
          <a:ln w="9525">
            <a:noFill/>
            <a:miter lim="800000"/>
            <a:headEnd/>
            <a:tailEnd/>
          </a:ln>
        </p:spPr>
      </p:pic>
      <p:pic>
        <p:nvPicPr>
          <p:cNvPr id="39940" name="Picture 4" descr="C:\Users\Mehmet\Desktop\fig6.gif"/>
          <p:cNvPicPr>
            <a:picLocks noChangeAspect="1" noChangeArrowheads="1"/>
          </p:cNvPicPr>
          <p:nvPr/>
        </p:nvPicPr>
        <p:blipFill>
          <a:blip r:embed="rId3" cstate="print"/>
          <a:srcRect/>
          <a:stretch>
            <a:fillRect/>
          </a:stretch>
        </p:blipFill>
        <p:spPr bwMode="auto">
          <a:xfrm>
            <a:off x="4427538" y="3398838"/>
            <a:ext cx="3797300" cy="3197225"/>
          </a:xfrm>
          <a:prstGeom prst="rect">
            <a:avLst/>
          </a:prstGeom>
          <a:noFill/>
          <a:ln w="9525">
            <a:noFill/>
            <a:miter lim="800000"/>
            <a:headEnd/>
            <a:tailEnd/>
          </a:ln>
        </p:spPr>
      </p:pic>
      <p:sp>
        <p:nvSpPr>
          <p:cNvPr id="39941" name="6 Dikdörtgen"/>
          <p:cNvSpPr>
            <a:spLocks noChangeArrowheads="1"/>
          </p:cNvSpPr>
          <p:nvPr/>
        </p:nvSpPr>
        <p:spPr bwMode="auto">
          <a:xfrm>
            <a:off x="1073150" y="6453188"/>
            <a:ext cx="2419350" cy="369887"/>
          </a:xfrm>
          <a:prstGeom prst="rect">
            <a:avLst/>
          </a:prstGeom>
          <a:solidFill>
            <a:schemeClr val="bg1"/>
          </a:solidFill>
          <a:ln w="9525">
            <a:noFill/>
            <a:miter lim="800000"/>
            <a:headEnd/>
            <a:tailEnd/>
          </a:ln>
        </p:spPr>
        <p:txBody>
          <a:bodyPr wrap="none">
            <a:spAutoFit/>
          </a:bodyPr>
          <a:lstStyle/>
          <a:p>
            <a:pPr eaLnBrk="1" hangingPunct="1"/>
            <a:r>
              <a:rPr lang="tr-TR" altLang="tr-TR">
                <a:latin typeface="Comic Sans MS" pitchFamily="66" charset="0"/>
              </a:rPr>
              <a:t>Gerilim Programı     t</a:t>
            </a:r>
            <a:endParaRPr lang="tr-TR" altLang="tr-TR">
              <a:latin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2 İçerik Yer Tutucusu"/>
          <p:cNvSpPr>
            <a:spLocks noGrp="1"/>
          </p:cNvSpPr>
          <p:nvPr>
            <p:ph idx="1"/>
          </p:nvPr>
        </p:nvSpPr>
        <p:spPr>
          <a:xfrm>
            <a:off x="0" y="333375"/>
            <a:ext cx="8964613" cy="4525963"/>
          </a:xfrm>
        </p:spPr>
        <p:txBody>
          <a:bodyPr/>
          <a:lstStyle/>
          <a:p>
            <a:pPr algn="just" eaLnBrk="1" hangingPunct="1"/>
            <a:r>
              <a:rPr lang="tr-TR" altLang="tr-TR" sz="2500" smtClean="0">
                <a:latin typeface="Comic Sans MS" pitchFamily="66" charset="0"/>
              </a:rPr>
              <a:t>Voltametride kullanılan mikroelektrot, iç çapı 0.03-0.05 mm olan cam bir kapiler borudan akarak büyüyen ve belli bir büyüklüğe geldiği zaman koparak düşen bir </a:t>
            </a:r>
            <a:r>
              <a:rPr lang="tr-TR" altLang="tr-TR" sz="2500" smtClean="0">
                <a:solidFill>
                  <a:srgbClr val="FF0000"/>
                </a:solidFill>
                <a:latin typeface="Comic Sans MS" pitchFamily="66" charset="0"/>
              </a:rPr>
              <a:t>civa damlası </a:t>
            </a:r>
            <a:r>
              <a:rPr lang="tr-TR" altLang="tr-TR" sz="2500" smtClean="0">
                <a:latin typeface="Comic Sans MS" pitchFamily="66" charset="0"/>
              </a:rPr>
              <a:t>ise, yöntemin adı </a:t>
            </a:r>
            <a:r>
              <a:rPr lang="tr-TR" altLang="tr-TR" sz="2500" smtClean="0">
                <a:solidFill>
                  <a:srgbClr val="FF0000"/>
                </a:solidFill>
                <a:latin typeface="Comic Sans MS" pitchFamily="66" charset="0"/>
              </a:rPr>
              <a:t>polarografi</a:t>
            </a:r>
            <a:r>
              <a:rPr lang="tr-TR" altLang="tr-TR" sz="2500" smtClean="0">
                <a:latin typeface="Comic Sans MS" pitchFamily="66" charset="0"/>
              </a:rPr>
              <a:t> ve elde edilen akım-gerilim eğrisinin adı ise </a:t>
            </a:r>
            <a:r>
              <a:rPr lang="tr-TR" altLang="tr-TR" sz="2500" smtClean="0">
                <a:solidFill>
                  <a:srgbClr val="FF0000"/>
                </a:solidFill>
                <a:latin typeface="Comic Sans MS" pitchFamily="66" charset="0"/>
              </a:rPr>
              <a:t>polarogram</a:t>
            </a:r>
            <a:r>
              <a:rPr lang="tr-TR" altLang="tr-TR" sz="2500" smtClean="0">
                <a:latin typeface="Comic Sans MS" pitchFamily="66" charset="0"/>
              </a:rPr>
              <a:t> olur.</a:t>
            </a:r>
          </a:p>
          <a:p>
            <a:pPr algn="just" eaLnBrk="1" hangingPunct="1"/>
            <a:endParaRPr lang="tr-TR" altLang="tr-TR" sz="2500" smtClean="0">
              <a:latin typeface="Comic Sans MS" pitchFamily="66" charset="0"/>
            </a:endParaRPr>
          </a:p>
        </p:txBody>
      </p:sp>
      <p:pic>
        <p:nvPicPr>
          <p:cNvPr id="40963" name="Picture 9" descr="C:\etc course 2003\heyrovsky_polarograph3.bmp"/>
          <p:cNvPicPr>
            <a:picLocks noChangeAspect="1" noChangeArrowheads="1"/>
          </p:cNvPicPr>
          <p:nvPr/>
        </p:nvPicPr>
        <p:blipFill>
          <a:blip r:embed="rId2" cstate="print"/>
          <a:srcRect/>
          <a:stretch>
            <a:fillRect/>
          </a:stretch>
        </p:blipFill>
        <p:spPr bwMode="auto">
          <a:xfrm>
            <a:off x="3059113" y="2565400"/>
            <a:ext cx="3095625" cy="2595563"/>
          </a:xfrm>
          <a:prstGeom prst="rect">
            <a:avLst/>
          </a:prstGeom>
          <a:noFill/>
          <a:ln w="9525">
            <a:noFill/>
            <a:miter lim="800000"/>
            <a:headEnd/>
            <a:tailEnd/>
          </a:ln>
        </p:spPr>
      </p:pic>
      <p:pic>
        <p:nvPicPr>
          <p:cNvPr id="40964" name="Picture 3" descr="C:\WINDOWS\TEMP\\msotw9_temp0.bmp"/>
          <p:cNvPicPr>
            <a:picLocks noChangeAspect="1" noChangeArrowheads="1"/>
          </p:cNvPicPr>
          <p:nvPr/>
        </p:nvPicPr>
        <p:blipFill>
          <a:blip r:embed="rId3" cstate="print"/>
          <a:srcRect/>
          <a:stretch>
            <a:fillRect/>
          </a:stretch>
        </p:blipFill>
        <p:spPr bwMode="auto">
          <a:xfrm>
            <a:off x="6156325" y="2636838"/>
            <a:ext cx="2781300" cy="3394075"/>
          </a:xfrm>
          <a:prstGeom prst="rect">
            <a:avLst/>
          </a:prstGeom>
          <a:noFill/>
          <a:ln w="9525">
            <a:noFill/>
            <a:miter lim="800000"/>
            <a:headEnd/>
            <a:tailEnd/>
          </a:ln>
        </p:spPr>
      </p:pic>
      <p:pic>
        <p:nvPicPr>
          <p:cNvPr id="40965" name="Picture 5" descr="C:\etc course 2003\heyrovsky203.bmp"/>
          <p:cNvPicPr>
            <a:picLocks noChangeAspect="1" noChangeArrowheads="1"/>
          </p:cNvPicPr>
          <p:nvPr/>
        </p:nvPicPr>
        <p:blipFill>
          <a:blip r:embed="rId4" cstate="print"/>
          <a:srcRect/>
          <a:stretch>
            <a:fillRect/>
          </a:stretch>
        </p:blipFill>
        <p:spPr bwMode="auto">
          <a:xfrm>
            <a:off x="1619250" y="2924175"/>
            <a:ext cx="1333500" cy="1587500"/>
          </a:xfrm>
          <a:prstGeom prst="rect">
            <a:avLst/>
          </a:prstGeom>
          <a:noFill/>
          <a:ln w="9525">
            <a:noFill/>
            <a:miter lim="800000"/>
            <a:headEnd/>
            <a:tailEnd/>
          </a:ln>
        </p:spPr>
      </p:pic>
      <p:sp>
        <p:nvSpPr>
          <p:cNvPr id="40966" name="7 Dikdörtgen"/>
          <p:cNvSpPr>
            <a:spLocks noChangeArrowheads="1"/>
          </p:cNvSpPr>
          <p:nvPr/>
        </p:nvSpPr>
        <p:spPr bwMode="auto">
          <a:xfrm>
            <a:off x="-323850" y="4797425"/>
            <a:ext cx="3959225" cy="738188"/>
          </a:xfrm>
          <a:prstGeom prst="rect">
            <a:avLst/>
          </a:prstGeom>
          <a:noFill/>
          <a:ln w="9525">
            <a:noFill/>
            <a:miter lim="800000"/>
            <a:headEnd/>
            <a:tailEnd/>
          </a:ln>
        </p:spPr>
        <p:txBody>
          <a:bodyPr>
            <a:spAutoFit/>
          </a:bodyPr>
          <a:lstStyle/>
          <a:p>
            <a:pPr algn="ctr" eaLnBrk="1" hangingPunct="1"/>
            <a:r>
              <a:rPr lang="en-US" altLang="tr-TR" sz="1400" b="1">
                <a:latin typeface="Comic Sans MS" pitchFamily="66" charset="0"/>
              </a:rPr>
              <a:t>Jaroslav </a:t>
            </a:r>
            <a:r>
              <a:rPr lang="en-US" altLang="tr-TR" sz="1400" b="1">
                <a:solidFill>
                  <a:schemeClr val="accent2"/>
                </a:solidFill>
                <a:latin typeface="Comic Sans MS" pitchFamily="66" charset="0"/>
              </a:rPr>
              <a:t>Heyrovsk</a:t>
            </a:r>
            <a:r>
              <a:rPr lang="tr-TR" altLang="tr-TR" sz="1400" b="1">
                <a:solidFill>
                  <a:schemeClr val="accent2"/>
                </a:solidFill>
                <a:latin typeface="Comic Sans MS" pitchFamily="66" charset="0"/>
              </a:rPr>
              <a:t>i</a:t>
            </a:r>
            <a:r>
              <a:rPr lang="en-US" altLang="tr-TR" sz="1400" b="1">
                <a:latin typeface="Comic Sans MS" pitchFamily="66" charset="0"/>
              </a:rPr>
              <a:t> </a:t>
            </a:r>
            <a:endParaRPr lang="tr-TR" altLang="tr-TR" sz="1400" b="1">
              <a:latin typeface="Comic Sans MS" pitchFamily="66" charset="0"/>
            </a:endParaRPr>
          </a:p>
          <a:p>
            <a:pPr algn="ctr" eaLnBrk="1" hangingPunct="1"/>
            <a:r>
              <a:rPr lang="tr-TR" altLang="tr-TR" sz="1400" b="1">
                <a:latin typeface="Comic Sans MS" pitchFamily="66" charset="0"/>
              </a:rPr>
              <a:t>(polarografik metodu bulan kişi)</a:t>
            </a:r>
          </a:p>
          <a:p>
            <a:pPr algn="ctr" eaLnBrk="1" hangingPunct="1"/>
            <a:r>
              <a:rPr lang="tr-TR" altLang="tr-TR" sz="1400" b="1">
                <a:latin typeface="Comic Sans MS" pitchFamily="66" charset="0"/>
              </a:rPr>
              <a:t>1959 da Nobel Ödülü kazandı. </a:t>
            </a:r>
            <a:endParaRPr lang="tr-TR" altLang="tr-TR" sz="1400">
              <a:latin typeface="Comic Sans MS" pitchFamily="66" charset="0"/>
            </a:endParaRPr>
          </a:p>
        </p:txBody>
      </p:sp>
      <p:pic>
        <p:nvPicPr>
          <p:cNvPr id="40967" name="Picture 2"/>
          <p:cNvPicPr>
            <a:picLocks noChangeAspect="1" noChangeArrowheads="1"/>
          </p:cNvPicPr>
          <p:nvPr/>
        </p:nvPicPr>
        <p:blipFill>
          <a:blip r:embed="rId5" cstate="print"/>
          <a:srcRect/>
          <a:stretch>
            <a:fillRect/>
          </a:stretch>
        </p:blipFill>
        <p:spPr bwMode="auto">
          <a:xfrm>
            <a:off x="107950" y="2708275"/>
            <a:ext cx="1481138" cy="201612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2 İçerik Yer Tutucusu"/>
          <p:cNvSpPr>
            <a:spLocks noGrp="1"/>
          </p:cNvSpPr>
          <p:nvPr>
            <p:ph idx="1"/>
          </p:nvPr>
        </p:nvSpPr>
        <p:spPr>
          <a:xfrm>
            <a:off x="323850" y="333375"/>
            <a:ext cx="8229600" cy="4525963"/>
          </a:xfrm>
        </p:spPr>
        <p:txBody>
          <a:bodyPr/>
          <a:lstStyle/>
          <a:p>
            <a:pPr algn="just" eaLnBrk="1" hangingPunct="1"/>
            <a:r>
              <a:rPr lang="tr-TR" altLang="tr-TR" smtClean="0">
                <a:latin typeface="Comic Sans MS" pitchFamily="66" charset="0"/>
              </a:rPr>
              <a:t>Damlayan civa elektrodu için gözlenen maksimum sınır akımı, id, İlkoviç eşitliği ile verilir.</a:t>
            </a:r>
          </a:p>
        </p:txBody>
      </p:sp>
      <p:sp>
        <p:nvSpPr>
          <p:cNvPr id="41987" name="Text Box 3"/>
          <p:cNvSpPr txBox="1">
            <a:spLocks noChangeArrowheads="1"/>
          </p:cNvSpPr>
          <p:nvPr/>
        </p:nvSpPr>
        <p:spPr bwMode="auto">
          <a:xfrm>
            <a:off x="827088" y="2420938"/>
            <a:ext cx="4876800" cy="400050"/>
          </a:xfrm>
          <a:prstGeom prst="rect">
            <a:avLst/>
          </a:prstGeom>
          <a:noFill/>
          <a:ln w="9525">
            <a:noFill/>
            <a:miter lim="800000"/>
            <a:headEnd/>
            <a:tailEnd/>
          </a:ln>
        </p:spPr>
        <p:txBody>
          <a:bodyPr>
            <a:spAutoFit/>
          </a:bodyPr>
          <a:lstStyle/>
          <a:p>
            <a:pPr eaLnBrk="1" hangingPunct="1">
              <a:spcBef>
                <a:spcPct val="50000"/>
              </a:spcBef>
            </a:pPr>
            <a:r>
              <a:rPr lang="en-US" altLang="tr-TR" sz="2000">
                <a:latin typeface="Comic Sans MS" pitchFamily="66" charset="0"/>
              </a:rPr>
              <a:t>i</a:t>
            </a:r>
            <a:r>
              <a:rPr lang="en-US" altLang="tr-TR" sz="2000" baseline="-25000">
                <a:latin typeface="Comic Sans MS" pitchFamily="66" charset="0"/>
              </a:rPr>
              <a:t>d</a:t>
            </a:r>
            <a:r>
              <a:rPr lang="en-US" altLang="tr-TR">
                <a:latin typeface="Comic Sans MS" pitchFamily="66" charset="0"/>
              </a:rPr>
              <a:t>  = </a:t>
            </a:r>
            <a:r>
              <a:rPr lang="en-US" altLang="tr-TR" sz="2000">
                <a:latin typeface="Comic Sans MS" pitchFamily="66" charset="0"/>
              </a:rPr>
              <a:t>708</a:t>
            </a:r>
            <a:r>
              <a:rPr lang="tr-TR" altLang="tr-TR" sz="2000">
                <a:latin typeface="Comic Sans MS" pitchFamily="66" charset="0"/>
              </a:rPr>
              <a:t>.</a:t>
            </a:r>
            <a:r>
              <a:rPr lang="en-US" altLang="tr-TR" sz="2000">
                <a:latin typeface="Comic Sans MS" pitchFamily="66" charset="0"/>
              </a:rPr>
              <a:t>n</a:t>
            </a:r>
            <a:r>
              <a:rPr lang="tr-TR" altLang="tr-TR" sz="2000">
                <a:latin typeface="Comic Sans MS" pitchFamily="66" charset="0"/>
              </a:rPr>
              <a:t>.</a:t>
            </a:r>
            <a:r>
              <a:rPr lang="en-US" altLang="tr-TR" sz="2000">
                <a:latin typeface="Comic Sans MS" pitchFamily="66" charset="0"/>
              </a:rPr>
              <a:t>D</a:t>
            </a:r>
            <a:r>
              <a:rPr lang="en-US" altLang="tr-TR" sz="2000" baseline="30000">
                <a:latin typeface="Comic Sans MS" pitchFamily="66" charset="0"/>
              </a:rPr>
              <a:t>1/2</a:t>
            </a:r>
            <a:r>
              <a:rPr lang="tr-TR" altLang="tr-TR" sz="2000">
                <a:latin typeface="Comic Sans MS" pitchFamily="66" charset="0"/>
              </a:rPr>
              <a:t> .</a:t>
            </a:r>
            <a:r>
              <a:rPr lang="tr-TR" altLang="tr-TR" sz="2000" baseline="30000">
                <a:latin typeface="Comic Sans MS" pitchFamily="66" charset="0"/>
              </a:rPr>
              <a:t> </a:t>
            </a:r>
            <a:r>
              <a:rPr lang="en-US" altLang="tr-TR" sz="2000">
                <a:latin typeface="Comic Sans MS" pitchFamily="66" charset="0"/>
              </a:rPr>
              <a:t>m</a:t>
            </a:r>
            <a:r>
              <a:rPr lang="en-US" altLang="tr-TR" sz="2000" baseline="30000">
                <a:latin typeface="Comic Sans MS" pitchFamily="66" charset="0"/>
              </a:rPr>
              <a:t>2/3</a:t>
            </a:r>
            <a:r>
              <a:rPr lang="tr-TR" altLang="tr-TR" sz="2000">
                <a:latin typeface="Comic Sans MS" pitchFamily="66" charset="0"/>
              </a:rPr>
              <a:t> . </a:t>
            </a:r>
            <a:r>
              <a:rPr lang="en-US" altLang="tr-TR" sz="2000">
                <a:latin typeface="Comic Sans MS" pitchFamily="66" charset="0"/>
              </a:rPr>
              <a:t>t</a:t>
            </a:r>
            <a:r>
              <a:rPr lang="tr-TR" altLang="tr-TR" sz="2000" baseline="-25000">
                <a:latin typeface="Comic Sans MS" pitchFamily="66" charset="0"/>
              </a:rPr>
              <a:t>d</a:t>
            </a:r>
            <a:r>
              <a:rPr lang="en-US" altLang="tr-TR" sz="2000" baseline="30000">
                <a:latin typeface="Comic Sans MS" pitchFamily="66" charset="0"/>
              </a:rPr>
              <a:t>1/6</a:t>
            </a:r>
            <a:r>
              <a:rPr lang="tr-TR" altLang="tr-TR" sz="2000">
                <a:latin typeface="Comic Sans MS" pitchFamily="66" charset="0"/>
              </a:rPr>
              <a:t> . </a:t>
            </a:r>
            <a:r>
              <a:rPr lang="en-US" altLang="tr-TR" sz="2000">
                <a:latin typeface="Comic Sans MS" pitchFamily="66" charset="0"/>
              </a:rPr>
              <a:t>C</a:t>
            </a:r>
          </a:p>
        </p:txBody>
      </p:sp>
      <p:sp>
        <p:nvSpPr>
          <p:cNvPr id="41988" name="4 Dikdörtgen"/>
          <p:cNvSpPr>
            <a:spLocks noChangeArrowheads="1"/>
          </p:cNvSpPr>
          <p:nvPr/>
        </p:nvSpPr>
        <p:spPr bwMode="auto">
          <a:xfrm>
            <a:off x="827088" y="2997200"/>
            <a:ext cx="5832475" cy="646113"/>
          </a:xfrm>
          <a:prstGeom prst="rect">
            <a:avLst/>
          </a:prstGeom>
          <a:noFill/>
          <a:ln w="9525">
            <a:noFill/>
            <a:miter lim="800000"/>
            <a:headEnd/>
            <a:tailEnd/>
          </a:ln>
        </p:spPr>
        <p:txBody>
          <a:bodyPr>
            <a:spAutoFit/>
          </a:bodyPr>
          <a:lstStyle/>
          <a:p>
            <a:pPr eaLnBrk="1" hangingPunct="1"/>
            <a:r>
              <a:rPr lang="tr-TR" altLang="tr-TR">
                <a:latin typeface="Comic Sans MS" pitchFamily="66" charset="0"/>
              </a:rPr>
              <a:t>M: Civanın mg/s cinsinden kapiler borudan akış hızı</a:t>
            </a:r>
          </a:p>
          <a:p>
            <a:pPr eaLnBrk="1" hangingPunct="1"/>
            <a:r>
              <a:rPr lang="tr-TR" altLang="tr-TR">
                <a:latin typeface="Comic Sans MS" pitchFamily="66" charset="0"/>
              </a:rPr>
              <a:t>C: mM cinsinden derişim değeri</a:t>
            </a:r>
          </a:p>
        </p:txBody>
      </p:sp>
      <p:pic>
        <p:nvPicPr>
          <p:cNvPr id="41989" name="Picture 4" descr="C:\WINDOWS\TEMP\\msotw9_temp0.bmp"/>
          <p:cNvPicPr>
            <a:picLocks noChangeAspect="1" noChangeArrowheads="1"/>
          </p:cNvPicPr>
          <p:nvPr/>
        </p:nvPicPr>
        <p:blipFill>
          <a:blip r:embed="rId2" cstate="print"/>
          <a:srcRect/>
          <a:stretch>
            <a:fillRect/>
          </a:stretch>
        </p:blipFill>
        <p:spPr bwMode="auto">
          <a:xfrm>
            <a:off x="6426200" y="1628775"/>
            <a:ext cx="2717800" cy="2524125"/>
          </a:xfrm>
          <a:prstGeom prst="rect">
            <a:avLst/>
          </a:prstGeom>
          <a:noFill/>
          <a:ln w="9525">
            <a:noFill/>
            <a:miter lim="800000"/>
            <a:headEnd/>
            <a:tailEnd/>
          </a:ln>
        </p:spPr>
      </p:pic>
      <p:pic>
        <p:nvPicPr>
          <p:cNvPr id="41990" name="Resim 1"/>
          <p:cNvPicPr>
            <a:picLocks noChangeAspect="1" noChangeArrowheads="1"/>
          </p:cNvPicPr>
          <p:nvPr/>
        </p:nvPicPr>
        <p:blipFill>
          <a:blip r:embed="rId3" cstate="print"/>
          <a:srcRect/>
          <a:stretch>
            <a:fillRect/>
          </a:stretch>
        </p:blipFill>
        <p:spPr bwMode="auto">
          <a:xfrm>
            <a:off x="1403350" y="3573463"/>
            <a:ext cx="3467100" cy="2795587"/>
          </a:xfrm>
          <a:prstGeom prst="rect">
            <a:avLst/>
          </a:prstGeom>
          <a:noFill/>
          <a:ln w="9525">
            <a:noFill/>
            <a:miter lim="800000"/>
            <a:headEnd/>
            <a:tailEnd/>
          </a:ln>
        </p:spPr>
      </p:pic>
      <p:sp>
        <p:nvSpPr>
          <p:cNvPr id="41991" name="Text Box 2"/>
          <p:cNvSpPr txBox="1">
            <a:spLocks noChangeArrowheads="1"/>
          </p:cNvSpPr>
          <p:nvPr/>
        </p:nvSpPr>
        <p:spPr bwMode="auto">
          <a:xfrm rot="-5400000">
            <a:off x="657226" y="4751387"/>
            <a:ext cx="1079500" cy="307975"/>
          </a:xfrm>
          <a:prstGeom prst="rect">
            <a:avLst/>
          </a:prstGeom>
          <a:solidFill>
            <a:srgbClr val="FFFFFF"/>
          </a:solidFill>
          <a:ln w="9525">
            <a:noFill/>
            <a:miter lim="800000"/>
            <a:headEnd/>
            <a:tailEnd/>
          </a:ln>
        </p:spPr>
        <p:txBody>
          <a:bodyPr>
            <a:spAutoFit/>
          </a:bodyPr>
          <a:lstStyle/>
          <a:p>
            <a:pPr eaLnBrk="1" hangingPunct="1"/>
            <a:r>
              <a:rPr lang="tr-TR" altLang="tr-TR" sz="1400">
                <a:cs typeface="Times New Roman" pitchFamily="18" charset="0"/>
              </a:rPr>
              <a:t>Akım, µA</a:t>
            </a:r>
            <a:endParaRPr lang="tr-TR" altLang="tr-TR">
              <a:cs typeface="Times New Roman" pitchFamily="18" charset="0"/>
            </a:endParaRPr>
          </a:p>
        </p:txBody>
      </p:sp>
      <p:sp>
        <p:nvSpPr>
          <p:cNvPr id="41992" name="Text Box 3"/>
          <p:cNvSpPr txBox="1">
            <a:spLocks noChangeArrowheads="1"/>
          </p:cNvSpPr>
          <p:nvPr/>
        </p:nvSpPr>
        <p:spPr bwMode="auto">
          <a:xfrm>
            <a:off x="1763713" y="6308725"/>
            <a:ext cx="3103562" cy="292100"/>
          </a:xfrm>
          <a:prstGeom prst="rect">
            <a:avLst/>
          </a:prstGeom>
          <a:solidFill>
            <a:srgbClr val="FFFFFF"/>
          </a:solidFill>
          <a:ln w="9525">
            <a:noFill/>
            <a:miter lim="800000"/>
            <a:headEnd/>
            <a:tailEnd/>
          </a:ln>
        </p:spPr>
        <p:txBody>
          <a:bodyPr>
            <a:spAutoFit/>
          </a:bodyPr>
          <a:lstStyle/>
          <a:p>
            <a:pPr eaLnBrk="1" hangingPunct="1"/>
            <a:r>
              <a:rPr lang="tr-TR" altLang="tr-TR" sz="1400">
                <a:cs typeface="Times New Roman" pitchFamily="18" charset="0"/>
              </a:rPr>
              <a:t>Potansiyel, V, DKE’ye karşı</a:t>
            </a:r>
            <a:endParaRPr lang="tr-TR" altLang="tr-TR">
              <a:cs typeface="Times New Roman" pitchFamily="18" charset="0"/>
            </a:endParaRPr>
          </a:p>
        </p:txBody>
      </p:sp>
      <p:sp>
        <p:nvSpPr>
          <p:cNvPr id="41993"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eaLnBrk="1" hangingPunct="1"/>
            <a:endParaRPr lang="tr-TR" altLang="tr-TR">
              <a:latin typeface="Calibri" pitchFamily="34" charset="0"/>
            </a:endParaRPr>
          </a:p>
        </p:txBody>
      </p:sp>
      <p:sp>
        <p:nvSpPr>
          <p:cNvPr id="41994" name="Rectangle 6"/>
          <p:cNvSpPr>
            <a:spLocks noChangeArrowheads="1"/>
          </p:cNvSpPr>
          <p:nvPr/>
        </p:nvSpPr>
        <p:spPr bwMode="auto">
          <a:xfrm>
            <a:off x="0" y="457200"/>
            <a:ext cx="9144000" cy="0"/>
          </a:xfrm>
          <a:prstGeom prst="rect">
            <a:avLst/>
          </a:prstGeom>
          <a:noFill/>
          <a:ln w="9525">
            <a:noFill/>
            <a:miter lim="800000"/>
            <a:headEnd/>
            <a:tailEnd/>
          </a:ln>
        </p:spPr>
        <p:txBody>
          <a:bodyPr wrap="none" anchor="ctr">
            <a:spAutoFit/>
          </a:bodyPr>
          <a:lstStyle/>
          <a:p>
            <a:pPr eaLnBrk="1" hangingPunct="1"/>
            <a:endParaRPr lang="tr-TR" altLang="tr-TR">
              <a:latin typeface="Calibri" pitchFamily="34" charset="0"/>
            </a:endParaRPr>
          </a:p>
        </p:txBody>
      </p:sp>
      <p:sp>
        <p:nvSpPr>
          <p:cNvPr id="41995" name="Rectangle 7"/>
          <p:cNvSpPr>
            <a:spLocks noChangeArrowheads="1"/>
          </p:cNvSpPr>
          <p:nvPr/>
        </p:nvSpPr>
        <p:spPr bwMode="auto">
          <a:xfrm>
            <a:off x="5183188" y="5084763"/>
            <a:ext cx="3960812" cy="923925"/>
          </a:xfrm>
          <a:prstGeom prst="rect">
            <a:avLst/>
          </a:prstGeom>
          <a:noFill/>
          <a:ln w="9525">
            <a:noFill/>
            <a:miter lim="800000"/>
            <a:headEnd/>
            <a:tailEnd/>
          </a:ln>
        </p:spPr>
        <p:txBody>
          <a:bodyPr anchor="ctr">
            <a:spAutoFit/>
          </a:bodyPr>
          <a:lstStyle/>
          <a:p>
            <a:r>
              <a:rPr lang="tr-TR" altLang="tr-TR">
                <a:latin typeface="Comic Sans MS" pitchFamily="66" charset="0"/>
                <a:cs typeface="Times New Roman" pitchFamily="18" charset="0"/>
              </a:rPr>
              <a:t>1M HCl içerisinde 5x10</a:t>
            </a:r>
            <a:r>
              <a:rPr lang="tr-TR" altLang="tr-TR" baseline="30000">
                <a:latin typeface="Comic Sans MS" pitchFamily="66" charset="0"/>
                <a:cs typeface="Times New Roman" pitchFamily="18" charset="0"/>
              </a:rPr>
              <a:t>-4</a:t>
            </a:r>
            <a:r>
              <a:rPr lang="tr-TR" altLang="tr-TR">
                <a:latin typeface="Comic Sans MS" pitchFamily="66" charset="0"/>
                <a:cs typeface="Times New Roman" pitchFamily="18" charset="0"/>
              </a:rPr>
              <a:t>M</a:t>
            </a:r>
            <a:r>
              <a:rPr lang="tr-TR" altLang="tr-TR" baseline="30000">
                <a:latin typeface="Comic Sans MS" pitchFamily="66" charset="0"/>
                <a:cs typeface="Times New Roman" pitchFamily="18" charset="0"/>
              </a:rPr>
              <a:t> </a:t>
            </a:r>
            <a:r>
              <a:rPr lang="tr-TR" altLang="tr-TR">
                <a:latin typeface="Comic Sans MS" pitchFamily="66" charset="0"/>
                <a:cs typeface="Times New Roman" pitchFamily="18" charset="0"/>
              </a:rPr>
              <a:t>Cd</a:t>
            </a:r>
            <a:r>
              <a:rPr lang="tr-TR" altLang="tr-TR" baseline="30000">
                <a:latin typeface="Comic Sans MS" pitchFamily="66" charset="0"/>
                <a:cs typeface="Times New Roman" pitchFamily="18" charset="0"/>
              </a:rPr>
              <a:t>+2</a:t>
            </a:r>
            <a:r>
              <a:rPr lang="tr-TR" altLang="tr-TR">
                <a:latin typeface="Comic Sans MS" pitchFamily="66" charset="0"/>
                <a:cs typeface="Times New Roman" pitchFamily="18" charset="0"/>
              </a:rPr>
              <a:t>’nin indirgenmesine (B) ve 1M  HCl çözeltisine ait polarogram </a:t>
            </a:r>
          </a:p>
        </p:txBody>
      </p:sp>
      <p:sp>
        <p:nvSpPr>
          <p:cNvPr id="13" name="12 Sol Ok"/>
          <p:cNvSpPr/>
          <p:nvPr/>
        </p:nvSpPr>
        <p:spPr>
          <a:xfrm>
            <a:off x="4843463" y="5330825"/>
            <a:ext cx="287337" cy="215900"/>
          </a:xfrm>
          <a:prstGeom prst="lef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2 İçerik Yer Tutucusu"/>
          <p:cNvSpPr>
            <a:spLocks noGrp="1"/>
          </p:cNvSpPr>
          <p:nvPr>
            <p:ph idx="1"/>
          </p:nvPr>
        </p:nvSpPr>
        <p:spPr>
          <a:xfrm>
            <a:off x="107950" y="377825"/>
            <a:ext cx="8785225" cy="6480175"/>
          </a:xfrm>
        </p:spPr>
        <p:txBody>
          <a:bodyPr/>
          <a:lstStyle/>
          <a:p>
            <a:pPr algn="just" eaLnBrk="1" hangingPunct="1"/>
            <a:r>
              <a:rPr lang="tr-TR" altLang="tr-TR" smtClean="0">
                <a:solidFill>
                  <a:srgbClr val="FF0000"/>
                </a:solidFill>
                <a:latin typeface="Comic Sans MS" pitchFamily="66" charset="0"/>
              </a:rPr>
              <a:t>Polarografik</a:t>
            </a:r>
            <a:r>
              <a:rPr lang="tr-TR" altLang="tr-TR" smtClean="0">
                <a:latin typeface="Comic Sans MS" pitchFamily="66" charset="0"/>
              </a:rPr>
              <a:t> yöntem damlayan civanın kolayca yükseltgenmesi nedeniyle daha çok </a:t>
            </a:r>
            <a:r>
              <a:rPr lang="tr-TR" altLang="tr-TR" smtClean="0">
                <a:solidFill>
                  <a:srgbClr val="FF0000"/>
                </a:solidFill>
                <a:latin typeface="Comic Sans MS" pitchFamily="66" charset="0"/>
              </a:rPr>
              <a:t>indirgenme </a:t>
            </a:r>
            <a:r>
              <a:rPr lang="tr-TR" altLang="tr-TR" smtClean="0">
                <a:latin typeface="Comic Sans MS" pitchFamily="66" charset="0"/>
              </a:rPr>
              <a:t>olaylarının, </a:t>
            </a:r>
            <a:r>
              <a:rPr lang="tr-TR" altLang="tr-TR" smtClean="0">
                <a:solidFill>
                  <a:srgbClr val="C00000"/>
                </a:solidFill>
                <a:latin typeface="Comic Sans MS" pitchFamily="66" charset="0"/>
              </a:rPr>
              <a:t>voltametri</a:t>
            </a:r>
            <a:r>
              <a:rPr lang="tr-TR" altLang="tr-TR" smtClean="0">
                <a:latin typeface="Comic Sans MS" pitchFamily="66" charset="0"/>
              </a:rPr>
              <a:t> ise katı elektrotlar yardımı ile </a:t>
            </a:r>
            <a:r>
              <a:rPr lang="tr-TR" altLang="tr-TR" smtClean="0">
                <a:solidFill>
                  <a:srgbClr val="C00000"/>
                </a:solidFill>
                <a:latin typeface="Comic Sans MS" pitchFamily="66" charset="0"/>
              </a:rPr>
              <a:t>yükseltgenme</a:t>
            </a:r>
            <a:r>
              <a:rPr lang="tr-TR" altLang="tr-TR" smtClean="0">
                <a:latin typeface="Comic Sans MS" pitchFamily="66" charset="0"/>
              </a:rPr>
              <a:t> olaylarının incelenmesinde kullanılmaktadır.</a:t>
            </a:r>
          </a:p>
          <a:p>
            <a:pPr algn="just" eaLnBrk="1" hangingPunct="1"/>
            <a:endParaRPr lang="tr-TR" altLang="tr-TR" smtClean="0">
              <a:latin typeface="Comic Sans MS" pitchFamily="66" charset="0"/>
            </a:endParaRPr>
          </a:p>
          <a:p>
            <a:pPr algn="just" eaLnBrk="1" hangingPunct="1"/>
            <a:r>
              <a:rPr lang="tr-TR" altLang="tr-TR" smtClean="0">
                <a:latin typeface="Comic Sans MS" pitchFamily="66" charset="0"/>
              </a:rPr>
              <a:t>Karbon elektrotlarla yapılan voltametri ise hem yükseltgenme, hem de indirgenme bölgesinde sulu ortamda geniş bir çalışma aralığına imkân tanımaktadır.</a:t>
            </a:r>
          </a:p>
          <a:p>
            <a:pPr algn="just" eaLnBrk="1" hangingPunct="1"/>
            <a:r>
              <a:rPr lang="tr-TR" altLang="tr-TR" smtClean="0">
                <a:latin typeface="Comic Sans MS" pitchFamily="66" charset="0"/>
              </a:rPr>
              <a:t>(~ –1.8V - +1.8V)</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88913"/>
            <a:ext cx="9144000" cy="6553200"/>
          </a:xfrm>
        </p:spPr>
        <p:txBody>
          <a:bodyPr rtlCol="0">
            <a:normAutofit fontScale="92500" lnSpcReduction="20000"/>
          </a:bodyPr>
          <a:lstStyle/>
          <a:p>
            <a:pPr algn="just" eaLnBrk="1" fontAlgn="auto" hangingPunct="1">
              <a:spcAft>
                <a:spcPts val="0"/>
              </a:spcAft>
              <a:buFont typeface="Arial" panose="020B0604020202020204" pitchFamily="34" charset="0"/>
              <a:buChar char="•"/>
              <a:defRPr/>
            </a:pPr>
            <a:r>
              <a:rPr lang="tr-TR" sz="2700" dirty="0" err="1" smtClean="0">
                <a:latin typeface="Comic Sans MS" pitchFamily="66" charset="0"/>
              </a:rPr>
              <a:t>Voltametrik</a:t>
            </a:r>
            <a:r>
              <a:rPr lang="tr-TR" sz="2700" dirty="0" smtClean="0">
                <a:latin typeface="Comic Sans MS" pitchFamily="66" charset="0"/>
              </a:rPr>
              <a:t> çalışmalarda kullanılan elektrotlar kısaca; </a:t>
            </a:r>
          </a:p>
          <a:p>
            <a:pPr algn="just" eaLnBrk="1" fontAlgn="auto" hangingPunct="1">
              <a:spcAft>
                <a:spcPts val="0"/>
              </a:spcAft>
              <a:buFont typeface="Arial" panose="020B0604020202020204" pitchFamily="34" charset="0"/>
              <a:buChar char="•"/>
              <a:defRPr/>
            </a:pPr>
            <a:endParaRPr lang="tr-TR" sz="2500" dirty="0" smtClean="0">
              <a:latin typeface="Comic Sans MS" pitchFamily="66" charset="0"/>
            </a:endParaRPr>
          </a:p>
          <a:p>
            <a:pPr algn="just" eaLnBrk="1" fontAlgn="auto" hangingPunct="1">
              <a:spcAft>
                <a:spcPts val="0"/>
              </a:spcAft>
              <a:buFont typeface="Arial" panose="020B0604020202020204" pitchFamily="34" charset="0"/>
              <a:buChar char="•"/>
              <a:defRPr/>
            </a:pPr>
            <a:r>
              <a:rPr lang="tr-TR" sz="3000" dirty="0" smtClean="0">
                <a:latin typeface="Comic Sans MS" pitchFamily="66" charset="0"/>
              </a:rPr>
              <a:t>platin, </a:t>
            </a:r>
          </a:p>
          <a:p>
            <a:pPr algn="just" eaLnBrk="1" fontAlgn="auto" hangingPunct="1">
              <a:spcAft>
                <a:spcPts val="0"/>
              </a:spcAft>
              <a:buFont typeface="Arial" panose="020B0604020202020204" pitchFamily="34" charset="0"/>
              <a:buChar char="•"/>
              <a:defRPr/>
            </a:pPr>
            <a:endParaRPr lang="tr-TR" sz="3000" dirty="0" smtClean="0">
              <a:latin typeface="Comic Sans MS" pitchFamily="66" charset="0"/>
            </a:endParaRPr>
          </a:p>
          <a:p>
            <a:pPr algn="just" eaLnBrk="1" fontAlgn="auto" hangingPunct="1">
              <a:spcAft>
                <a:spcPts val="0"/>
              </a:spcAft>
              <a:buFont typeface="Arial" panose="020B0604020202020204" pitchFamily="34" charset="0"/>
              <a:buChar char="•"/>
              <a:defRPr/>
            </a:pPr>
            <a:r>
              <a:rPr lang="tr-TR" sz="3000" dirty="0" smtClean="0">
                <a:latin typeface="Comic Sans MS" pitchFamily="66" charset="0"/>
              </a:rPr>
              <a:t>altın, </a:t>
            </a:r>
          </a:p>
          <a:p>
            <a:pPr algn="just" eaLnBrk="1" fontAlgn="auto" hangingPunct="1">
              <a:spcAft>
                <a:spcPts val="0"/>
              </a:spcAft>
              <a:buFont typeface="Arial" panose="020B0604020202020204" pitchFamily="34" charset="0"/>
              <a:buChar char="•"/>
              <a:defRPr/>
            </a:pPr>
            <a:endParaRPr lang="tr-TR" sz="3000" dirty="0" smtClean="0">
              <a:latin typeface="Comic Sans MS" pitchFamily="66" charset="0"/>
            </a:endParaRPr>
          </a:p>
          <a:p>
            <a:pPr algn="just" eaLnBrk="1" fontAlgn="auto" hangingPunct="1">
              <a:spcAft>
                <a:spcPts val="0"/>
              </a:spcAft>
              <a:buFont typeface="Arial" panose="020B0604020202020204" pitchFamily="34" charset="0"/>
              <a:buChar char="•"/>
              <a:defRPr/>
            </a:pPr>
            <a:r>
              <a:rPr lang="tr-TR" sz="3000" dirty="0" smtClean="0">
                <a:latin typeface="Comic Sans MS" pitchFamily="66" charset="0"/>
              </a:rPr>
              <a:t>rutenyum gibi </a:t>
            </a:r>
            <a:r>
              <a:rPr lang="tr-TR" sz="3000" dirty="0" err="1" smtClean="0">
                <a:latin typeface="Comic Sans MS" pitchFamily="66" charset="0"/>
              </a:rPr>
              <a:t>inert</a:t>
            </a:r>
            <a:r>
              <a:rPr lang="tr-TR" sz="3000" dirty="0" smtClean="0">
                <a:latin typeface="Comic Sans MS" pitchFamily="66" charset="0"/>
              </a:rPr>
              <a:t> metaller , </a:t>
            </a:r>
          </a:p>
          <a:p>
            <a:pPr algn="just" eaLnBrk="1" fontAlgn="auto" hangingPunct="1">
              <a:spcAft>
                <a:spcPts val="0"/>
              </a:spcAft>
              <a:buFont typeface="Arial" panose="020B0604020202020204" pitchFamily="34" charset="0"/>
              <a:buChar char="•"/>
              <a:defRPr/>
            </a:pPr>
            <a:endParaRPr lang="tr-TR" sz="3000" dirty="0" smtClean="0">
              <a:latin typeface="Comic Sans MS" pitchFamily="66" charset="0"/>
            </a:endParaRPr>
          </a:p>
          <a:p>
            <a:pPr algn="just" eaLnBrk="1" fontAlgn="auto" hangingPunct="1">
              <a:spcAft>
                <a:spcPts val="0"/>
              </a:spcAft>
              <a:buFont typeface="Arial" panose="020B0604020202020204" pitchFamily="34" charset="0"/>
              <a:buChar char="•"/>
              <a:defRPr/>
            </a:pPr>
            <a:r>
              <a:rPr lang="tr-TR" sz="3000" dirty="0" err="1" smtClean="0">
                <a:latin typeface="Comic Sans MS" pitchFamily="66" charset="0"/>
              </a:rPr>
              <a:t>pirolitik</a:t>
            </a:r>
            <a:r>
              <a:rPr lang="tr-TR" sz="3000" dirty="0" smtClean="0">
                <a:latin typeface="Comic Sans MS" pitchFamily="66" charset="0"/>
              </a:rPr>
              <a:t> grafit ve camsı karbon,</a:t>
            </a:r>
          </a:p>
          <a:p>
            <a:pPr algn="just" eaLnBrk="1" fontAlgn="auto" hangingPunct="1">
              <a:spcAft>
                <a:spcPts val="0"/>
              </a:spcAft>
              <a:buFont typeface="Arial" panose="020B0604020202020204" pitchFamily="34" charset="0"/>
              <a:buChar char="•"/>
              <a:defRPr/>
            </a:pPr>
            <a:r>
              <a:rPr lang="tr-TR" sz="3000" dirty="0" smtClean="0">
                <a:latin typeface="Comic Sans MS" pitchFamily="66" charset="0"/>
              </a:rPr>
              <a:t> </a:t>
            </a:r>
          </a:p>
          <a:p>
            <a:pPr algn="just" eaLnBrk="1" fontAlgn="auto" hangingPunct="1">
              <a:spcAft>
                <a:spcPts val="0"/>
              </a:spcAft>
              <a:buFont typeface="Arial" panose="020B0604020202020204" pitchFamily="34" charset="0"/>
              <a:buChar char="•"/>
              <a:defRPr/>
            </a:pPr>
            <a:r>
              <a:rPr lang="tr-TR" sz="3000" dirty="0" smtClean="0">
                <a:latin typeface="Comic Sans MS" pitchFamily="66" charset="0"/>
              </a:rPr>
              <a:t>çinko oksit, iridyum oksit gibi yarı iletken elektrotlardır. </a:t>
            </a:r>
          </a:p>
          <a:p>
            <a:pPr algn="just" eaLnBrk="1" fontAlgn="auto" hangingPunct="1">
              <a:spcAft>
                <a:spcPts val="0"/>
              </a:spcAft>
              <a:buFont typeface="Arial" panose="020B0604020202020204" pitchFamily="34" charset="0"/>
              <a:buChar char="•"/>
              <a:defRPr/>
            </a:pPr>
            <a:endParaRPr lang="tr-TR" sz="3000" dirty="0" smtClean="0">
              <a:latin typeface="Comic Sans MS" pitchFamily="66" charset="0"/>
            </a:endParaRPr>
          </a:p>
          <a:p>
            <a:pPr algn="just" eaLnBrk="1" fontAlgn="auto" hangingPunct="1">
              <a:spcAft>
                <a:spcPts val="0"/>
              </a:spcAft>
              <a:buFont typeface="Arial" panose="020B0604020202020204" pitchFamily="34" charset="0"/>
              <a:buChar char="•"/>
              <a:defRPr/>
            </a:pPr>
            <a:r>
              <a:rPr lang="tr-TR" sz="3000" dirty="0" smtClean="0">
                <a:latin typeface="Comic Sans MS" pitchFamily="66" charset="0"/>
              </a:rPr>
              <a:t>Tel, levha, disk biçiminde olan katı elektrotların sabit,  döner veya titreşen tipleri vardır. </a:t>
            </a:r>
          </a:p>
          <a:p>
            <a:pPr eaLnBrk="1" fontAlgn="auto" hangingPunct="1">
              <a:spcAft>
                <a:spcPts val="0"/>
              </a:spcAft>
              <a:buFont typeface="Arial" panose="020B0604020202020204" pitchFamily="34" charset="0"/>
              <a:buChar char="•"/>
              <a:defRPr/>
            </a:pPr>
            <a:endParaRPr lang="tr-TR" dirty="0"/>
          </a:p>
        </p:txBody>
      </p:sp>
      <p:pic>
        <p:nvPicPr>
          <p:cNvPr id="44035" name="Picture 3"/>
          <p:cNvPicPr>
            <a:picLocks noChangeAspect="1" noChangeArrowheads="1"/>
          </p:cNvPicPr>
          <p:nvPr/>
        </p:nvPicPr>
        <p:blipFill>
          <a:blip r:embed="rId2" cstate="print"/>
          <a:srcRect/>
          <a:stretch>
            <a:fillRect/>
          </a:stretch>
        </p:blipFill>
        <p:spPr bwMode="auto">
          <a:xfrm>
            <a:off x="1619250" y="620713"/>
            <a:ext cx="1066800" cy="941387"/>
          </a:xfrm>
          <a:prstGeom prst="rect">
            <a:avLst/>
          </a:prstGeom>
          <a:noFill/>
          <a:ln w="9525">
            <a:noFill/>
            <a:miter lim="800000"/>
            <a:headEnd/>
            <a:tailEnd/>
          </a:ln>
        </p:spPr>
      </p:pic>
      <p:pic>
        <p:nvPicPr>
          <p:cNvPr id="44036" name="Picture 4"/>
          <p:cNvPicPr>
            <a:picLocks noChangeAspect="1" noChangeArrowheads="1"/>
          </p:cNvPicPr>
          <p:nvPr/>
        </p:nvPicPr>
        <p:blipFill>
          <a:blip r:embed="rId3" cstate="print"/>
          <a:srcRect/>
          <a:stretch>
            <a:fillRect/>
          </a:stretch>
        </p:blipFill>
        <p:spPr bwMode="auto">
          <a:xfrm>
            <a:off x="1476375" y="1700213"/>
            <a:ext cx="942975" cy="900112"/>
          </a:xfrm>
          <a:prstGeom prst="rect">
            <a:avLst/>
          </a:prstGeom>
          <a:noFill/>
          <a:ln w="9525">
            <a:noFill/>
            <a:miter lim="800000"/>
            <a:headEnd/>
            <a:tailEnd/>
          </a:ln>
        </p:spPr>
      </p:pic>
      <p:pic>
        <p:nvPicPr>
          <p:cNvPr id="44037" name="Picture 5"/>
          <p:cNvPicPr>
            <a:picLocks noChangeAspect="1" noChangeArrowheads="1"/>
          </p:cNvPicPr>
          <p:nvPr/>
        </p:nvPicPr>
        <p:blipFill>
          <a:blip r:embed="rId4" cstate="print"/>
          <a:srcRect/>
          <a:stretch>
            <a:fillRect/>
          </a:stretch>
        </p:blipFill>
        <p:spPr bwMode="auto">
          <a:xfrm>
            <a:off x="2555875" y="1628775"/>
            <a:ext cx="2882900" cy="1008063"/>
          </a:xfrm>
          <a:prstGeom prst="rect">
            <a:avLst/>
          </a:prstGeom>
          <a:noFill/>
          <a:ln w="9525">
            <a:noFill/>
            <a:miter lim="800000"/>
            <a:headEnd/>
            <a:tailEnd/>
          </a:ln>
        </p:spPr>
      </p:pic>
      <p:pic>
        <p:nvPicPr>
          <p:cNvPr id="44038" name="Picture 7"/>
          <p:cNvPicPr>
            <a:picLocks noChangeAspect="1" noChangeArrowheads="1"/>
          </p:cNvPicPr>
          <p:nvPr/>
        </p:nvPicPr>
        <p:blipFill>
          <a:blip r:embed="rId5" cstate="print"/>
          <a:srcRect/>
          <a:stretch>
            <a:fillRect/>
          </a:stretch>
        </p:blipFill>
        <p:spPr bwMode="auto">
          <a:xfrm>
            <a:off x="5651500" y="2349500"/>
            <a:ext cx="1393825" cy="1008063"/>
          </a:xfrm>
          <a:prstGeom prst="rect">
            <a:avLst/>
          </a:prstGeom>
          <a:noFill/>
          <a:ln w="9525">
            <a:noFill/>
            <a:miter lim="800000"/>
            <a:headEnd/>
            <a:tailEnd/>
          </a:ln>
        </p:spPr>
      </p:pic>
      <p:pic>
        <p:nvPicPr>
          <p:cNvPr id="44039" name="Picture 9"/>
          <p:cNvPicPr>
            <a:picLocks noChangeAspect="1" noChangeArrowheads="1"/>
          </p:cNvPicPr>
          <p:nvPr/>
        </p:nvPicPr>
        <p:blipFill>
          <a:blip r:embed="rId6" cstate="print"/>
          <a:srcRect/>
          <a:stretch>
            <a:fillRect/>
          </a:stretch>
        </p:blipFill>
        <p:spPr bwMode="auto">
          <a:xfrm>
            <a:off x="5795963" y="3500438"/>
            <a:ext cx="781050" cy="781050"/>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TotalTime>
  <Words>452</Words>
  <Application>Microsoft Office PowerPoint</Application>
  <PresentationFormat>Ekran Gösterisi (4:3)</PresentationFormat>
  <Paragraphs>51</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Cumba</vt:lpstr>
      <vt:lpstr>Slayt 1</vt:lpstr>
      <vt:lpstr>Slayt 2</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analitikkimyalab</dc:creator>
  <cp:lastModifiedBy>analitikkimyalab</cp:lastModifiedBy>
  <cp:revision>1</cp:revision>
  <dcterms:created xsi:type="dcterms:W3CDTF">2017-03-18T15:46:23Z</dcterms:created>
  <dcterms:modified xsi:type="dcterms:W3CDTF">2017-03-18T15:50:29Z</dcterms:modified>
</cp:coreProperties>
</file>