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New State, 1933–74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“‘The regime made many social and economic changes. The tight</a:t>
            </a:r>
          </a:p>
          <a:p>
            <a:pPr marL="0" indent="0" algn="just">
              <a:buNone/>
            </a:pPr>
            <a:r>
              <a:rPr lang="en-GB" dirty="0"/>
              <a:t>administration of public funds made it possible to implement an important</a:t>
            </a:r>
          </a:p>
          <a:p>
            <a:pPr marL="0" indent="0" algn="just">
              <a:buNone/>
            </a:pPr>
            <a:r>
              <a:rPr lang="en-GB" dirty="0"/>
              <a:t>programme of public works: the network of roads, on which no money had been</a:t>
            </a:r>
          </a:p>
          <a:p>
            <a:pPr marL="0" indent="0" algn="just">
              <a:buNone/>
            </a:pPr>
            <a:r>
              <a:rPr lang="en-GB" dirty="0"/>
              <a:t>spent for decades, was partly rehabilitated and adapted for motor traffic; </a:t>
            </a:r>
            <a:r>
              <a:rPr lang="en-GB" dirty="0" err="1"/>
              <a:t>longpostponed</a:t>
            </a:r>
            <a:endParaRPr lang="en-GB" dirty="0"/>
          </a:p>
          <a:p>
            <a:pPr marL="0" indent="0" algn="just">
              <a:buNone/>
            </a:pPr>
            <a:r>
              <a:rPr lang="en-GB" dirty="0"/>
              <a:t>projects were carried out, such as two bridges spanning the Douro,</a:t>
            </a:r>
          </a:p>
          <a:p>
            <a:pPr marL="0" indent="0" algn="just">
              <a:buNone/>
            </a:pPr>
            <a:r>
              <a:rPr lang="en-GB" dirty="0"/>
              <a:t>and one over the Tagus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smtClean="0"/>
              <a:t> </a:t>
            </a:r>
            <a:r>
              <a:rPr lang="pt-PT" b="1" dirty="0" smtClean="0"/>
              <a:t>(Saraiva, 1997, p.85)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687220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New State, 1933–74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“‘As far as foreign policy was concerned, the regime continued to follow a</a:t>
            </a:r>
          </a:p>
          <a:p>
            <a:pPr marL="0" indent="0" algn="just">
              <a:buNone/>
            </a:pPr>
            <a:r>
              <a:rPr lang="en-GB" dirty="0"/>
              <a:t>course of intransigent nationalism, maintaining (with Churchill’s</a:t>
            </a:r>
          </a:p>
          <a:p>
            <a:pPr marL="0" indent="0" algn="just">
              <a:buNone/>
            </a:pPr>
            <a:r>
              <a:rPr lang="en-GB" dirty="0"/>
              <a:t>encouragement) neutrality during the Second World War, and carrying on a</a:t>
            </a:r>
          </a:p>
          <a:p>
            <a:pPr marL="0" indent="0" algn="just">
              <a:buNone/>
            </a:pPr>
            <a:r>
              <a:rPr lang="en-GB" dirty="0"/>
              <a:t>prolonged diplomatic and military campaign to retain Portugal’s overseas</a:t>
            </a:r>
          </a:p>
          <a:p>
            <a:pPr marL="0" indent="0" algn="just">
              <a:buNone/>
            </a:pPr>
            <a:r>
              <a:rPr lang="en-GB" dirty="0"/>
              <a:t>territories. In 1936 Salazar had supported the nationalist military rising in</a:t>
            </a:r>
          </a:p>
          <a:p>
            <a:pPr marL="0" indent="0" algn="just">
              <a:buNone/>
            </a:pPr>
            <a:r>
              <a:rPr lang="en-GB" dirty="0"/>
              <a:t>Spain, led by General Franco, and cultivated close relations with his dictatorial</a:t>
            </a:r>
          </a:p>
          <a:p>
            <a:pPr marL="0" indent="0" algn="just">
              <a:buNone/>
            </a:pPr>
            <a:r>
              <a:rPr lang="en-GB" dirty="0"/>
              <a:t>regime. Salazar was sympathetic towards the Allies, allowing them to place</a:t>
            </a:r>
          </a:p>
          <a:p>
            <a:pPr marL="0" indent="0" algn="just">
              <a:buNone/>
            </a:pPr>
            <a:r>
              <a:rPr lang="en-GB" dirty="0"/>
              <a:t>bases in the Azores in 1943; on the other hand, to play safe, he continued</a:t>
            </a:r>
          </a:p>
          <a:p>
            <a:pPr marL="0" indent="0" algn="just">
              <a:buNone/>
            </a:pPr>
            <a:r>
              <a:rPr lang="en-GB" dirty="0"/>
              <a:t>supplying wolfram to Germany until 1944</a:t>
            </a:r>
            <a:r>
              <a:rPr lang="en-GB" dirty="0" smtClean="0"/>
              <a:t>.”</a:t>
            </a:r>
          </a:p>
          <a:p>
            <a:pPr marL="0" indent="0" algn="r">
              <a:buNone/>
            </a:pPr>
            <a:r>
              <a:rPr lang="en-GB" dirty="0" smtClean="0"/>
              <a:t> </a:t>
            </a:r>
            <a:r>
              <a:rPr lang="pt-PT" b="1" dirty="0" smtClean="0"/>
              <a:t>(Saraiva, 1997, p.85)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131573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New State, 1933–74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“‘The direct consequence of the African wars, around which political attacks on</a:t>
            </a:r>
          </a:p>
          <a:p>
            <a:pPr marL="0" indent="0" algn="just">
              <a:buNone/>
            </a:pPr>
            <a:r>
              <a:rPr lang="en-GB" dirty="0"/>
              <a:t>the regime now centred, was the fall of the Second Republic. The escalating</a:t>
            </a:r>
          </a:p>
          <a:p>
            <a:pPr marL="0" indent="0" algn="just">
              <a:buNone/>
            </a:pPr>
            <a:r>
              <a:rPr lang="en-GB" dirty="0"/>
              <a:t>expense of carrying on the wars naturally slowed down dramatically the rate of</a:t>
            </a:r>
          </a:p>
          <a:p>
            <a:pPr marL="0" indent="0" algn="just">
              <a:buNone/>
            </a:pPr>
            <a:r>
              <a:rPr lang="en-GB" dirty="0"/>
              <a:t>investment in the public sector and therefore in overall development.</a:t>
            </a:r>
          </a:p>
          <a:p>
            <a:pPr marL="0" indent="0" algn="just">
              <a:buNone/>
            </a:pPr>
            <a:r>
              <a:rPr lang="en-GB" dirty="0"/>
              <a:t>Intellectual circles and university students in particular were vocal in their</a:t>
            </a:r>
          </a:p>
          <a:p>
            <a:pPr marL="0" indent="0" algn="just">
              <a:buNone/>
            </a:pPr>
            <a:r>
              <a:rPr lang="en-GB" dirty="0"/>
              <a:t>protest against military service; their conscription into the officer-training corps</a:t>
            </a:r>
          </a:p>
          <a:p>
            <a:pPr marL="0" indent="0" algn="just">
              <a:buNone/>
            </a:pPr>
            <a:r>
              <a:rPr lang="en-GB" dirty="0"/>
              <a:t>interrupted their education, delayed for years the start to a career, and caused</a:t>
            </a:r>
          </a:p>
          <a:p>
            <a:pPr marL="0" indent="0" algn="just">
              <a:buNone/>
            </a:pPr>
            <a:r>
              <a:rPr lang="en-GB" dirty="0"/>
              <a:t>intense hostility towards war and militarism in general. Many chose to continue</a:t>
            </a:r>
          </a:p>
          <a:p>
            <a:pPr marL="0" indent="0" algn="just">
              <a:buNone/>
            </a:pPr>
            <a:r>
              <a:rPr lang="en-GB" dirty="0"/>
              <a:t>their studies abroad. War-weariness set in among the professional army, who</a:t>
            </a:r>
          </a:p>
          <a:p>
            <a:pPr marL="0" indent="0" algn="just">
              <a:buNone/>
            </a:pPr>
            <a:r>
              <a:rPr lang="en-GB" dirty="0"/>
              <a:t>saw no end to a struggle in which guerrilla warfare broke out again whenever</a:t>
            </a:r>
          </a:p>
          <a:p>
            <a:pPr marL="0" indent="0" algn="just">
              <a:buNone/>
            </a:pPr>
            <a:r>
              <a:rPr lang="en-GB" dirty="0"/>
              <a:t>vigilance lapsed for a moment. Ultimate defeat seemed likely, but opinion was</a:t>
            </a:r>
          </a:p>
          <a:p>
            <a:pPr marL="0" indent="0" algn="just">
              <a:buNone/>
            </a:pPr>
            <a:r>
              <a:rPr lang="en-GB" dirty="0"/>
              <a:t>divided over what action to take</a:t>
            </a:r>
            <a:r>
              <a:rPr lang="en-GB" dirty="0" smtClean="0"/>
              <a:t>.”</a:t>
            </a:r>
          </a:p>
          <a:p>
            <a:pPr marL="0" indent="0" algn="r">
              <a:buNone/>
            </a:pPr>
            <a:r>
              <a:rPr lang="en-GB" dirty="0" smtClean="0"/>
              <a:t> </a:t>
            </a:r>
            <a:r>
              <a:rPr lang="pt-PT" b="1" dirty="0" smtClean="0"/>
              <a:t>(Saraiva, 1997, p.85)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135067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New State, 1933–74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“‘In 1968 Salazar, incapacitated by ill-health, retired and was succeeded by</a:t>
            </a:r>
          </a:p>
          <a:p>
            <a:pPr marL="0" indent="0" algn="just">
              <a:buNone/>
            </a:pPr>
            <a:r>
              <a:rPr lang="en-GB" dirty="0"/>
              <a:t>Marcelo Caetano, a Professor of Administrative Law, who was considered to be</a:t>
            </a:r>
          </a:p>
          <a:p>
            <a:pPr marL="0" indent="0" algn="just">
              <a:buNone/>
            </a:pPr>
            <a:r>
              <a:rPr lang="en-GB" dirty="0"/>
              <a:t>the natural heir to Salazar by the liberal wing of the regime. Caetano</a:t>
            </a:r>
          </a:p>
          <a:p>
            <a:pPr marL="0" indent="0" algn="just">
              <a:buNone/>
            </a:pPr>
            <a:r>
              <a:rPr lang="en-GB" dirty="0"/>
              <a:t>announced that the line he intended to follow was one of ‘evolution within</a:t>
            </a:r>
          </a:p>
          <a:p>
            <a:pPr marL="0" indent="0" algn="just">
              <a:buNone/>
            </a:pPr>
            <a:r>
              <a:rPr lang="en-GB" dirty="0"/>
              <a:t>continuity’, to bring about change without disruption. His administration was</a:t>
            </a:r>
          </a:p>
          <a:p>
            <a:pPr marL="0" indent="0" algn="just">
              <a:buNone/>
            </a:pPr>
            <a:r>
              <a:rPr lang="en-GB" dirty="0"/>
              <a:t>received sympathetically, being thought of as a step towards the return of party</a:t>
            </a:r>
          </a:p>
          <a:p>
            <a:pPr marL="0" indent="0" algn="just">
              <a:buNone/>
            </a:pPr>
            <a:r>
              <a:rPr lang="en-GB" dirty="0"/>
              <a:t>democracy and, in military circles, as perhaps able to bring an end to the</a:t>
            </a:r>
          </a:p>
          <a:p>
            <a:pPr marL="0" indent="0" algn="just">
              <a:buNone/>
            </a:pPr>
            <a:r>
              <a:rPr lang="en-GB" dirty="0"/>
              <a:t>colonial wars..”</a:t>
            </a:r>
          </a:p>
          <a:p>
            <a:pPr marL="0" indent="0" algn="r">
              <a:buNone/>
            </a:pPr>
            <a:r>
              <a:rPr lang="en-GB" dirty="0" smtClean="0"/>
              <a:t> </a:t>
            </a:r>
            <a:r>
              <a:rPr lang="pt-PT" b="1" dirty="0" smtClean="0"/>
              <a:t>(Saraiva, 1997</a:t>
            </a:r>
            <a:r>
              <a:rPr lang="pt-PT" b="1" smtClean="0"/>
              <a:t>, p.86)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251218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New State, 1933–74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“‘However, it was the continuing colonial war which was to bring down the</a:t>
            </a:r>
          </a:p>
          <a:p>
            <a:pPr marL="0" indent="0" algn="just">
              <a:buNone/>
            </a:pPr>
            <a:r>
              <a:rPr lang="en-GB" dirty="0"/>
              <a:t>New State, and the youth of the nation took a decisive part in its fall. The United</a:t>
            </a:r>
          </a:p>
          <a:p>
            <a:pPr marL="0" indent="0" algn="just">
              <a:buNone/>
            </a:pPr>
            <a:r>
              <a:rPr lang="en-GB" dirty="0"/>
              <a:t>Nations continued to reiterate opposition to Portugal’s colonial policy, while the</a:t>
            </a:r>
          </a:p>
          <a:p>
            <a:pPr marL="0" indent="0" algn="just">
              <a:buNone/>
            </a:pPr>
            <a:r>
              <a:rPr lang="en-GB" dirty="0"/>
              <a:t>major powers gave moral and political support to the guerrillas. Discontent</a:t>
            </a:r>
          </a:p>
          <a:p>
            <a:pPr marL="0" indent="0" algn="just">
              <a:buNone/>
            </a:pPr>
            <a:r>
              <a:rPr lang="en-GB" dirty="0"/>
              <a:t>among the military culminated in the ‘Armed Forces Movement’ (</a:t>
            </a:r>
            <a:r>
              <a:rPr lang="en-GB" dirty="0" err="1"/>
              <a:t>Movimento</a:t>
            </a:r>
            <a:r>
              <a:rPr lang="en-GB" dirty="0"/>
              <a:t> das</a:t>
            </a:r>
          </a:p>
          <a:p>
            <a:pPr marL="0" indent="0" algn="just">
              <a:buNone/>
            </a:pPr>
            <a:r>
              <a:rPr lang="en-GB" dirty="0" err="1"/>
              <a:t>Forças</a:t>
            </a:r>
            <a:r>
              <a:rPr lang="en-GB" dirty="0"/>
              <a:t> Armadas, or MFA). The ensuing bloodless revolution of 25 April 1974</a:t>
            </a:r>
          </a:p>
          <a:p>
            <a:pPr marL="0" indent="0" algn="just">
              <a:buNone/>
            </a:pPr>
            <a:r>
              <a:rPr lang="en-GB" dirty="0"/>
              <a:t>was led by a group of army captains; it met with no resistance, and toppled with</a:t>
            </a:r>
          </a:p>
          <a:p>
            <a:pPr marL="0" indent="0" algn="just">
              <a:buNone/>
            </a:pPr>
            <a:r>
              <a:rPr lang="en-GB" dirty="0"/>
              <a:t>ease the regime which had oppressed the country for almost half a century.</a:t>
            </a:r>
          </a:p>
          <a:p>
            <a:pPr marL="0" indent="0" algn="just">
              <a:buNone/>
            </a:pPr>
            <a:r>
              <a:rPr lang="en-GB" dirty="0"/>
              <a:t>The merits or otherwise of the New State and its impact on society remain</a:t>
            </a:r>
          </a:p>
          <a:p>
            <a:pPr marL="0" indent="0" algn="just">
              <a:buNone/>
            </a:pPr>
            <a:r>
              <a:rPr lang="en-GB" dirty="0"/>
              <a:t>the subject of debate, with no unanimous verdict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smtClean="0"/>
              <a:t> </a:t>
            </a:r>
            <a:r>
              <a:rPr lang="pt-PT" b="1" dirty="0" smtClean="0"/>
              <a:t>(Saraiva, 1997, p.87)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80368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Three </a:t>
            </a:r>
            <a:r>
              <a:rPr lang="en-GB" b="1" dirty="0" smtClean="0"/>
              <a:t>Republics: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The military dictatorship, </a:t>
            </a:r>
            <a:r>
              <a:rPr lang="en-GB" dirty="0" smtClean="0"/>
              <a:t>1926-33</a:t>
            </a:r>
            <a:r>
              <a:rPr lang="en-GB" dirty="0"/>
              <a:t>;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Constitution of </a:t>
            </a:r>
            <a:r>
              <a:rPr lang="en-GB" dirty="0" smtClean="0"/>
              <a:t>1933.</a:t>
            </a:r>
          </a:p>
          <a:p>
            <a:pPr marL="0" indent="0">
              <a:buNone/>
            </a:pPr>
            <a:r>
              <a:rPr lang="en-GB" dirty="0"/>
              <a:t>The New State, 1933–74</a:t>
            </a:r>
            <a:endParaRPr lang="en-GB" dirty="0"/>
          </a:p>
          <a:p>
            <a:pPr marL="0" indent="0">
              <a:buNone/>
            </a:pPr>
            <a:r>
              <a:rPr lang="pt-PT" dirty="0" smtClean="0"/>
              <a:t> </a:t>
            </a: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36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military dictatorship, 1926-33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“A plan of action, which met with the support of the army, was hatched in Braga</a:t>
            </a:r>
          </a:p>
          <a:p>
            <a:pPr marL="0" indent="0">
              <a:buNone/>
            </a:pPr>
            <a:r>
              <a:rPr lang="en-GB" dirty="0"/>
              <a:t>on 28 May 1926. Political parties expected this development. The President of</a:t>
            </a:r>
          </a:p>
          <a:p>
            <a:pPr marL="0" indent="0">
              <a:buNone/>
            </a:pPr>
            <a:r>
              <a:rPr lang="en-GB" dirty="0"/>
              <a:t>the Republic, Bernardino Machado, himself invited one of the leaders of the</a:t>
            </a:r>
          </a:p>
          <a:p>
            <a:pPr marL="0" indent="0">
              <a:buNone/>
            </a:pPr>
            <a:r>
              <a:rPr lang="en-GB" dirty="0"/>
              <a:t>movement, Commandant </a:t>
            </a:r>
            <a:r>
              <a:rPr lang="en-GB" dirty="0" err="1"/>
              <a:t>Cabeçadas</a:t>
            </a:r>
            <a:r>
              <a:rPr lang="en-GB" dirty="0"/>
              <a:t>, to form an administration which reflected</a:t>
            </a:r>
          </a:p>
          <a:p>
            <a:pPr marL="0" indent="0">
              <a:buNone/>
            </a:pPr>
            <a:r>
              <a:rPr lang="en-GB" dirty="0"/>
              <a:t>revolutionary aspirations. However, the military establishment in the north of</a:t>
            </a:r>
          </a:p>
          <a:p>
            <a:pPr marL="0" indent="0">
              <a:buNone/>
            </a:pPr>
            <a:r>
              <a:rPr lang="en-GB" dirty="0"/>
              <a:t>the country not only intended to topple the Democratic party but demanded the</a:t>
            </a:r>
          </a:p>
          <a:p>
            <a:pPr marL="0" indent="0">
              <a:buNone/>
            </a:pPr>
            <a:r>
              <a:rPr lang="en-GB" dirty="0"/>
              <a:t>replacement of the existing system of parliamentary parties by a national </a:t>
            </a:r>
            <a:r>
              <a:rPr lang="en-GB" dirty="0" smtClean="0"/>
              <a:t>non-party government</a:t>
            </a:r>
            <a:r>
              <a:rPr lang="en-GB" dirty="0"/>
              <a:t>. They thus presented themselves as a ‘National Revolution’,</a:t>
            </a:r>
          </a:p>
          <a:p>
            <a:pPr marL="0" indent="0">
              <a:buNone/>
            </a:pPr>
            <a:r>
              <a:rPr lang="en-GB" dirty="0"/>
              <a:t>an expression which was to become a slogan in the propaganda of the</a:t>
            </a:r>
          </a:p>
          <a:p>
            <a:pPr marL="0" indent="0">
              <a:buNone/>
            </a:pPr>
            <a:r>
              <a:rPr lang="en-GB" dirty="0"/>
              <a:t>subsequent regime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(Saraiva, 1997, p.83)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823172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military dictatorship, 1926-33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“All activity by these politicians was </a:t>
            </a:r>
            <a:r>
              <a:rPr lang="en-GB" dirty="0" smtClean="0"/>
              <a:t>ruthlessly suppressed</a:t>
            </a:r>
            <a:r>
              <a:rPr lang="en-GB" dirty="0"/>
              <a:t>; some 600 were arrested and deported to the Azores, Cape </a:t>
            </a:r>
            <a:r>
              <a:rPr lang="en-GB" dirty="0" smtClean="0"/>
              <a:t>Verde, and </a:t>
            </a:r>
            <a:r>
              <a:rPr lang="en-GB" dirty="0"/>
              <a:t>Angola. Many others left the country of their own accord and </a:t>
            </a:r>
            <a:r>
              <a:rPr lang="en-GB" dirty="0" smtClean="0"/>
              <a:t>organized themselves </a:t>
            </a:r>
            <a:r>
              <a:rPr lang="en-GB" dirty="0"/>
              <a:t>into dissident groups abroad. The military dictatorship remained </a:t>
            </a:r>
            <a:r>
              <a:rPr lang="en-GB" dirty="0" smtClean="0"/>
              <a:t>in force </a:t>
            </a:r>
            <a:r>
              <a:rPr lang="en-GB" dirty="0"/>
              <a:t>until 1933, with each successive government presided over by a general</a:t>
            </a:r>
            <a:r>
              <a:rPr lang="en-GB" dirty="0" smtClean="0"/>
              <a:t>.”</a:t>
            </a:r>
            <a:endParaRPr lang="en-GB" dirty="0"/>
          </a:p>
          <a:p>
            <a:pPr marL="0" indent="0" algn="r">
              <a:buNone/>
            </a:pPr>
            <a:r>
              <a:rPr lang="pt-PT" b="1" dirty="0" smtClean="0"/>
              <a:t>(Saraiva, 1997, p.83)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723694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military dictatorship, 1926-33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“However, Portugal’s financial crisis intensified and, in 1928, in an attempt </a:t>
            </a:r>
            <a:r>
              <a:rPr lang="en-GB" dirty="0" smtClean="0"/>
              <a:t>to solve </a:t>
            </a:r>
            <a:r>
              <a:rPr lang="en-GB" dirty="0"/>
              <a:t>it, General Carmona invited </a:t>
            </a:r>
            <a:r>
              <a:rPr lang="en-GB" dirty="0" err="1"/>
              <a:t>António</a:t>
            </a:r>
            <a:r>
              <a:rPr lang="en-GB" dirty="0"/>
              <a:t> de Oliveira Salazar, Professor </a:t>
            </a:r>
            <a:r>
              <a:rPr lang="en-GB" dirty="0" smtClean="0"/>
              <a:t>of Political </a:t>
            </a:r>
            <a:r>
              <a:rPr lang="en-GB" dirty="0"/>
              <a:t>Economy at Coimbra since 1918, to join his administration as </a:t>
            </a:r>
            <a:r>
              <a:rPr lang="en-GB" dirty="0" smtClean="0"/>
              <a:t>Minister of </a:t>
            </a:r>
            <a:r>
              <a:rPr lang="en-GB" dirty="0"/>
              <a:t>Finance. His inaugural speech – ‘I know very well what I want and where I </a:t>
            </a:r>
            <a:r>
              <a:rPr lang="en-GB" dirty="0" smtClean="0"/>
              <a:t>am going</a:t>
            </a:r>
            <a:r>
              <a:rPr lang="en-GB" dirty="0"/>
              <a:t>, but I cannot be asked to accomplish it in a few months’ – reflected </a:t>
            </a:r>
            <a:r>
              <a:rPr lang="en-GB" dirty="0" smtClean="0"/>
              <a:t>his strong </a:t>
            </a:r>
            <a:r>
              <a:rPr lang="en-GB" dirty="0"/>
              <a:t>personality, which effectively imposed itself on the military clique </a:t>
            </a:r>
            <a:r>
              <a:rPr lang="en-GB" dirty="0" smtClean="0"/>
              <a:t>in power</a:t>
            </a:r>
            <a:r>
              <a:rPr lang="en-GB" dirty="0"/>
              <a:t>, and in 1932 they entrusted him with forming a new government</a:t>
            </a:r>
            <a:r>
              <a:rPr lang="en-GB" dirty="0" smtClean="0"/>
              <a:t>.”</a:t>
            </a:r>
          </a:p>
          <a:p>
            <a:pPr marL="0" indent="0" algn="r">
              <a:buNone/>
            </a:pPr>
            <a:r>
              <a:rPr lang="pt-PT" b="1" dirty="0" smtClean="0"/>
              <a:t>(Saraiva, 1997, p.83)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921574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Constitution of 1933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“As Prime Minister, Salazar’s first move was to distance himself from the</a:t>
            </a:r>
          </a:p>
          <a:p>
            <a:pPr marL="0" indent="0" algn="just">
              <a:buNone/>
            </a:pPr>
            <a:r>
              <a:rPr lang="en-GB" dirty="0"/>
              <a:t>previous military dictatorship by drafting a new Constitution which, submitted to</a:t>
            </a:r>
          </a:p>
          <a:p>
            <a:pPr marL="0" indent="0" algn="just">
              <a:buNone/>
            </a:pPr>
            <a:r>
              <a:rPr lang="en-GB" dirty="0"/>
              <a:t>a plebiscite, was approved in March 1933. With it, and the fundamental laws</a:t>
            </a:r>
          </a:p>
          <a:p>
            <a:pPr marL="0" indent="0" algn="just">
              <a:buNone/>
            </a:pPr>
            <a:r>
              <a:rPr lang="en-GB" dirty="0"/>
              <a:t>which it incorporated, the era known as the ‘New State’ was inaugurated.</a:t>
            </a:r>
          </a:p>
          <a:p>
            <a:pPr marL="0" indent="0" algn="just">
              <a:buNone/>
            </a:pPr>
            <a:r>
              <a:rPr lang="en-GB" dirty="0"/>
              <a:t>The Constitution of 1933, while drawing its inspiration directly from the</a:t>
            </a:r>
          </a:p>
          <a:p>
            <a:pPr marL="0" indent="0" algn="just">
              <a:buNone/>
            </a:pPr>
            <a:r>
              <a:rPr lang="en-GB" dirty="0"/>
              <a:t>Constitutional Charter, was permeated by the right-wing philosophies of the</a:t>
            </a:r>
          </a:p>
          <a:p>
            <a:pPr marL="0" indent="0" algn="just">
              <a:buNone/>
            </a:pPr>
            <a:r>
              <a:rPr lang="en-GB" dirty="0"/>
              <a:t>1930s – anti-parliamentary, anti-communist, nationalistic. It emphasized the</a:t>
            </a:r>
          </a:p>
          <a:p>
            <a:pPr marL="0" indent="0" algn="just">
              <a:buNone/>
            </a:pPr>
            <a:r>
              <a:rPr lang="en-GB" dirty="0"/>
              <a:t>power of the executive, subjecting the market economy to State control. State</a:t>
            </a:r>
          </a:p>
          <a:p>
            <a:pPr marL="0" indent="0" algn="just">
              <a:buNone/>
            </a:pPr>
            <a:r>
              <a:rPr lang="en-GB" dirty="0"/>
              <a:t>and society were together to comprise a united ‘corporation’.</a:t>
            </a:r>
          </a:p>
          <a:p>
            <a:pPr marL="0" indent="0" algn="r">
              <a:buNone/>
            </a:pPr>
            <a:r>
              <a:rPr lang="pt-PT" b="1" dirty="0" smtClean="0"/>
              <a:t>(Saraiva, 1997, p.83)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026212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Constitution of 1933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“‘</a:t>
            </a:r>
            <a:r>
              <a:rPr lang="en-GB" dirty="0" err="1"/>
              <a:t>Presidentialism</a:t>
            </a:r>
            <a:r>
              <a:rPr lang="en-GB" dirty="0"/>
              <a:t>’ might well describe the political formula adopted. The</a:t>
            </a:r>
          </a:p>
          <a:p>
            <a:pPr marL="0" indent="0" algn="just">
              <a:buNone/>
            </a:pPr>
            <a:r>
              <a:rPr lang="en-GB" dirty="0"/>
              <a:t>President of the Republic was elected by direct and universal suffrage, and the</a:t>
            </a:r>
          </a:p>
          <a:p>
            <a:pPr marL="0" indent="0" algn="just">
              <a:buNone/>
            </a:pPr>
            <a:r>
              <a:rPr lang="en-GB" dirty="0"/>
              <a:t>government was directly answerable to him and was not dependent on</a:t>
            </a:r>
          </a:p>
          <a:p>
            <a:pPr marL="0" indent="0" algn="just">
              <a:buNone/>
            </a:pPr>
            <a:r>
              <a:rPr lang="en-GB" dirty="0"/>
              <a:t>parliament. There was a parliament (or national assembly), elected by direct</a:t>
            </a:r>
          </a:p>
          <a:p>
            <a:pPr marL="0" indent="0" algn="just">
              <a:buNone/>
            </a:pPr>
            <a:r>
              <a:rPr lang="en-GB" dirty="0"/>
              <a:t>and universal suffrage, but its sphere of influence was very restricted; the</a:t>
            </a:r>
          </a:p>
          <a:p>
            <a:pPr marL="0" indent="0" algn="just">
              <a:buNone/>
            </a:pPr>
            <a:r>
              <a:rPr lang="en-GB" dirty="0"/>
              <a:t>making of legislative decisions rested entirely with the government. In the</a:t>
            </a:r>
          </a:p>
          <a:p>
            <a:pPr marL="0" indent="0" algn="just">
              <a:buNone/>
            </a:pPr>
            <a:r>
              <a:rPr lang="en-GB" dirty="0"/>
              <a:t>absence of political parties, the choice of candidates to Parliament was made by</a:t>
            </a:r>
          </a:p>
          <a:p>
            <a:pPr marL="0" indent="0" algn="just">
              <a:buNone/>
            </a:pPr>
            <a:r>
              <a:rPr lang="en-GB" dirty="0"/>
              <a:t>the ‘</a:t>
            </a:r>
            <a:r>
              <a:rPr lang="en-GB" dirty="0" err="1"/>
              <a:t>União</a:t>
            </a:r>
            <a:r>
              <a:rPr lang="en-GB" dirty="0"/>
              <a:t> </a:t>
            </a:r>
            <a:r>
              <a:rPr lang="en-GB" dirty="0" err="1"/>
              <a:t>Nacional</a:t>
            </a:r>
            <a:r>
              <a:rPr lang="en-GB" dirty="0"/>
              <a:t>’ (National Union), which the government maintained was</a:t>
            </a:r>
          </a:p>
          <a:p>
            <a:pPr marL="0" indent="0" algn="just">
              <a:buNone/>
            </a:pPr>
            <a:r>
              <a:rPr lang="en-GB" dirty="0"/>
              <a:t>not a party since it was open to all Portuguese regardless of their ideologies</a:t>
            </a:r>
            <a:r>
              <a:rPr lang="en-GB" dirty="0" smtClean="0"/>
              <a:t>.’”</a:t>
            </a:r>
            <a:endParaRPr lang="en-GB" dirty="0"/>
          </a:p>
          <a:p>
            <a:pPr marL="0" indent="0" algn="r">
              <a:buNone/>
            </a:pPr>
            <a:r>
              <a:rPr lang="pt-PT" b="1" dirty="0" smtClean="0"/>
              <a:t>(Saraiva, 1997, p.83)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57761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New State, 1933–74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“‘The ‘New State’, as the Portuguese Second Republic was commonly named,</a:t>
            </a:r>
          </a:p>
          <a:p>
            <a:pPr marL="0" indent="0" algn="just">
              <a:buNone/>
            </a:pPr>
            <a:r>
              <a:rPr lang="en-GB" dirty="0"/>
              <a:t>followed the same ideological line as the ‘</a:t>
            </a:r>
            <a:r>
              <a:rPr lang="en-GB" dirty="0" err="1"/>
              <a:t>Ideia</a:t>
            </a:r>
            <a:r>
              <a:rPr lang="en-GB" dirty="0"/>
              <a:t> Nova’ of Oliveira Martins and the</a:t>
            </a:r>
          </a:p>
          <a:p>
            <a:pPr marL="0" indent="0" algn="just">
              <a:buNone/>
            </a:pPr>
            <a:r>
              <a:rPr lang="en-GB" dirty="0"/>
              <a:t>‘</a:t>
            </a:r>
            <a:r>
              <a:rPr lang="en-GB" dirty="0" err="1"/>
              <a:t>República</a:t>
            </a:r>
            <a:r>
              <a:rPr lang="en-GB" dirty="0"/>
              <a:t> Nova’ of </a:t>
            </a:r>
            <a:r>
              <a:rPr lang="en-GB" dirty="0" err="1"/>
              <a:t>Sidónio</a:t>
            </a:r>
            <a:r>
              <a:rPr lang="en-GB" dirty="0"/>
              <a:t> </a:t>
            </a:r>
            <a:r>
              <a:rPr lang="en-GB" dirty="0" err="1"/>
              <a:t>Pais</a:t>
            </a:r>
            <a:r>
              <a:rPr lang="en-GB" dirty="0"/>
              <a:t>: all three movements aimed at achieving a</a:t>
            </a:r>
          </a:p>
          <a:p>
            <a:pPr marL="0" indent="0" algn="just">
              <a:buNone/>
            </a:pPr>
            <a:r>
              <a:rPr lang="en-GB" dirty="0"/>
              <a:t>programme of ‘national renewal’, with strong governments buttressed by</a:t>
            </a:r>
          </a:p>
          <a:p>
            <a:pPr marL="0" indent="0" algn="just">
              <a:buNone/>
            </a:pPr>
            <a:r>
              <a:rPr lang="en-GB" dirty="0"/>
              <a:t>conservative elements in the community.</a:t>
            </a:r>
          </a:p>
          <a:p>
            <a:pPr marL="0" indent="0" algn="just">
              <a:buNone/>
            </a:pPr>
            <a:r>
              <a:rPr lang="en-GB" dirty="0"/>
              <a:t>The forty-two-year period in which the country was dominated by merely two</a:t>
            </a:r>
          </a:p>
          <a:p>
            <a:pPr marL="0" indent="0" algn="just">
              <a:buNone/>
            </a:pPr>
            <a:r>
              <a:rPr lang="en-GB" dirty="0"/>
              <a:t>people – Salazar from 1932 to 1968, and Marcelo Caetano from 1968 until</a:t>
            </a:r>
          </a:p>
          <a:p>
            <a:pPr marL="0" indent="0" algn="just">
              <a:buNone/>
            </a:pPr>
            <a:r>
              <a:rPr lang="en-GB" dirty="0"/>
              <a:t>1974 – may have given the country some political stability, but the cost was high</a:t>
            </a:r>
            <a:r>
              <a:rPr lang="en-GB" dirty="0" smtClean="0"/>
              <a:t>.”</a:t>
            </a:r>
          </a:p>
          <a:p>
            <a:pPr marL="0" indent="0" algn="r">
              <a:buNone/>
            </a:pPr>
            <a:r>
              <a:rPr lang="en-GB" dirty="0" smtClean="0"/>
              <a:t> </a:t>
            </a:r>
            <a:r>
              <a:rPr lang="pt-PT" b="1" dirty="0" smtClean="0"/>
              <a:t>(Saraiva, 1997, p.84)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97240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New State, 1933–74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943" y="1339913"/>
            <a:ext cx="10344717" cy="51604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“‘Politically, the regime was characterized by the inflexibility of what was an</a:t>
            </a:r>
          </a:p>
          <a:p>
            <a:pPr marL="0" indent="0" algn="just">
              <a:buNone/>
            </a:pPr>
            <a:r>
              <a:rPr lang="en-GB" dirty="0"/>
              <a:t>entirely authoritarian State. Severe repression was exerted by a political police,</a:t>
            </a:r>
          </a:p>
          <a:p>
            <a:pPr marL="0" indent="0" algn="just">
              <a:buNone/>
            </a:pPr>
            <a:r>
              <a:rPr lang="en-GB" dirty="0"/>
              <a:t>the PIDE (</a:t>
            </a:r>
            <a:r>
              <a:rPr lang="en-GB" dirty="0" err="1"/>
              <a:t>Polícia</a:t>
            </a:r>
            <a:r>
              <a:rPr lang="en-GB" dirty="0"/>
              <a:t> Internacional e de </a:t>
            </a:r>
            <a:r>
              <a:rPr lang="en-GB" dirty="0" err="1"/>
              <a:t>Defensa</a:t>
            </a:r>
            <a:r>
              <a:rPr lang="en-GB" dirty="0"/>
              <a:t> do Estado), particularly when</a:t>
            </a:r>
          </a:p>
          <a:p>
            <a:pPr marL="0" indent="0" algn="just">
              <a:buNone/>
            </a:pPr>
            <a:r>
              <a:rPr lang="en-GB" dirty="0"/>
              <a:t>dealing with members of the Communist party or those affiliated to workers’</a:t>
            </a:r>
          </a:p>
          <a:p>
            <a:pPr marL="0" indent="0" algn="just">
              <a:buNone/>
            </a:pPr>
            <a:r>
              <a:rPr lang="en-GB" dirty="0"/>
              <a:t>organizations. Censorship of the press persisted throughout the period, which</a:t>
            </a:r>
          </a:p>
          <a:p>
            <a:pPr marL="0" indent="0" algn="just">
              <a:buNone/>
            </a:pPr>
            <a:r>
              <a:rPr lang="en-GB" dirty="0"/>
              <a:t>prevented any free discussion of governmental decisions, one of the main causes</a:t>
            </a:r>
          </a:p>
          <a:p>
            <a:pPr marL="0" indent="0" algn="just">
              <a:buNone/>
            </a:pPr>
            <a:r>
              <a:rPr lang="en-GB" dirty="0"/>
              <a:t>of the New State’s unpopularity among the intelligentsia. Fernando Pessoa, the</a:t>
            </a:r>
          </a:p>
          <a:p>
            <a:pPr marL="0" indent="0" algn="just">
              <a:buNone/>
            </a:pPr>
            <a:r>
              <a:rPr lang="en-GB" dirty="0"/>
              <a:t>greatest of Portugal’s modern poets, wrote in 1932: ‘I don’t want to get drawn</a:t>
            </a:r>
          </a:p>
          <a:p>
            <a:pPr marL="0" indent="0" algn="just">
              <a:buNone/>
            </a:pPr>
            <a:r>
              <a:rPr lang="en-GB" dirty="0"/>
              <a:t>into discussions of the New Constitution and the Corporate State; I accept them</a:t>
            </a:r>
          </a:p>
          <a:p>
            <a:pPr marL="0" indent="0" algn="just">
              <a:buNone/>
            </a:pPr>
            <a:r>
              <a:rPr lang="en-GB" dirty="0"/>
              <a:t>both as disciplines. I keep myself clear of them because I don’t agree with</a:t>
            </a:r>
          </a:p>
          <a:p>
            <a:pPr marL="0" indent="0" algn="just">
              <a:buNone/>
            </a:pPr>
            <a:r>
              <a:rPr lang="en-GB" dirty="0"/>
              <a:t>them.’.”</a:t>
            </a:r>
          </a:p>
          <a:p>
            <a:pPr marL="0" indent="0" algn="r">
              <a:buNone/>
            </a:pPr>
            <a:r>
              <a:rPr lang="en-GB" dirty="0" smtClean="0"/>
              <a:t> </a:t>
            </a:r>
            <a:r>
              <a:rPr lang="pt-PT" b="1" dirty="0" smtClean="0"/>
              <a:t>(Saraiva, 1997, p.84)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6110968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1575</Words>
  <Application>Microsoft Office PowerPoint</Application>
  <PresentationFormat>Widescreen</PresentationFormat>
  <Paragraphs>157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The military dictatorship, 1926-33</vt:lpstr>
      <vt:lpstr>The military dictatorship, 1926-33</vt:lpstr>
      <vt:lpstr>The military dictatorship, 1926-33</vt:lpstr>
      <vt:lpstr>The Constitution of 1933</vt:lpstr>
      <vt:lpstr>The Constitution of 1933</vt:lpstr>
      <vt:lpstr>The New State, 1933–74</vt:lpstr>
      <vt:lpstr>The New State, 1933–74</vt:lpstr>
      <vt:lpstr>The New State, 1933–74</vt:lpstr>
      <vt:lpstr>The New State, 1933–74</vt:lpstr>
      <vt:lpstr>The New State, 1933–74</vt:lpstr>
      <vt:lpstr>The New State, 1933–74</vt:lpstr>
      <vt:lpstr>The New State, 1933–74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17</cp:revision>
  <dcterms:created xsi:type="dcterms:W3CDTF">2018-11-18T11:57:52Z</dcterms:created>
  <dcterms:modified xsi:type="dcterms:W3CDTF">2018-11-18T17:02:32Z</dcterms:modified>
</cp:coreProperties>
</file>