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9"/>
  </p:notesMasterIdLst>
  <p:handoutMasterIdLst>
    <p:handoutMasterId r:id="rId20"/>
  </p:handoutMasterIdLst>
  <p:sldIdLst>
    <p:sldId id="668" r:id="rId4"/>
    <p:sldId id="669" r:id="rId5"/>
    <p:sldId id="670" r:id="rId6"/>
    <p:sldId id="671" r:id="rId7"/>
    <p:sldId id="672" r:id="rId8"/>
    <p:sldId id="673" r:id="rId9"/>
    <p:sldId id="674" r:id="rId10"/>
    <p:sldId id="675" r:id="rId11"/>
    <p:sldId id="676" r:id="rId12"/>
    <p:sldId id="677" r:id="rId13"/>
    <p:sldId id="678" r:id="rId14"/>
    <p:sldId id="679" r:id="rId15"/>
    <p:sldId id="680" r:id="rId16"/>
    <p:sldId id="681" r:id="rId17"/>
    <p:sldId id="682"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7" d="100"/>
          <a:sy n="87" d="100"/>
        </p:scale>
        <p:origin x="1662" y="90"/>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4.3.2020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hyperlink" Target="https://www.aof.com.tr/orgutsel-davranis-unite-1-8-ders-notlari-pdf.html" TargetMode="Externa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GGY340</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ÖRGÜTSEL DAVRANIŞ VE LİDERLİK</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a:latin typeface="Arial" panose="020B0604020202020204" pitchFamily="34" charset="0"/>
                <a:ea typeface="Times New Roman" panose="02020603050405020304" pitchFamily="18" charset="0"/>
                <a:cs typeface="Arial" panose="020B0604020202020204" pitchFamily="34" charset="0"/>
              </a:rPr>
              <a:t>Duhan</a:t>
            </a:r>
            <a:r>
              <a:rPr lang="tr-TR" sz="1600" b="1" dirty="0">
                <a:latin typeface="Arial" panose="020B0604020202020204" pitchFamily="34" charset="0"/>
                <a:ea typeface="Times New Roman" panose="02020603050405020304" pitchFamily="18" charset="0"/>
                <a:cs typeface="Arial" panose="020B0604020202020204" pitchFamily="34" charset="0"/>
              </a:rPr>
              <a:t> KALKAN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401205"/>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POTANSİYELİ TOLERANSLI DAVRANMAK</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Hatalar </a:t>
            </a:r>
            <a:r>
              <a:rPr lang="tr-TR" sz="1400" dirty="0">
                <a:latin typeface="Arial" panose="020B0604020202020204" pitchFamily="34" charset="0"/>
                <a:cs typeface="Arial" panose="020B0604020202020204" pitchFamily="34" charset="0"/>
              </a:rPr>
              <a:t>her iş yerinde olur ve bu önüne geçilemez bir gerçektir. Ancak hatalardan ders çıkarılmalıdır. Yöneticilerin belirli bir ölçüye kadar hataya toleranslı olmaları </a:t>
            </a:r>
            <a:r>
              <a:rPr lang="tr-TR" sz="1400" dirty="0" smtClean="0">
                <a:latin typeface="Arial" panose="020B0604020202020204" pitchFamily="34" charset="0"/>
                <a:cs typeface="Arial" panose="020B0604020202020204" pitchFamily="34" charset="0"/>
              </a:rPr>
              <a:t>gerekir.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Sinirlenmek </a:t>
            </a:r>
            <a:r>
              <a:rPr lang="tr-TR" sz="1400" dirty="0">
                <a:latin typeface="Arial" panose="020B0604020202020204" pitchFamily="34" charset="0"/>
                <a:cs typeface="Arial" panose="020B0604020202020204" pitchFamily="34" charset="0"/>
              </a:rPr>
              <a:t>veya eleştirmek yerine çalışanlarınızla hatalarını birlikte analiz edin ve aynı hatanın bir daha tekrarlanmaması için yapılması gerekenlerde </a:t>
            </a:r>
            <a:r>
              <a:rPr lang="tr-TR" sz="1400" dirty="0" smtClean="0">
                <a:latin typeface="Arial" panose="020B0604020202020204" pitchFamily="34" charset="0"/>
                <a:cs typeface="Arial" panose="020B0604020202020204" pitchFamily="34" charset="0"/>
              </a:rPr>
              <a:t>anlaşın.</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Hata </a:t>
            </a:r>
            <a:r>
              <a:rPr lang="tr-TR" sz="1400" dirty="0">
                <a:latin typeface="Arial" panose="020B0604020202020204" pitchFamily="34" charset="0"/>
                <a:cs typeface="Arial" panose="020B0604020202020204" pitchFamily="34" charset="0"/>
              </a:rPr>
              <a:t>yapmaktan veya üstlerinden çekinen çalışanlar verimli ve özgürce çalışamaz.</a:t>
            </a:r>
          </a:p>
          <a:p>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1181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323987"/>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ESNEKLİK</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Yöneticilerin </a:t>
            </a:r>
            <a:r>
              <a:rPr lang="tr-TR" sz="1400" dirty="0">
                <a:latin typeface="Arial" panose="020B0604020202020204" pitchFamily="34" charset="0"/>
                <a:cs typeface="Arial" panose="020B0604020202020204" pitchFamily="34" charset="0"/>
              </a:rPr>
              <a:t>farklı durumlara uyum gösterecek liderlik kabiliyetleri geliştirmesi gereklidir. Bunun için esneklik ve öngörü yeteneklerine ihtiyaç vardır.</a:t>
            </a:r>
          </a:p>
          <a:p>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26712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401205"/>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HEDEF VE BEKLENTİLERİ BELİRLEYİN</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Çalışanlar </a:t>
            </a:r>
            <a:r>
              <a:rPr lang="tr-TR" sz="1400" dirty="0">
                <a:latin typeface="Arial" panose="020B0604020202020204" pitchFamily="34" charset="0"/>
                <a:cs typeface="Arial" panose="020B0604020202020204" pitchFamily="34" charset="0"/>
              </a:rPr>
              <a:t>ancak onlardan </a:t>
            </a:r>
            <a:r>
              <a:rPr lang="tr-TR" sz="1400" dirty="0" err="1">
                <a:latin typeface="Arial" panose="020B0604020202020204" pitchFamily="34" charset="0"/>
                <a:cs typeface="Arial" panose="020B0604020202020204" pitchFamily="34" charset="0"/>
              </a:rPr>
              <a:t>bekletilerinizi</a:t>
            </a:r>
            <a:r>
              <a:rPr lang="tr-TR" sz="1400" dirty="0">
                <a:latin typeface="Arial" panose="020B0604020202020204" pitchFamily="34" charset="0"/>
                <a:cs typeface="Arial" panose="020B0604020202020204" pitchFamily="34" charset="0"/>
              </a:rPr>
              <a:t> açık bir şekilde ifade ettiğiniz takdirde hedeflerinize yönelik biçimde </a:t>
            </a:r>
            <a:r>
              <a:rPr lang="tr-TR" sz="1400" dirty="0" smtClean="0">
                <a:latin typeface="Arial" panose="020B0604020202020204" pitchFamily="34" charset="0"/>
                <a:cs typeface="Arial" panose="020B0604020202020204" pitchFamily="34" charset="0"/>
              </a:rPr>
              <a:t>çalışabilirler.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Takımına </a:t>
            </a:r>
            <a:r>
              <a:rPr lang="tr-TR" sz="1400" dirty="0">
                <a:latin typeface="Arial" panose="020B0604020202020204" pitchFamily="34" charset="0"/>
                <a:cs typeface="Arial" panose="020B0604020202020204" pitchFamily="34" charset="0"/>
              </a:rPr>
              <a:t>iyi tanımlanmış, gerçekçi ve onları daha iyi olmaya zorlayan görevler veren liderler başarılı olmayı bekleyebilir.</a:t>
            </a:r>
          </a:p>
          <a:p>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25215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185761"/>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KENDİNİ DOĞRU TANIMAK</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Herkesin </a:t>
            </a:r>
            <a:r>
              <a:rPr lang="tr-TR" sz="1400" dirty="0">
                <a:latin typeface="Arial" panose="020B0604020202020204" pitchFamily="34" charset="0"/>
                <a:cs typeface="Arial" panose="020B0604020202020204" pitchFamily="34" charset="0"/>
              </a:rPr>
              <a:t>güçlü ve zayıf yönleri </a:t>
            </a:r>
            <a:r>
              <a:rPr lang="tr-TR" sz="1400" dirty="0" smtClean="0">
                <a:latin typeface="Arial" panose="020B0604020202020204" pitchFamily="34" charset="0"/>
                <a:cs typeface="Arial" panose="020B0604020202020204" pitchFamily="34" charset="0"/>
              </a:rPr>
              <a:t>vardır.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Kendi </a:t>
            </a:r>
            <a:r>
              <a:rPr lang="tr-TR" sz="1400" dirty="0">
                <a:latin typeface="Arial" panose="020B0604020202020204" pitchFamily="34" charset="0"/>
                <a:cs typeface="Arial" panose="020B0604020202020204" pitchFamily="34" charset="0"/>
              </a:rPr>
              <a:t>kabiliyetlerinizin ve eksikliklerinizi farkında olup bunlar hakkında açık olma cesaretini göstermek sizi daha başarılı bir lider yapacaktır.</a:t>
            </a:r>
          </a:p>
          <a:p>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4513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401205"/>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KENDİNİZ OLUN</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Patron </a:t>
            </a:r>
            <a:r>
              <a:rPr lang="tr-TR" sz="1400" dirty="0">
                <a:latin typeface="Arial" panose="020B0604020202020204" pitchFamily="34" charset="0"/>
                <a:cs typeface="Arial" panose="020B0604020202020204" pitchFamily="34" charset="0"/>
              </a:rPr>
              <a:t>dahi olsanız her zaman kendiniz olmalı ve size has liderlik tarzınızla hareket etmelisiniz. </a:t>
            </a:r>
            <a:endParaRPr lang="tr-TR" sz="1400" dirty="0" smtClean="0">
              <a:latin typeface="Arial" panose="020B0604020202020204" pitchFamily="34" charset="0"/>
              <a:cs typeface="Arial" panose="020B0604020202020204" pitchFamily="34" charset="0"/>
            </a:endParaRP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Olmadığı </a:t>
            </a:r>
            <a:r>
              <a:rPr lang="tr-TR" sz="1400" dirty="0">
                <a:latin typeface="Arial" panose="020B0604020202020204" pitchFamily="34" charset="0"/>
                <a:cs typeface="Arial" panose="020B0604020202020204" pitchFamily="34" charset="0"/>
              </a:rPr>
              <a:t>biri gibi davranmaya çalışanlar veya rollerinin arkasına saklananlar uzun vadede başarılı birer lider olamazlar.</a:t>
            </a:r>
          </a:p>
          <a:p>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85305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5255285"/>
          </a:xfrm>
          <a:prstGeom prst="rect">
            <a:avLst/>
          </a:prstGeom>
        </p:spPr>
        <p:txBody>
          <a:bodyPr wrap="square">
            <a:spAutoFit/>
          </a:bodyPr>
          <a:lstStyle/>
          <a:p>
            <a:pPr algn="ctr">
              <a:lnSpc>
                <a:spcPct val="150000"/>
              </a:lnSpc>
            </a:pPr>
            <a:r>
              <a:rPr lang="tr-TR" sz="1100" b="1" dirty="0" smtClean="0">
                <a:latin typeface="Arial" panose="020B0604020202020204" pitchFamily="34" charset="0"/>
                <a:cs typeface="Arial" panose="020B0604020202020204" pitchFamily="34" charset="0"/>
              </a:rPr>
              <a:t>KAYNAKLAR</a:t>
            </a: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Davranış </a:t>
            </a:r>
            <a:r>
              <a:rPr lang="tr-TR" sz="1100" dirty="0">
                <a:latin typeface="Arial" panose="020B0604020202020204" pitchFamily="34" charset="0"/>
                <a:cs typeface="Arial" panose="020B0604020202020204" pitchFamily="34" charset="0"/>
              </a:rPr>
              <a:t>Bilimlerine Giriş ve Örgütlerde Davranış, </a:t>
            </a:r>
            <a:r>
              <a:rPr lang="tr-TR" sz="1100" dirty="0" err="1">
                <a:latin typeface="Arial" panose="020B0604020202020204" pitchFamily="34" charset="0"/>
                <a:cs typeface="Arial" panose="020B0604020202020204" pitchFamily="34" charset="0"/>
              </a:rPr>
              <a:t>M.Şerif</a:t>
            </a:r>
            <a:r>
              <a:rPr lang="tr-TR" sz="1100" dirty="0">
                <a:latin typeface="Arial" panose="020B0604020202020204" pitchFamily="34" charset="0"/>
                <a:cs typeface="Arial" panose="020B0604020202020204" pitchFamily="34" charset="0"/>
              </a:rPr>
              <a:t> Şimşek ve Diğerleri, Adim Matbaacılık, Konya, </a:t>
            </a:r>
            <a:r>
              <a:rPr lang="tr-TR" sz="1100" dirty="0" smtClean="0">
                <a:latin typeface="Arial" panose="020B0604020202020204" pitchFamily="34" charset="0"/>
                <a:cs typeface="Arial" panose="020B0604020202020204" pitchFamily="34" charset="0"/>
              </a:rPr>
              <a:t>2003.</a:t>
            </a: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Örgütsel </a:t>
            </a:r>
            <a:r>
              <a:rPr lang="tr-TR" sz="1100" dirty="0">
                <a:latin typeface="Arial" panose="020B0604020202020204" pitchFamily="34" charset="0"/>
                <a:cs typeface="Arial" panose="020B0604020202020204" pitchFamily="34" charset="0"/>
              </a:rPr>
              <a:t>Davranış ve Yönetim Psikolojisi, Erol Eren, Beta Yayınları, İstanbul, </a:t>
            </a:r>
            <a:r>
              <a:rPr lang="tr-TR" sz="1100" dirty="0" smtClean="0">
                <a:latin typeface="Arial" panose="020B0604020202020204" pitchFamily="34" charset="0"/>
                <a:cs typeface="Arial" panose="020B0604020202020204" pitchFamily="34" charset="0"/>
              </a:rPr>
              <a:t>2008.</a:t>
            </a: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hlinkClick r:id="rId2"/>
              </a:rPr>
              <a:t>https</a:t>
            </a:r>
            <a:r>
              <a:rPr lang="tr-TR" sz="1100" dirty="0">
                <a:latin typeface="Arial" panose="020B0604020202020204" pitchFamily="34" charset="0"/>
                <a:cs typeface="Arial" panose="020B0604020202020204" pitchFamily="34" charset="0"/>
                <a:hlinkClick r:id="rId2"/>
              </a:rPr>
              <a:t>://</a:t>
            </a:r>
            <a:r>
              <a:rPr lang="tr-TR" sz="1100" dirty="0" smtClean="0">
                <a:latin typeface="Arial" panose="020B0604020202020204" pitchFamily="34" charset="0"/>
                <a:cs typeface="Arial" panose="020B0604020202020204" pitchFamily="34" charset="0"/>
                <a:hlinkClick r:id="rId2"/>
              </a:rPr>
              <a:t>www.aof.com.tr/orgutsel-davranis-unite-1-8-ders-notlari-pdf.html</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Final </a:t>
            </a:r>
            <a:r>
              <a:rPr lang="tr-TR" sz="1100" dirty="0">
                <a:latin typeface="Arial" panose="020B0604020202020204" pitchFamily="34" charset="0"/>
                <a:cs typeface="Arial" panose="020B0604020202020204" pitchFamily="34" charset="0"/>
              </a:rPr>
              <a:t>Yayınları Felsefe Grubu Konu Anlatım Kitabı, </a:t>
            </a:r>
            <a:r>
              <a:rPr lang="tr-TR" sz="1100" dirty="0" smtClean="0">
                <a:latin typeface="Arial" panose="020B0604020202020204" pitchFamily="34" charset="0"/>
                <a:cs typeface="Arial" panose="020B0604020202020204" pitchFamily="34" charset="0"/>
              </a:rPr>
              <a:t>s.151-152</a:t>
            </a:r>
          </a:p>
          <a:p>
            <a:pPr marL="285750" indent="-285750" algn="just">
              <a:lnSpc>
                <a:spcPct val="150000"/>
              </a:lnSpc>
              <a:buFont typeface="Wingdings" panose="05000000000000000000" pitchFamily="2" charset="2"/>
              <a:buChar char="Ø"/>
            </a:pPr>
            <a:r>
              <a:rPr lang="tr-TR" sz="1100" dirty="0">
                <a:latin typeface="Arial" panose="020B0604020202020204" pitchFamily="34" charset="0"/>
                <a:cs typeface="Arial" panose="020B0604020202020204" pitchFamily="34" charset="0"/>
              </a:rPr>
              <a:t>Atatürk Üniversitesi İktisadi ve İdari Bilimler Dergisi, Cilt: 23, Sayı: 3, </a:t>
            </a:r>
            <a:r>
              <a:rPr lang="tr-TR" sz="1100" dirty="0" smtClean="0">
                <a:latin typeface="Arial" panose="020B0604020202020204" pitchFamily="34" charset="0"/>
                <a:cs typeface="Arial" panose="020B0604020202020204" pitchFamily="34" charset="0"/>
              </a:rPr>
              <a:t>2009</a:t>
            </a:r>
          </a:p>
          <a:p>
            <a:pPr marL="285750" indent="-285750" algn="just">
              <a:lnSpc>
                <a:spcPct val="150000"/>
              </a:lnSpc>
              <a:buFont typeface="Wingdings" panose="05000000000000000000" pitchFamily="2" charset="2"/>
              <a:buChar char="Ø"/>
            </a:pPr>
            <a:r>
              <a:rPr lang="en-US" sz="1100" dirty="0" err="1">
                <a:latin typeface="Arial" panose="020B0604020202020204" pitchFamily="34" charset="0"/>
                <a:cs typeface="Arial" panose="020B0604020202020204" pitchFamily="34" charset="0"/>
              </a:rPr>
              <a:t>Okpara</a:t>
            </a:r>
            <a:r>
              <a:rPr lang="en-US" sz="1100" dirty="0">
                <a:latin typeface="Arial" panose="020B0604020202020204" pitchFamily="34" charset="0"/>
                <a:cs typeface="Arial" panose="020B0604020202020204" pitchFamily="34" charset="0"/>
              </a:rPr>
              <a:t>, J.O. (2006) “The Relationship Of Personal Characteristics And Job Satisfaction: A Study Of Nigerian Managers İn The Oil Industry”, The Journal Of American Academy Of Business, Vol. 10, No.1, P.50 </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100" dirty="0" err="1" smtClean="0">
                <a:latin typeface="Arial" panose="020B0604020202020204" pitchFamily="34" charset="0"/>
                <a:cs typeface="Arial" panose="020B0604020202020204" pitchFamily="34" charset="0"/>
              </a:rPr>
              <a:t>Barutçugil</a:t>
            </a:r>
            <a:r>
              <a:rPr lang="tr-TR" sz="1100" dirty="0">
                <a:latin typeface="Arial" panose="020B0604020202020204" pitchFamily="34" charset="0"/>
                <a:cs typeface="Arial" panose="020B0604020202020204" pitchFamily="34" charset="0"/>
              </a:rPr>
              <a:t>, İ.(2004) Stratejik İnsan Kaynakları Yönetimi, Kariyer Yayıncılık, İstanbul. </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100" dirty="0" err="1">
                <a:latin typeface="Arial" panose="020B0604020202020204" pitchFamily="34" charset="0"/>
                <a:cs typeface="Arial" panose="020B0604020202020204" pitchFamily="34" charset="0"/>
              </a:rPr>
              <a:t>Garcia-Bernal</a:t>
            </a:r>
            <a:r>
              <a:rPr lang="tr-TR" sz="1100" dirty="0">
                <a:latin typeface="Arial" panose="020B0604020202020204" pitchFamily="34" charset="0"/>
                <a:cs typeface="Arial" panose="020B0604020202020204" pitchFamily="34" charset="0"/>
              </a:rPr>
              <a:t>, J., </a:t>
            </a:r>
            <a:r>
              <a:rPr lang="tr-TR" sz="1100" dirty="0" err="1">
                <a:latin typeface="Arial" panose="020B0604020202020204" pitchFamily="34" charset="0"/>
                <a:cs typeface="Arial" panose="020B0604020202020204" pitchFamily="34" charset="0"/>
              </a:rPr>
              <a:t>Gargallo-Castel</a:t>
            </a:r>
            <a:r>
              <a:rPr lang="tr-TR" sz="1100" dirty="0">
                <a:latin typeface="Arial" panose="020B0604020202020204" pitchFamily="34" charset="0"/>
                <a:cs typeface="Arial" panose="020B0604020202020204" pitchFamily="34" charset="0"/>
              </a:rPr>
              <a:t> A., </a:t>
            </a:r>
            <a:r>
              <a:rPr lang="tr-TR" sz="1100" dirty="0" err="1">
                <a:latin typeface="Arial" panose="020B0604020202020204" pitchFamily="34" charset="0"/>
                <a:cs typeface="Arial" panose="020B0604020202020204" pitchFamily="34" charset="0"/>
              </a:rPr>
              <a:t>Marzo</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Navarro</a:t>
            </a:r>
            <a:r>
              <a:rPr lang="tr-TR" sz="1100" dirty="0">
                <a:latin typeface="Arial" panose="020B0604020202020204" pitchFamily="34" charset="0"/>
                <a:cs typeface="Arial" panose="020B0604020202020204" pitchFamily="34" charset="0"/>
              </a:rPr>
              <a:t> M., </a:t>
            </a:r>
            <a:r>
              <a:rPr lang="tr-TR" sz="1100" dirty="0" err="1">
                <a:latin typeface="Arial" panose="020B0604020202020204" pitchFamily="34" charset="0"/>
                <a:cs typeface="Arial" panose="020B0604020202020204" pitchFamily="34" charset="0"/>
              </a:rPr>
              <a:t>Rivera</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Torres</a:t>
            </a:r>
            <a:r>
              <a:rPr lang="tr-TR" sz="1100" dirty="0">
                <a:latin typeface="Arial" panose="020B0604020202020204" pitchFamily="34" charset="0"/>
                <a:cs typeface="Arial" panose="020B0604020202020204" pitchFamily="34" charset="0"/>
              </a:rPr>
              <a:t> P. (2005)“</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Empirical</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Evidence</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Gender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Differences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Women</a:t>
            </a:r>
            <a:r>
              <a:rPr lang="tr-TR" sz="1100" dirty="0">
                <a:latin typeface="Arial" panose="020B0604020202020204" pitchFamily="34" charset="0"/>
                <a:cs typeface="Arial" panose="020B0604020202020204" pitchFamily="34" charset="0"/>
              </a:rPr>
              <a:t> İn Management </a:t>
            </a:r>
            <a:r>
              <a:rPr lang="tr-TR" sz="1100" dirty="0" err="1">
                <a:latin typeface="Arial" panose="020B0604020202020204" pitchFamily="34" charset="0"/>
                <a:cs typeface="Arial" panose="020B0604020202020204" pitchFamily="34" charset="0"/>
              </a:rPr>
              <a:t>Review</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20, No. 4, </a:t>
            </a:r>
            <a:r>
              <a:rPr lang="tr-TR" sz="1100" dirty="0" smtClean="0">
                <a:latin typeface="Arial" panose="020B0604020202020204" pitchFamily="34" charset="0"/>
                <a:cs typeface="Arial" panose="020B0604020202020204" pitchFamily="34" charset="0"/>
              </a:rPr>
              <a:t>Pp.286-27</a:t>
            </a:r>
          </a:p>
          <a:p>
            <a:pPr marL="285750" indent="-285750" algn="just">
              <a:lnSpc>
                <a:spcPct val="150000"/>
              </a:lnSpc>
              <a:buFont typeface="Wingdings" panose="05000000000000000000" pitchFamily="2" charset="2"/>
              <a:buChar char="Ø"/>
            </a:pPr>
            <a:r>
              <a:rPr lang="tr-TR" sz="1100" dirty="0" err="1">
                <a:latin typeface="Arial" panose="020B0604020202020204" pitchFamily="34" charset="0"/>
                <a:cs typeface="Arial" panose="020B0604020202020204" pitchFamily="34" charset="0"/>
              </a:rPr>
              <a:t>Glenn</a:t>
            </a:r>
            <a:r>
              <a:rPr lang="tr-TR" sz="1100" dirty="0">
                <a:latin typeface="Arial" panose="020B0604020202020204" pitchFamily="34" charset="0"/>
                <a:cs typeface="Arial" panose="020B0604020202020204" pitchFamily="34" charset="0"/>
              </a:rPr>
              <a:t> N.D., Taylor R. D. , </a:t>
            </a:r>
            <a:r>
              <a:rPr lang="tr-TR" sz="1100" dirty="0" err="1">
                <a:latin typeface="Arial" panose="020B0604020202020204" pitchFamily="34" charset="0"/>
                <a:cs typeface="Arial" panose="020B0604020202020204" pitchFamily="34" charset="0"/>
              </a:rPr>
              <a:t>Weaver</a:t>
            </a:r>
            <a:r>
              <a:rPr lang="tr-TR" sz="1100" dirty="0">
                <a:latin typeface="Arial" panose="020B0604020202020204" pitchFamily="34" charset="0"/>
                <a:cs typeface="Arial" panose="020B0604020202020204" pitchFamily="34" charset="0"/>
              </a:rPr>
              <a:t> C.N. (1977) “Age </a:t>
            </a:r>
            <a:r>
              <a:rPr lang="tr-TR" sz="1100" dirty="0" err="1">
                <a:latin typeface="Arial" panose="020B0604020202020204" pitchFamily="34" charset="0"/>
                <a:cs typeface="Arial" panose="020B0604020202020204" pitchFamily="34" charset="0"/>
              </a:rPr>
              <a:t>And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Among</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Males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And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Females</a:t>
            </a:r>
            <a:r>
              <a:rPr lang="tr-TR" sz="1100" dirty="0">
                <a:latin typeface="Arial" panose="020B0604020202020204" pitchFamily="34" charset="0"/>
                <a:cs typeface="Arial" panose="020B0604020202020204" pitchFamily="34" charset="0"/>
              </a:rPr>
              <a:t>: A </a:t>
            </a:r>
            <a:r>
              <a:rPr lang="tr-TR" sz="1100" dirty="0" err="1">
                <a:latin typeface="Arial" panose="020B0604020202020204" pitchFamily="34" charset="0"/>
                <a:cs typeface="Arial" panose="020B0604020202020204" pitchFamily="34" charset="0"/>
              </a:rPr>
              <a:t>Multivariate</a:t>
            </a:r>
            <a:r>
              <a:rPr lang="tr-TR" sz="1100" dirty="0">
                <a:latin typeface="Arial" panose="020B0604020202020204" pitchFamily="34" charset="0"/>
                <a:cs typeface="Arial" panose="020B0604020202020204" pitchFamily="34" charset="0"/>
              </a:rPr>
              <a:t> Multi-</a:t>
            </a:r>
            <a:r>
              <a:rPr lang="tr-TR" sz="1100" dirty="0" err="1">
                <a:latin typeface="Arial" panose="020B0604020202020204" pitchFamily="34" charset="0"/>
                <a:cs typeface="Arial" panose="020B0604020202020204" pitchFamily="34" charset="0"/>
              </a:rPr>
              <a:t>Study</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Applied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Psychology</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62, Pp.190-193 </a:t>
            </a:r>
            <a:r>
              <a:rPr lang="tr-TR" sz="1100" dirty="0" err="1">
                <a:latin typeface="Arial" panose="020B0604020202020204" pitchFamily="34" charset="0"/>
                <a:cs typeface="Arial" panose="020B0604020202020204" pitchFamily="34" charset="0"/>
              </a:rPr>
              <a:t>Groot,W</a:t>
            </a:r>
            <a:r>
              <a:rPr lang="tr-TR" sz="1100" dirty="0">
                <a:latin typeface="Arial" panose="020B0604020202020204" pitchFamily="34" charset="0"/>
                <a:cs typeface="Arial" panose="020B0604020202020204" pitchFamily="34" charset="0"/>
              </a:rPr>
              <a:t>., Van Den </a:t>
            </a:r>
            <a:r>
              <a:rPr lang="tr-TR" sz="1100" dirty="0" err="1">
                <a:latin typeface="Arial" panose="020B0604020202020204" pitchFamily="34" charset="0"/>
                <a:cs typeface="Arial" panose="020B0604020202020204" pitchFamily="34" charset="0"/>
              </a:rPr>
              <a:t>Brink</a:t>
            </a:r>
            <a:r>
              <a:rPr lang="tr-TR" sz="1100" dirty="0">
                <a:latin typeface="Arial" panose="020B0604020202020204" pitchFamily="34" charset="0"/>
                <a:cs typeface="Arial" panose="020B0604020202020204" pitchFamily="34" charset="0"/>
              </a:rPr>
              <a:t>, H.M. (1999) “</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Older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Workers</a:t>
            </a:r>
            <a:r>
              <a:rPr lang="tr-TR" sz="1100" dirty="0">
                <a:latin typeface="Arial" panose="020B0604020202020204" pitchFamily="34" charset="0"/>
                <a:cs typeface="Arial" panose="020B0604020202020204" pitchFamily="34" charset="0"/>
              </a:rPr>
              <a:t>”, International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Manpower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20, No.6, P. 344 </a:t>
            </a:r>
            <a:r>
              <a:rPr lang="tr-TR" sz="1100" dirty="0" err="1">
                <a:latin typeface="Arial" panose="020B0604020202020204" pitchFamily="34" charset="0"/>
                <a:cs typeface="Arial" panose="020B0604020202020204" pitchFamily="34" charset="0"/>
              </a:rPr>
              <a:t>Groot,W</a:t>
            </a:r>
            <a:r>
              <a:rPr lang="tr-TR" sz="1100" dirty="0">
                <a:latin typeface="Arial" panose="020B0604020202020204" pitchFamily="34" charset="0"/>
                <a:cs typeface="Arial" panose="020B0604020202020204" pitchFamily="34" charset="0"/>
              </a:rPr>
              <a:t>., Van Den </a:t>
            </a:r>
            <a:r>
              <a:rPr lang="tr-TR" sz="1100" dirty="0" err="1">
                <a:latin typeface="Arial" panose="020B0604020202020204" pitchFamily="34" charset="0"/>
                <a:cs typeface="Arial" panose="020B0604020202020204" pitchFamily="34" charset="0"/>
              </a:rPr>
              <a:t>Brink</a:t>
            </a:r>
            <a:r>
              <a:rPr lang="tr-TR" sz="1100" dirty="0">
                <a:latin typeface="Arial" panose="020B0604020202020204" pitchFamily="34" charset="0"/>
                <a:cs typeface="Arial" panose="020B0604020202020204" pitchFamily="34" charset="0"/>
              </a:rPr>
              <a:t>, H.M. (1999)“</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Older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Workers</a:t>
            </a:r>
            <a:r>
              <a:rPr lang="tr-TR" sz="1100" dirty="0">
                <a:latin typeface="Arial" panose="020B0604020202020204" pitchFamily="34" charset="0"/>
                <a:cs typeface="Arial" panose="020B0604020202020204" pitchFamily="34" charset="0"/>
              </a:rPr>
              <a:t>”, International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Manpower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20, No.6, P. 344 Http://Www.Cfib.Ca/Research/Reports/Pdfaspects.Pdf. , 12.04.2008 </a:t>
            </a:r>
            <a:r>
              <a:rPr lang="tr-TR" sz="1100" dirty="0" err="1">
                <a:latin typeface="Arial" panose="020B0604020202020204" pitchFamily="34" charset="0"/>
                <a:cs typeface="Arial" panose="020B0604020202020204" pitchFamily="34" charset="0"/>
              </a:rPr>
              <a:t>Izgar</a:t>
            </a:r>
            <a:r>
              <a:rPr lang="tr-TR" sz="1100" dirty="0">
                <a:latin typeface="Arial" panose="020B0604020202020204" pitchFamily="34" charset="0"/>
                <a:cs typeface="Arial" panose="020B0604020202020204" pitchFamily="34" charset="0"/>
              </a:rPr>
              <a:t> H. (2003) “İş Doyumu”, Endüstri Ve Örgüt Psikolojisi, </a:t>
            </a:r>
            <a:r>
              <a:rPr lang="tr-TR" sz="1100" dirty="0" err="1">
                <a:latin typeface="Arial" panose="020B0604020202020204" pitchFamily="34" charset="0"/>
                <a:cs typeface="Arial" panose="020B0604020202020204" pitchFamily="34" charset="0"/>
              </a:rPr>
              <a:t>Ed</a:t>
            </a:r>
            <a:r>
              <a:rPr lang="tr-TR" sz="1100" dirty="0">
                <a:latin typeface="Arial" panose="020B0604020202020204" pitchFamily="34" charset="0"/>
                <a:cs typeface="Arial" panose="020B0604020202020204" pitchFamily="34" charset="0"/>
              </a:rPr>
              <a:t>: Hüseyin </a:t>
            </a:r>
            <a:r>
              <a:rPr lang="tr-TR" sz="1100" dirty="0" err="1">
                <a:latin typeface="Arial" panose="020B0604020202020204" pitchFamily="34" charset="0"/>
                <a:cs typeface="Arial" panose="020B0604020202020204" pitchFamily="34" charset="0"/>
              </a:rPr>
              <a:t>Izgar</a:t>
            </a:r>
            <a:r>
              <a:rPr lang="tr-TR" sz="1100" dirty="0">
                <a:latin typeface="Arial" panose="020B0604020202020204" pitchFamily="34" charset="0"/>
                <a:cs typeface="Arial" panose="020B0604020202020204" pitchFamily="34" charset="0"/>
              </a:rPr>
              <a:t>, Eğitim Kitabevi Yayınları, Konya. </a:t>
            </a:r>
            <a:r>
              <a:rPr lang="tr-TR" sz="1100" dirty="0" err="1">
                <a:latin typeface="Arial" panose="020B0604020202020204" pitchFamily="34" charset="0"/>
                <a:cs typeface="Arial" panose="020B0604020202020204" pitchFamily="34" charset="0"/>
              </a:rPr>
              <a:t>Koustelios</a:t>
            </a:r>
            <a:r>
              <a:rPr lang="tr-TR" sz="1100" dirty="0">
                <a:latin typeface="Arial" panose="020B0604020202020204" pitchFamily="34" charset="0"/>
                <a:cs typeface="Arial" panose="020B0604020202020204" pitchFamily="34" charset="0"/>
              </a:rPr>
              <a:t>, A. D. (2001) “</a:t>
            </a:r>
            <a:r>
              <a:rPr lang="tr-TR" sz="1100" dirty="0" err="1">
                <a:latin typeface="Arial" panose="020B0604020202020204" pitchFamily="34" charset="0"/>
                <a:cs typeface="Arial" panose="020B0604020202020204" pitchFamily="34" charset="0"/>
              </a:rPr>
              <a:t>Personal</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Characteristics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And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Of Grek </a:t>
            </a:r>
            <a:r>
              <a:rPr lang="tr-TR" sz="1100" dirty="0" err="1">
                <a:latin typeface="Arial" panose="020B0604020202020204" pitchFamily="34" charset="0"/>
                <a:cs typeface="Arial" panose="020B0604020202020204" pitchFamily="34" charset="0"/>
              </a:rPr>
              <a:t>Teachers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The</a:t>
            </a:r>
            <a:r>
              <a:rPr lang="tr-TR" sz="1100" dirty="0">
                <a:latin typeface="Arial" panose="020B0604020202020204" pitchFamily="34" charset="0"/>
                <a:cs typeface="Arial" panose="020B0604020202020204" pitchFamily="34" charset="0"/>
              </a:rPr>
              <a:t> International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Educational</a:t>
            </a:r>
            <a:r>
              <a:rPr lang="tr-TR" sz="1100" dirty="0">
                <a:latin typeface="Arial" panose="020B0604020202020204" pitchFamily="34" charset="0"/>
                <a:cs typeface="Arial" panose="020B0604020202020204" pitchFamily="34" charset="0"/>
              </a:rPr>
              <a:t> Management, 15/7, P. 354 </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endParaRPr lang="tr-TR" sz="1100" dirty="0">
              <a:latin typeface="Arial" panose="020B0604020202020204" pitchFamily="34" charset="0"/>
              <a:cs typeface="Arial" panose="020B0604020202020204" pitchFamily="34" charset="0"/>
            </a:endParaRPr>
          </a:p>
          <a:p>
            <a:pPr algn="just"/>
            <a:r>
              <a:rPr lang="tr-TR" sz="1100" dirty="0">
                <a:latin typeface="Arial" panose="020B0604020202020204" pitchFamily="34" charset="0"/>
                <a:cs typeface="Arial" panose="020B0604020202020204" pitchFamily="34" charset="0"/>
              </a:rPr>
              <a:t/>
            </a:r>
            <a:br>
              <a:rPr lang="tr-TR" sz="1100" dirty="0">
                <a:latin typeface="Arial" panose="020B0604020202020204" pitchFamily="34" charset="0"/>
                <a:cs typeface="Arial" panose="020B0604020202020204" pitchFamily="34" charset="0"/>
              </a:rPr>
            </a:br>
            <a:endParaRPr lang="tr-TR"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128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97031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Kültürün öğeleri: -Semboller ve davranışlar -Değerler -</a:t>
            </a:r>
            <a:r>
              <a:rPr lang="tr-TR" sz="1400" dirty="0" err="1">
                <a:latin typeface="Arial" panose="020B0604020202020204" pitchFamily="34" charset="0"/>
                <a:cs typeface="Arial" panose="020B0604020202020204" pitchFamily="34" charset="0"/>
              </a:rPr>
              <a:t>Sayıltılar</a:t>
            </a:r>
            <a:endParaRPr lang="tr-TR" sz="1400"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Semboller: Sözel Davranışsal ve Fiziksel Semboller olarak ikiye ayrılır.</a:t>
            </a:r>
          </a:p>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-Sözel Davranışsal: Hikâyeler, efsaneler, </a:t>
            </a:r>
            <a:r>
              <a:rPr lang="tr-TR" sz="1400" dirty="0" smtClean="0">
                <a:latin typeface="Arial" panose="020B0604020202020204" pitchFamily="34" charset="0"/>
                <a:cs typeface="Arial" panose="020B0604020202020204" pitchFamily="34" charset="0"/>
              </a:rPr>
              <a:t>kahramanlar,</a:t>
            </a:r>
            <a:endParaRPr lang="tr-TR" sz="1400"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-Fiziksel Semboller: Gözle görülen, toplum için özel anlamlar taşıyan eşya, araç, etiket, amblem, rozet </a:t>
            </a:r>
            <a:r>
              <a:rPr lang="tr-TR" sz="1400" dirty="0" smtClean="0">
                <a:latin typeface="Arial" panose="020B0604020202020204" pitchFamily="34" charset="0"/>
                <a:cs typeface="Arial" panose="020B0604020202020204" pitchFamily="34" charset="0"/>
              </a:rPr>
              <a:t>ve afiş </a:t>
            </a:r>
            <a:r>
              <a:rPr lang="tr-TR" sz="1400" dirty="0">
                <a:latin typeface="Arial" panose="020B0604020202020204" pitchFamily="34" charset="0"/>
                <a:cs typeface="Arial" panose="020B0604020202020204" pitchFamily="34" charset="0"/>
              </a:rPr>
              <a:t>gibi </a:t>
            </a:r>
            <a:r>
              <a:rPr lang="tr-TR" sz="1400" dirty="0" smtClean="0">
                <a:latin typeface="Arial" panose="020B0604020202020204" pitchFamily="34" charset="0"/>
                <a:cs typeface="Arial" panose="020B0604020202020204" pitchFamily="34" charset="0"/>
              </a:rPr>
              <a:t>nesneler,</a:t>
            </a:r>
            <a:endParaRPr lang="tr-TR" sz="1400"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Değerler: Örgüt kültürünün görünür olmayan ögelerinden </a:t>
            </a:r>
            <a:r>
              <a:rPr lang="tr-TR" sz="1400" dirty="0" smtClean="0">
                <a:latin typeface="Arial" panose="020B0604020202020204" pitchFamily="34" charset="0"/>
                <a:cs typeface="Arial" panose="020B0604020202020204" pitchFamily="34" charset="0"/>
              </a:rPr>
              <a:t>biridir.</a:t>
            </a:r>
            <a:endParaRPr lang="tr-TR" sz="1400"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400" dirty="0" err="1">
                <a:latin typeface="Arial" panose="020B0604020202020204" pitchFamily="34" charset="0"/>
                <a:cs typeface="Arial" panose="020B0604020202020204" pitchFamily="34" charset="0"/>
              </a:rPr>
              <a:t>Sayıltı</a:t>
            </a:r>
            <a:r>
              <a:rPr lang="tr-TR" sz="1400" dirty="0">
                <a:latin typeface="Arial" panose="020B0604020202020204" pitchFamily="34" charset="0"/>
                <a:cs typeface="Arial" panose="020B0604020202020204" pitchFamily="34" charset="0"/>
              </a:rPr>
              <a:t> (Varsayım): Doğru olup olmadığı sorgulanmaksızın, tartışmaya açık olmadan bireylerce </a:t>
            </a:r>
            <a:r>
              <a:rPr lang="tr-TR" sz="1400" dirty="0" smtClean="0">
                <a:latin typeface="Arial" panose="020B0604020202020204" pitchFamily="34" charset="0"/>
                <a:cs typeface="Arial" panose="020B0604020202020204" pitchFamily="34" charset="0"/>
              </a:rPr>
              <a:t>kabul edilen </a:t>
            </a:r>
            <a:r>
              <a:rPr lang="tr-TR" sz="1400" dirty="0">
                <a:latin typeface="Arial" panose="020B0604020202020204" pitchFamily="34" charset="0"/>
                <a:cs typeface="Arial" panose="020B0604020202020204" pitchFamily="34" charset="0"/>
              </a:rPr>
              <a:t>yargı, inanç ve genellemeler Örgüt Kültürünü Belirleyen Özellikler: -Bireysel inisiyatif -Risk </a:t>
            </a:r>
            <a:r>
              <a:rPr lang="tr-TR" sz="1400" dirty="0" smtClean="0">
                <a:latin typeface="Arial" panose="020B0604020202020204" pitchFamily="34" charset="0"/>
                <a:cs typeface="Arial" panose="020B0604020202020204" pitchFamily="34" charset="0"/>
              </a:rPr>
              <a:t>alma derecesi </a:t>
            </a:r>
            <a:r>
              <a:rPr lang="tr-TR" sz="1400" dirty="0">
                <a:latin typeface="Arial" panose="020B0604020202020204" pitchFamily="34" charset="0"/>
                <a:cs typeface="Arial" panose="020B0604020202020204" pitchFamily="34" charset="0"/>
              </a:rPr>
              <a:t>-Bütünleşme -Yönetim desteği -Denetim</a:t>
            </a:r>
          </a:p>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-Kimlik oluşumu (daha çok ilişkilidir) -Ödül sistemi -Örgüt içi çatışma toleransı -İletişim kanallarının</a:t>
            </a:r>
          </a:p>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yapısı -Örgüt belleği</a:t>
            </a:r>
          </a:p>
          <a:p>
            <a:pPr marL="285750" indent="-285750" algn="just">
              <a:lnSpc>
                <a:spcPct val="15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Örgüt kültürünün Boyutları: Örgüt kültürünü anlayabilmek için farklı yönlerine bakmak gerekir.</a:t>
            </a:r>
          </a:p>
        </p:txBody>
      </p:sp>
    </p:spTree>
    <p:extLst>
      <p:ext uri="{BB962C8B-B14F-4D97-AF65-F5344CB8AC3E}">
        <p14:creationId xmlns:p14="http://schemas.microsoft.com/office/powerpoint/2010/main" val="486471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041667"/>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Örgüt kültürünün 7 boyutu bulunur. Bunlar; düzey, yaygınlık, </a:t>
            </a:r>
            <a:r>
              <a:rPr lang="tr-TR" sz="1400" dirty="0" err="1">
                <a:latin typeface="Arial" panose="020B0604020202020204" pitchFamily="34" charset="0"/>
                <a:cs typeface="Arial" panose="020B0604020202020204" pitchFamily="34" charset="0"/>
              </a:rPr>
              <a:t>örtüklüğü</a:t>
            </a:r>
            <a:r>
              <a:rPr lang="tr-TR" sz="1400" dirty="0">
                <a:latin typeface="Arial" panose="020B0604020202020204" pitchFamily="34" charset="0"/>
                <a:cs typeface="Arial" panose="020B0604020202020204" pitchFamily="34" charset="0"/>
              </a:rPr>
              <a:t>, etki derecesi, politik, çokluk </a:t>
            </a:r>
            <a:r>
              <a:rPr lang="tr-TR" sz="1400" dirty="0" smtClean="0">
                <a:latin typeface="Arial" panose="020B0604020202020204" pitchFamily="34" charset="0"/>
                <a:cs typeface="Arial" panose="020B0604020202020204" pitchFamily="34" charset="0"/>
              </a:rPr>
              <a:t>ve karşılıklı </a:t>
            </a:r>
            <a:r>
              <a:rPr lang="tr-TR" sz="1400" dirty="0">
                <a:latin typeface="Arial" panose="020B0604020202020204" pitchFamily="34" charset="0"/>
                <a:cs typeface="Arial" panose="020B0604020202020204" pitchFamily="34" charset="0"/>
              </a:rPr>
              <a:t>bağımlılık Çokluk: Alt kültürlerin varlığını </a:t>
            </a:r>
            <a:r>
              <a:rPr lang="tr-TR" sz="1400" dirty="0" smtClean="0">
                <a:latin typeface="Arial" panose="020B0604020202020204" pitchFamily="34" charset="0"/>
                <a:cs typeface="Arial" panose="020B0604020202020204" pitchFamily="34" charset="0"/>
              </a:rPr>
              <a:t>vurgular.</a:t>
            </a:r>
            <a:endParaRPr lang="tr-TR" sz="1400" dirty="0">
              <a:latin typeface="Arial" panose="020B0604020202020204" pitchFamily="34" charset="0"/>
              <a:cs typeface="Arial" panose="020B0604020202020204" pitchFamily="34" charset="0"/>
            </a:endParaRPr>
          </a:p>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Örgüt kültürünün Bakış </a:t>
            </a:r>
            <a:r>
              <a:rPr lang="tr-TR" sz="1400" dirty="0" smtClean="0">
                <a:latin typeface="Arial" panose="020B0604020202020204" pitchFamily="34" charset="0"/>
                <a:cs typeface="Arial" panose="020B0604020202020204" pitchFamily="34" charset="0"/>
              </a:rPr>
              <a:t>Açıları; Bütünleştirici</a:t>
            </a:r>
            <a:r>
              <a:rPr lang="tr-TR" sz="1400" dirty="0">
                <a:latin typeface="Arial" panose="020B0604020202020204" pitchFamily="34" charset="0"/>
                <a:cs typeface="Arial" panose="020B0604020202020204" pitchFamily="34" charset="0"/>
              </a:rPr>
              <a:t>: Sadece değer ve varsayımlara ilişkin fikir birliği değil, bunların örgütteki </a:t>
            </a:r>
            <a:r>
              <a:rPr lang="tr-TR" sz="1400" dirty="0" smtClean="0">
                <a:latin typeface="Arial" panose="020B0604020202020204" pitchFamily="34" charset="0"/>
                <a:cs typeface="Arial" panose="020B0604020202020204" pitchFamily="34" charset="0"/>
              </a:rPr>
              <a:t>eylemlere yansıma </a:t>
            </a:r>
            <a:r>
              <a:rPr lang="tr-TR" sz="1400" dirty="0">
                <a:latin typeface="Arial" panose="020B0604020202020204" pitchFamily="34" charset="0"/>
                <a:cs typeface="Arial" panose="020B0604020202020204" pitchFamily="34" charset="0"/>
              </a:rPr>
              <a:t>biçiminde de tutarlılık </a:t>
            </a:r>
            <a:r>
              <a:rPr lang="tr-TR" sz="1400" dirty="0" smtClean="0">
                <a:latin typeface="Arial" panose="020B0604020202020204" pitchFamily="34" charset="0"/>
                <a:cs typeface="Arial" panose="020B0604020202020204" pitchFamily="34" charset="0"/>
              </a:rPr>
              <a:t>vardır.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Farklılaşma</a:t>
            </a:r>
            <a:r>
              <a:rPr lang="tr-TR" sz="1400" dirty="0">
                <a:latin typeface="Arial" panose="020B0604020202020204" pitchFamily="34" charset="0"/>
                <a:cs typeface="Arial" panose="020B0604020202020204" pitchFamily="34" charset="0"/>
              </a:rPr>
              <a:t>: Alt kültürlerin varlığını ancak alt kültürlerin kendi içindeki tutarlılığını </a:t>
            </a:r>
            <a:r>
              <a:rPr lang="tr-TR" sz="1400" dirty="0" smtClean="0">
                <a:latin typeface="Arial" panose="020B0604020202020204" pitchFamily="34" charset="0"/>
                <a:cs typeface="Arial" panose="020B0604020202020204" pitchFamily="34" charset="0"/>
              </a:rPr>
              <a:t>bağlar.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Örneğin, yöneticiler </a:t>
            </a:r>
            <a:r>
              <a:rPr lang="tr-TR" sz="1400" dirty="0">
                <a:latin typeface="Arial" panose="020B0604020202020204" pitchFamily="34" charset="0"/>
                <a:cs typeface="Arial" panose="020B0604020202020204" pitchFamily="34" charset="0"/>
              </a:rPr>
              <a:t>bir yandan farklı statüleri reddedip, eşitliği vurgularken öte yandan, üst </a:t>
            </a:r>
            <a:r>
              <a:rPr lang="tr-TR" sz="1400" dirty="0" smtClean="0">
                <a:latin typeface="Arial" panose="020B0604020202020204" pitchFamily="34" charset="0"/>
                <a:cs typeface="Arial" panose="020B0604020202020204" pitchFamily="34" charset="0"/>
              </a:rPr>
              <a:t>yöneticilere ayrıcalıklar tanıyabilir</a:t>
            </a:r>
            <a:r>
              <a:rPr lang="tr-TR" sz="1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850030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970318"/>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LİDERLİK</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Tüm </a:t>
            </a:r>
            <a:r>
              <a:rPr lang="tr-TR" sz="1400" dirty="0">
                <a:latin typeface="Arial" panose="020B0604020202020204" pitchFamily="34" charset="0"/>
                <a:cs typeface="Arial" panose="020B0604020202020204" pitchFamily="34" charset="0"/>
              </a:rPr>
              <a:t>şirketlerin başarısında, yöneticilerinin liderlik kabiliyetlerinin payı büyüktür. Yönetici olarak görev yapacak olanların belirli liderlik özelliklerine sahip olması </a:t>
            </a:r>
            <a:r>
              <a:rPr lang="tr-TR" sz="1400" dirty="0" smtClean="0">
                <a:latin typeface="Arial" panose="020B0604020202020204" pitchFamily="34" charset="0"/>
                <a:cs typeface="Arial" panose="020B0604020202020204" pitchFamily="34" charset="0"/>
              </a:rPr>
              <a:t>gerekir.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Bu </a:t>
            </a:r>
            <a:r>
              <a:rPr lang="tr-TR" sz="1400" dirty="0">
                <a:latin typeface="Arial" panose="020B0604020202020204" pitchFamily="34" charset="0"/>
                <a:cs typeface="Arial" panose="020B0604020202020204" pitchFamily="34" charset="0"/>
              </a:rPr>
              <a:t>özelliklerden bazıları öğrenilebilirken, bazıları da kişinin karakteri ile </a:t>
            </a:r>
            <a:r>
              <a:rPr lang="tr-TR" sz="1400" dirty="0" smtClean="0">
                <a:latin typeface="Arial" panose="020B0604020202020204" pitchFamily="34" charset="0"/>
                <a:cs typeface="Arial" panose="020B0604020202020204" pitchFamily="34" charset="0"/>
              </a:rPr>
              <a:t>ilgilidir.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Liderlik </a:t>
            </a:r>
            <a:r>
              <a:rPr lang="tr-TR" sz="1400" dirty="0">
                <a:latin typeface="Arial" panose="020B0604020202020204" pitchFamily="34" charset="0"/>
                <a:cs typeface="Arial" panose="020B0604020202020204" pitchFamily="34" charset="0"/>
              </a:rPr>
              <a:t>için gereken en temel şeylerden biri çalışanların, üstlerinin onları yönetebilecek otoriteleri olduğuna inanmaları ve liderin bu pozisyondaki </a:t>
            </a:r>
            <a:r>
              <a:rPr lang="tr-TR" sz="1400" dirty="0" smtClean="0">
                <a:latin typeface="Arial" panose="020B0604020202020204" pitchFamily="34" charset="0"/>
                <a:cs typeface="Arial" panose="020B0604020202020204" pitchFamily="34" charset="0"/>
              </a:rPr>
              <a:t>rahatlığıdır.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Aşağıda </a:t>
            </a:r>
            <a:r>
              <a:rPr lang="tr-TR" sz="1400" dirty="0">
                <a:latin typeface="Arial" panose="020B0604020202020204" pitchFamily="34" charset="0"/>
                <a:cs typeface="Arial" panose="020B0604020202020204" pitchFamily="34" charset="0"/>
              </a:rPr>
              <a:t>listelenen 10 özellik, işe alım danışmanları ve psikologlar tarafından en çok atıfta bulunan liderlik özellikleridir.</a:t>
            </a:r>
          </a:p>
          <a:p>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6696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754874"/>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İLETİŞİM</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Güçlü </a:t>
            </a:r>
            <a:r>
              <a:rPr lang="tr-TR" sz="1400" dirty="0">
                <a:latin typeface="Arial" panose="020B0604020202020204" pitchFamily="34" charset="0"/>
                <a:cs typeface="Arial" panose="020B0604020202020204" pitchFamily="34" charset="0"/>
              </a:rPr>
              <a:t>iletişim yeteneği, pek çok kişinin en çok önemsediği liderlik özelliklerinden biridir. Bir yöneticinin ağırlıklı görevi iç ve dış kaynaklar arasındaki ilişki ve stratejileri </a:t>
            </a:r>
            <a:r>
              <a:rPr lang="tr-TR" sz="1400" dirty="0" smtClean="0">
                <a:latin typeface="Arial" panose="020B0604020202020204" pitchFamily="34" charset="0"/>
                <a:cs typeface="Arial" panose="020B0604020202020204" pitchFamily="34" charset="0"/>
              </a:rPr>
              <a:t>düzenlemektir.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İyi </a:t>
            </a:r>
            <a:r>
              <a:rPr lang="tr-TR" sz="1400" dirty="0">
                <a:latin typeface="Arial" panose="020B0604020202020204" pitchFamily="34" charset="0"/>
                <a:cs typeface="Arial" panose="020B0604020202020204" pitchFamily="34" charset="0"/>
              </a:rPr>
              <a:t>yöneticiler çalışanlarının endişe ve önerilerini dinler. Bu yüzden iletişimin tek taraflı olmaması önemli bir </a:t>
            </a:r>
            <a:r>
              <a:rPr lang="tr-TR" sz="1400" dirty="0" smtClean="0">
                <a:latin typeface="Arial" panose="020B0604020202020204" pitchFamily="34" charset="0"/>
                <a:cs typeface="Arial" panose="020B0604020202020204" pitchFamily="34" charset="0"/>
              </a:rPr>
              <a:t>detaydır.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Liderlerin </a:t>
            </a:r>
            <a:r>
              <a:rPr lang="tr-TR" sz="1400" dirty="0">
                <a:latin typeface="Arial" panose="020B0604020202020204" pitchFamily="34" charset="0"/>
                <a:cs typeface="Arial" panose="020B0604020202020204" pitchFamily="34" charset="0"/>
              </a:rPr>
              <a:t>iletişimde başarılı olmak adına sıklıkla diplomasi yeteneklerini de kullanmaları gerekmektedir.</a:t>
            </a:r>
          </a:p>
          <a:p>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5728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2677656"/>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İYİ BİR ÖRNEK OLMAK</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Liderler </a:t>
            </a:r>
            <a:r>
              <a:rPr lang="tr-TR" sz="1400" dirty="0">
                <a:latin typeface="Arial" panose="020B0604020202020204" pitchFamily="34" charset="0"/>
                <a:cs typeface="Arial" panose="020B0604020202020204" pitchFamily="34" charset="0"/>
              </a:rPr>
              <a:t>aynı zamanda bir rol modelidir; çünkü genellikle diğer çalışanlar tarafından gözlem </a:t>
            </a:r>
            <a:r>
              <a:rPr lang="tr-TR" sz="1400" dirty="0" smtClean="0">
                <a:latin typeface="Arial" panose="020B0604020202020204" pitchFamily="34" charset="0"/>
                <a:cs typeface="Arial" panose="020B0604020202020204" pitchFamily="34" charset="0"/>
              </a:rPr>
              <a:t>altındadırlar.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Kendilerinin </a:t>
            </a:r>
            <a:r>
              <a:rPr lang="tr-TR" sz="1400" dirty="0">
                <a:latin typeface="Arial" panose="020B0604020202020204" pitchFamily="34" charset="0"/>
                <a:cs typeface="Arial" panose="020B0604020202020204" pitchFamily="34" charset="0"/>
              </a:rPr>
              <a:t>kolayca yapabileceği bir şeyi çalışanlarından isteyen üstler kolayca itibar kaybedebilir.</a:t>
            </a:r>
          </a:p>
          <a:p>
            <a:r>
              <a:rPr lang="tr-TR" sz="1400" dirty="0"/>
              <a:t/>
            </a:r>
            <a:br>
              <a:rPr lang="tr-TR" sz="1400" dirty="0"/>
            </a:br>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46656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754874"/>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SORUMLULUK ALMAK VE DEVRETMEYE HAZIRLIKLI OLMAK</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Birinin </a:t>
            </a:r>
            <a:r>
              <a:rPr lang="tr-TR" sz="1400" dirty="0">
                <a:latin typeface="Arial" panose="020B0604020202020204" pitchFamily="34" charset="0"/>
                <a:cs typeface="Arial" panose="020B0604020202020204" pitchFamily="34" charset="0"/>
              </a:rPr>
              <a:t>kararları alması ve sorumluluğu üstlenmesi gerekir ve bu kişi genelde ekibin en üst kademesidir. Ancak liderlik aynı zamanda sorumluluğu devretmek için görev dağılımı yapmayı da </a:t>
            </a:r>
            <a:r>
              <a:rPr lang="tr-TR" sz="1400" dirty="0" smtClean="0">
                <a:latin typeface="Arial" panose="020B0604020202020204" pitchFamily="34" charset="0"/>
                <a:cs typeface="Arial" panose="020B0604020202020204" pitchFamily="34" charset="0"/>
              </a:rPr>
              <a:t>kapsar.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Çalışanlarına </a:t>
            </a:r>
            <a:r>
              <a:rPr lang="tr-TR" sz="1400" dirty="0">
                <a:latin typeface="Arial" panose="020B0604020202020204" pitchFamily="34" charset="0"/>
                <a:cs typeface="Arial" panose="020B0604020202020204" pitchFamily="34" charset="0"/>
              </a:rPr>
              <a:t>sorumluluk devreden yöneticiler onları daha fazla sorumluluk almak adına da motive eder ve kurum sadakati yaratır.</a:t>
            </a:r>
          </a:p>
          <a:p>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6915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2677656"/>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MOTİVASYON</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Çalışanların </a:t>
            </a:r>
            <a:r>
              <a:rPr lang="tr-TR" sz="1400" dirty="0">
                <a:latin typeface="Arial" panose="020B0604020202020204" pitchFamily="34" charset="0"/>
                <a:cs typeface="Arial" panose="020B0604020202020204" pitchFamily="34" charset="0"/>
              </a:rPr>
              <a:t>motivasyonu, onları teşvik etmek ve onlar için bir ilham kaynağı olmak, liderliğin temel gereksinimlerindendir; çünkü yalnızca motivasyonu yüksek çalışanlar iyi çalışanlardır.</a:t>
            </a:r>
          </a:p>
          <a:p>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71512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323987"/>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POTANSİYELİ KEŞFETMEK VE AÇIĞA ÇIKARMAK</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Liderlik </a:t>
            </a:r>
            <a:r>
              <a:rPr lang="tr-TR" sz="1400" dirty="0">
                <a:latin typeface="Arial" panose="020B0604020202020204" pitchFamily="34" charset="0"/>
                <a:cs typeface="Arial" panose="020B0604020202020204" pitchFamily="34" charset="0"/>
              </a:rPr>
              <a:t>vasfına sahip yöneticiler, genellikle kimlerin hangi yeteneklere sahip olduğunu ve bunu işlerinin yararına nasıl kullanabileceklerini öngörme yetisine sahiptir. Rekabetten korkmak yerine yetenekli ve motivasyonu yüksek çalışanların şirketin yeni liderlerine dönüşmesine yardımcı olurlar.</a:t>
            </a:r>
          </a:p>
          <a:p>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r>
              <a:rPr lang="tr-TR" sz="1400" dirty="0"/>
              <a:t/>
            </a:r>
            <a:br>
              <a:rPr lang="tr-TR" sz="1400" dirty="0"/>
            </a:b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34324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17278</TotalTime>
  <Words>1028</Words>
  <Application>Microsoft Office PowerPoint</Application>
  <PresentationFormat>Ekran Gösterisi (4:3)</PresentationFormat>
  <Paragraphs>74</Paragraphs>
  <Slides>15</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15</vt:i4>
      </vt:variant>
    </vt:vector>
  </HeadingPairs>
  <TitlesOfParts>
    <vt:vector size="24" baseType="lpstr">
      <vt:lpstr>ＭＳ Ｐゴシック</vt:lpstr>
      <vt:lpstr>Arial</vt:lpstr>
      <vt:lpstr>Calibri</vt:lpstr>
      <vt:lpstr>Tahoma</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906</cp:revision>
  <cp:lastPrinted>2016-10-24T07:53:35Z</cp:lastPrinted>
  <dcterms:created xsi:type="dcterms:W3CDTF">2016-09-18T09:35:24Z</dcterms:created>
  <dcterms:modified xsi:type="dcterms:W3CDTF">2020-03-04T08:21:41Z</dcterms:modified>
</cp:coreProperties>
</file>