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8012-9CBE-4BE3-8962-67607A6C41CE}" type="datetimeFigureOut">
              <a:rPr lang="tr-TR" smtClean="0"/>
              <a:t>30/05/2018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D1F5-91D5-48C9-A530-551E0D1A53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25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8012-9CBE-4BE3-8962-67607A6C41CE}" type="datetimeFigureOut">
              <a:rPr lang="tr-TR" smtClean="0"/>
              <a:t>30/05/2018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D1F5-91D5-48C9-A530-551E0D1A53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556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8012-9CBE-4BE3-8962-67607A6C41CE}" type="datetimeFigureOut">
              <a:rPr lang="tr-TR" smtClean="0"/>
              <a:t>30/05/2018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D1F5-91D5-48C9-A530-551E0D1A53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8019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Başlık ve Diyagram veya Kuruluş Grafiğ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SmartArt Yer Tutucusu"/>
          <p:cNvSpPr>
            <a:spLocks noGrp="1"/>
          </p:cNvSpPr>
          <p:nvPr>
            <p:ph type="dgm" idx="1"/>
          </p:nvPr>
        </p:nvSpPr>
        <p:spPr>
          <a:xfrm>
            <a:off x="755651" y="1752600"/>
            <a:ext cx="10668000" cy="42672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0FD2C-AF87-4278-A8B0-8E6BAE19B7B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584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8012-9CBE-4BE3-8962-67607A6C41CE}" type="datetimeFigureOut">
              <a:rPr lang="tr-TR" smtClean="0"/>
              <a:t>30/05/2018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D1F5-91D5-48C9-A530-551E0D1A53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127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8012-9CBE-4BE3-8962-67607A6C41CE}" type="datetimeFigureOut">
              <a:rPr lang="tr-TR" smtClean="0"/>
              <a:t>30/05/2018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D1F5-91D5-48C9-A530-551E0D1A53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867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8012-9CBE-4BE3-8962-67607A6C41CE}" type="datetimeFigureOut">
              <a:rPr lang="tr-TR" smtClean="0"/>
              <a:t>30/05/2018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D1F5-91D5-48C9-A530-551E0D1A53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836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8012-9CBE-4BE3-8962-67607A6C41CE}" type="datetimeFigureOut">
              <a:rPr lang="tr-TR" smtClean="0"/>
              <a:t>30/05/2018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D1F5-91D5-48C9-A530-551E0D1A53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837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8012-9CBE-4BE3-8962-67607A6C41CE}" type="datetimeFigureOut">
              <a:rPr lang="tr-TR" smtClean="0"/>
              <a:t>30/05/2018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D1F5-91D5-48C9-A530-551E0D1A53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331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8012-9CBE-4BE3-8962-67607A6C41CE}" type="datetimeFigureOut">
              <a:rPr lang="tr-TR" smtClean="0"/>
              <a:t>30/05/2018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D1F5-91D5-48C9-A530-551E0D1A53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468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8012-9CBE-4BE3-8962-67607A6C41CE}" type="datetimeFigureOut">
              <a:rPr lang="tr-TR" smtClean="0"/>
              <a:t>30/05/2018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D1F5-91D5-48C9-A530-551E0D1A53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688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8012-9CBE-4BE3-8962-67607A6C41CE}" type="datetimeFigureOut">
              <a:rPr lang="tr-TR" smtClean="0"/>
              <a:t>30/05/2018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1D1F5-91D5-48C9-A530-551E0D1A53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731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88012-9CBE-4BE3-8962-67607A6C41CE}" type="datetimeFigureOut">
              <a:rPr lang="tr-TR" smtClean="0"/>
              <a:t>30/05/2018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1D1F5-91D5-48C9-A530-551E0D1A537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525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992314" y="2060575"/>
            <a:ext cx="82073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lnSpc>
                <a:spcPct val="65000"/>
              </a:lnSpc>
              <a:defRPr/>
            </a:pPr>
            <a:r>
              <a:rPr lang="tr-TR" sz="4400" dirty="0">
                <a:solidFill>
                  <a:schemeClr val="tx2"/>
                </a:solidFill>
                <a:cs typeface="Arial" charset="0"/>
              </a:rPr>
              <a:t/>
            </a:r>
            <a:br>
              <a:rPr lang="tr-TR" sz="4400" dirty="0">
                <a:solidFill>
                  <a:schemeClr val="tx2"/>
                </a:solidFill>
                <a:cs typeface="Arial" charset="0"/>
              </a:rPr>
            </a:br>
            <a:r>
              <a:rPr lang="tr-TR" sz="4400" b="1" dirty="0">
                <a:solidFill>
                  <a:schemeClr val="accent2"/>
                </a:solidFill>
                <a:cs typeface="Arial" charset="0"/>
              </a:rPr>
              <a:t>ADRENAL BEZ</a:t>
            </a:r>
            <a:br>
              <a:rPr lang="tr-TR" sz="4400" b="1" dirty="0">
                <a:solidFill>
                  <a:schemeClr val="accent2"/>
                </a:solidFill>
                <a:cs typeface="Arial" charset="0"/>
              </a:rPr>
            </a:br>
            <a:r>
              <a:rPr lang="tr-TR" sz="4400" b="1" dirty="0">
                <a:solidFill>
                  <a:schemeClr val="accent2"/>
                </a:solidFill>
                <a:cs typeface="Arial" charset="0"/>
              </a:rPr>
              <a:t/>
            </a:r>
            <a:br>
              <a:rPr lang="tr-TR" sz="4400" b="1" dirty="0">
                <a:solidFill>
                  <a:schemeClr val="accent2"/>
                </a:solidFill>
                <a:cs typeface="Arial" charset="0"/>
              </a:rPr>
            </a:br>
            <a:r>
              <a:rPr lang="tr-TR" sz="4400" b="1" dirty="0">
                <a:solidFill>
                  <a:schemeClr val="accent2"/>
                </a:solidFill>
                <a:cs typeface="Arial" charset="0"/>
              </a:rPr>
              <a:t>HİPERFONKSİYONLARI</a:t>
            </a: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1992314" y="4797426"/>
            <a:ext cx="813593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1" lang="tr-TR" altLang="tr-TR" sz="2400" b="1">
                <a:latin typeface="Arial" panose="020B0604020202020204" pitchFamily="34" charset="0"/>
              </a:rPr>
              <a:t>Prof. Dr. Rıfat EMRAL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kumimoji="1" lang="tr-TR" altLang="tr-TR" sz="2000" b="1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1" lang="tr-TR" altLang="tr-TR" b="1">
                <a:latin typeface="Arial" panose="020B0604020202020204" pitchFamily="34" charset="0"/>
              </a:rPr>
              <a:t>Ankara Üniversitesi Tıp Fakültesi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kumimoji="1" lang="tr-TR" altLang="tr-TR" b="1">
                <a:latin typeface="Arial" panose="020B0604020202020204" pitchFamily="34" charset="0"/>
              </a:rPr>
              <a:t>Endokrinoloji ve Metabolizma Hastalıkları Bilim Dalı</a:t>
            </a:r>
            <a:endParaRPr lang="tr-TR" altLang="tr-TR" b="1">
              <a:latin typeface="Arial" panose="020B0604020202020204" pitchFamily="34" charset="0"/>
            </a:endParaRP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15888"/>
            <a:ext cx="1655763" cy="1657350"/>
          </a:xfrm>
          <a:prstGeom prst="rect">
            <a:avLst/>
          </a:prstGeom>
          <a:noFill/>
          <a:ln w="28440">
            <a:solidFill>
              <a:srgbClr val="FFFF1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64" y="44450"/>
            <a:ext cx="1728787" cy="172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0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1774825" y="1916114"/>
            <a:ext cx="86423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2000">
                <a:latin typeface="Arial" panose="020B0604020202020204" pitchFamily="34" charset="0"/>
              </a:rPr>
              <a:t>Tek taraflı adrenal kitlesi olanda unilateral adrenalektomi kür sağlar.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endParaRPr lang="tr-TR" altLang="tr-TR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2000">
                <a:latin typeface="Arial" panose="020B0604020202020204" pitchFamily="34" charset="0"/>
              </a:rPr>
              <a:t>Postoperatif adrenal yetersizlik açısından dikkat edilmeli.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endParaRPr lang="tr-TR" altLang="tr-TR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2000">
                <a:latin typeface="Arial" panose="020B0604020202020204" pitchFamily="34" charset="0"/>
              </a:rPr>
              <a:t>Bilateral mikronodüler veya makronodüler adrenal hiperplazide bilateral adrenalektomi gerekir.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endParaRPr lang="tr-TR" altLang="tr-TR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2000">
                <a:latin typeface="Arial" panose="020B0604020202020204" pitchFamily="34" charset="0"/>
              </a:rPr>
              <a:t>Postoperatif bu hastalar ömür boyu glukokortikoid ve mineralokortikoid kullanmak zorundadır.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endParaRPr lang="tr-TR" altLang="tr-TR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2000">
                <a:latin typeface="Arial" panose="020B0604020202020204" pitchFamily="34" charset="0"/>
              </a:rPr>
              <a:t>Opere olamayacak ya da total çıkarılamayan vakalarda medikal tedavi uygulanabilir (adrenolitik/kortizol sentez inhibitörü ajanlar).</a:t>
            </a:r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2135189" y="549275"/>
            <a:ext cx="7921625" cy="6477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>
                <a:solidFill>
                  <a:schemeClr val="accent2"/>
                </a:solidFill>
              </a:rPr>
              <a:t>Adrenal Cushing Sendromunda Tedavi</a:t>
            </a:r>
          </a:p>
        </p:txBody>
      </p:sp>
    </p:spTree>
    <p:extLst>
      <p:ext uri="{BB962C8B-B14F-4D97-AF65-F5344CB8AC3E}">
        <p14:creationId xmlns:p14="http://schemas.microsoft.com/office/powerpoint/2010/main" val="1136575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0738" y="1773238"/>
            <a:ext cx="8001000" cy="43926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sz="1600" b="1"/>
              <a:t>Adrenal medullanın kromofin hücrelerinden çıkan katekolamin salgılayan tümörleri</a:t>
            </a:r>
          </a:p>
          <a:p>
            <a:pPr eaLnBrk="1" hangingPunct="1">
              <a:lnSpc>
                <a:spcPct val="90000"/>
              </a:lnSpc>
            </a:pPr>
            <a:endParaRPr lang="tr-TR" altLang="tr-TR" sz="1600" b="1"/>
          </a:p>
          <a:p>
            <a:pPr eaLnBrk="1" hangingPunct="1">
              <a:lnSpc>
                <a:spcPct val="90000"/>
              </a:lnSpc>
            </a:pPr>
            <a:r>
              <a:rPr lang="tr-TR" altLang="tr-TR" sz="1600" b="1"/>
              <a:t>Nadir neoplazmlar; hipertansiyonu olanların %0.2’sinden azında görülür</a:t>
            </a:r>
          </a:p>
          <a:p>
            <a:pPr eaLnBrk="1" hangingPunct="1">
              <a:lnSpc>
                <a:spcPct val="90000"/>
              </a:lnSpc>
            </a:pPr>
            <a:endParaRPr lang="tr-TR" altLang="tr-TR" sz="1600" b="1"/>
          </a:p>
          <a:p>
            <a:pPr eaLnBrk="1" hangingPunct="1">
              <a:lnSpc>
                <a:spcPct val="90000"/>
              </a:lnSpc>
            </a:pPr>
            <a:r>
              <a:rPr lang="tr-TR" altLang="tr-TR" sz="1600" b="1"/>
              <a:t>En çok 4.-5. dekatlarda, erkek-kadınlar arasında eşit oranda görülür</a:t>
            </a:r>
          </a:p>
          <a:p>
            <a:pPr eaLnBrk="1" hangingPunct="1">
              <a:lnSpc>
                <a:spcPct val="90000"/>
              </a:lnSpc>
            </a:pPr>
            <a:endParaRPr lang="tr-TR" altLang="tr-TR" sz="1600" b="1"/>
          </a:p>
          <a:p>
            <a:pPr eaLnBrk="1" hangingPunct="1">
              <a:lnSpc>
                <a:spcPct val="90000"/>
              </a:lnSpc>
            </a:pPr>
            <a:r>
              <a:rPr lang="tr-TR" altLang="tr-TR" sz="1600" b="1"/>
              <a:t>Klinik ortaya çıkış: Rastlantısal adrenal kitle, paroksismal ataklarla semptomatik hastalık veya ailevi hastalık varlığı</a:t>
            </a:r>
          </a:p>
          <a:p>
            <a:pPr eaLnBrk="1" hangingPunct="1">
              <a:lnSpc>
                <a:spcPct val="90000"/>
              </a:lnSpc>
            </a:pPr>
            <a:endParaRPr lang="tr-TR" altLang="tr-TR" sz="1600" b="1"/>
          </a:p>
          <a:p>
            <a:pPr eaLnBrk="1" hangingPunct="1">
              <a:lnSpc>
                <a:spcPct val="90000"/>
              </a:lnSpc>
            </a:pPr>
            <a:r>
              <a:rPr lang="tr-TR" altLang="tr-TR" sz="1600" b="1"/>
              <a:t>%10’u bilateral, %10’u malign, %5-10’u multipl, %10-15’i adrenal dışı olur</a:t>
            </a:r>
          </a:p>
          <a:p>
            <a:pPr eaLnBrk="1" hangingPunct="1">
              <a:lnSpc>
                <a:spcPct val="90000"/>
              </a:lnSpc>
            </a:pPr>
            <a:endParaRPr lang="tr-TR" altLang="tr-TR" sz="1600" b="1"/>
          </a:p>
          <a:p>
            <a:pPr eaLnBrk="1" hangingPunct="1">
              <a:lnSpc>
                <a:spcPct val="90000"/>
              </a:lnSpc>
            </a:pPr>
            <a:r>
              <a:rPr lang="tr-TR" altLang="tr-TR" sz="1600" b="1"/>
              <a:t>Malign olduğuna dair başlıca ip ucu lokal invazyon ve uzak metastazın saptanmasıdır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2135189" y="476250"/>
            <a:ext cx="7921625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3600" b="1">
                <a:solidFill>
                  <a:schemeClr val="accent2"/>
                </a:solidFill>
              </a:rPr>
              <a:t>Adrenal feokromositoma</a:t>
            </a:r>
          </a:p>
        </p:txBody>
      </p:sp>
    </p:spTree>
    <p:extLst>
      <p:ext uri="{BB962C8B-B14F-4D97-AF65-F5344CB8AC3E}">
        <p14:creationId xmlns:p14="http://schemas.microsoft.com/office/powerpoint/2010/main" val="2830000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1774825" y="1700214"/>
            <a:ext cx="864235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2100"/>
              <a:t>Klasik üçlüsü: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tr-TR" altLang="tr-TR" sz="2100"/>
              <a:t>	-Episodik baş ağrısı (semptomatik hastaların %90’ında var)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tr-TR" altLang="tr-TR" sz="2100"/>
              <a:t>	-Terleme (%60-70 vakada jeneralize terleme görülür)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tr-TR" altLang="tr-TR" sz="2100"/>
              <a:t>	-Taşikardi.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tr-TR" altLang="tr-TR" sz="21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2100"/>
              <a:t>Vakaların yarısında paroksismal hipertansiyon varken diğer yarısında devamlı bir hipertansiyon görülür.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endParaRPr lang="tr-TR" altLang="tr-TR" sz="21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2100"/>
              <a:t>Vakaların yaklaşık %5-15’inde kan basıncı normal olabilir (adrenal insidentalomalılarda daha sık).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endParaRPr lang="tr-TR" altLang="tr-TR" sz="21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2100"/>
              <a:t>Diğer semptomlar arasında çarpıntı, dispne, yaygın güçsüzlük ve panik atak tipi semptomlar sayılabilir.</a:t>
            </a: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1524000" y="476250"/>
            <a:ext cx="914400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3400" b="1">
                <a:solidFill>
                  <a:schemeClr val="accent2"/>
                </a:solidFill>
                <a:latin typeface="Arial" panose="020B0604020202020204" pitchFamily="34" charset="0"/>
              </a:rPr>
              <a:t>Feokromositomanın belirti ve bulguları</a:t>
            </a:r>
          </a:p>
        </p:txBody>
      </p:sp>
    </p:spTree>
    <p:extLst>
      <p:ext uri="{BB962C8B-B14F-4D97-AF65-F5344CB8AC3E}">
        <p14:creationId xmlns:p14="http://schemas.microsoft.com/office/powerpoint/2010/main" val="213573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1846263" y="1989139"/>
            <a:ext cx="86423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AutoNum type="arabicPeriod"/>
            </a:pPr>
            <a:r>
              <a:rPr lang="tr-TR" altLang="tr-TR" b="1"/>
              <a:t>Hiperadrenerjik nöbetler </a:t>
            </a:r>
            <a:r>
              <a:rPr lang="tr-TR" altLang="tr-TR" sz="1600"/>
              <a:t>(örn; kendi kendine geçen çarpıntı, terleme, baş ağrısı, titreme ve solukluk atakları)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AutoNum type="arabicPeriod"/>
            </a:pPr>
            <a:r>
              <a:rPr lang="tr-TR" altLang="tr-TR" b="1"/>
              <a:t>Dirençli hipertansiyon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AutoNum type="arabicPeriod"/>
            </a:pPr>
            <a:r>
              <a:rPr lang="tr-TR" altLang="tr-TR" b="1"/>
              <a:t>Katekolamin salgılayan tümörlere neden olan ailevi sendromlar </a:t>
            </a:r>
            <a:r>
              <a:rPr lang="tr-TR" altLang="tr-TR" sz="1600"/>
              <a:t>(örn; MEN 2, Nörofibromatozis 1, Von Hippel-Lindau hastalığı)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AutoNum type="arabicPeriod"/>
            </a:pPr>
            <a:r>
              <a:rPr lang="tr-TR" altLang="tr-TR" b="1"/>
              <a:t>Ailede feokromositoma hikayesi olması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AutoNum type="arabicPeriod"/>
            </a:pPr>
            <a:r>
              <a:rPr lang="tr-TR" altLang="tr-TR" b="1"/>
              <a:t>Rastlantısal saptanan adrenal kitleler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AutoNum type="arabicPeriod"/>
            </a:pPr>
            <a:r>
              <a:rPr lang="tr-TR" altLang="tr-TR" b="1"/>
              <a:t>Hipertansiyon ve yeni ortaya çıkan atipik diabetes mellitus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AutoNum type="arabicPeriod"/>
            </a:pPr>
            <a:r>
              <a:rPr lang="tr-TR" altLang="tr-TR" b="1"/>
              <a:t>Anestezi, cerrahi veya anjiografi sırasında kan basıncı artışı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AutoNum type="arabicPeriod"/>
            </a:pPr>
            <a:r>
              <a:rPr lang="tr-TR" altLang="tr-TR" b="1"/>
              <a:t>Hipertansiyonun genç yaşta başlaması</a:t>
            </a:r>
            <a:r>
              <a:rPr lang="tr-TR" altLang="tr-TR"/>
              <a:t> </a:t>
            </a:r>
            <a:r>
              <a:rPr lang="tr-TR" altLang="tr-TR" sz="1600"/>
              <a:t>(örn; &lt;20 yaş)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AutoNum type="arabicPeriod"/>
            </a:pPr>
            <a:r>
              <a:rPr lang="tr-TR" altLang="tr-TR" b="1"/>
              <a:t>İdiyopatik dilate kardiyomiyopati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AutoNum type="arabicPeriod"/>
            </a:pPr>
            <a:r>
              <a:rPr lang="tr-TR" altLang="tr-TR" b="1"/>
              <a:t>Gastrik stromal tümör veya pulmoner kondroma hikayesi </a:t>
            </a:r>
            <a:r>
              <a:rPr lang="tr-TR" altLang="tr-TR" sz="1600"/>
              <a:t>(Carney triadı)</a:t>
            </a: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1524000" y="261938"/>
            <a:ext cx="9144000" cy="10795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3400" b="1">
                <a:solidFill>
                  <a:schemeClr val="accent2"/>
                </a:solidFill>
                <a:latin typeface="Arial" panose="020B0604020202020204" pitchFamily="34" charset="0"/>
              </a:rPr>
              <a:t>Feokromositomadan </a:t>
            </a:r>
            <a:br>
              <a:rPr lang="tr-TR" altLang="tr-TR" sz="3400" b="1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tr-TR" altLang="tr-TR" sz="3400" b="1">
                <a:solidFill>
                  <a:schemeClr val="accent2"/>
                </a:solidFill>
                <a:latin typeface="Arial" panose="020B0604020202020204" pitchFamily="34" charset="0"/>
              </a:rPr>
              <a:t>ne zaman şüphelenilmeli?</a:t>
            </a:r>
          </a:p>
        </p:txBody>
      </p:sp>
    </p:spTree>
    <p:extLst>
      <p:ext uri="{BB962C8B-B14F-4D97-AF65-F5344CB8AC3E}">
        <p14:creationId xmlns:p14="http://schemas.microsoft.com/office/powerpoint/2010/main" val="980776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0738" y="1916113"/>
            <a:ext cx="80010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2400" b="1"/>
              <a:t>24 saatlik idrarda fraksiyone katekolamin ve metanefrin ölçümü: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2400" b="1"/>
              <a:t>	</a:t>
            </a:r>
            <a:r>
              <a:rPr lang="tr-TR" altLang="tr-TR" sz="2000"/>
              <a:t>(duyarlılık %98, özgünlük %98)</a:t>
            </a:r>
          </a:p>
          <a:p>
            <a:pPr lvl="1" eaLnBrk="1" hangingPunct="1">
              <a:lnSpc>
                <a:spcPct val="80000"/>
              </a:lnSpc>
            </a:pPr>
            <a:endParaRPr lang="tr-TR" altLang="tr-TR" sz="2200"/>
          </a:p>
          <a:p>
            <a:pPr lvl="1" eaLnBrk="1" hangingPunct="1">
              <a:lnSpc>
                <a:spcPct val="80000"/>
              </a:lnSpc>
            </a:pPr>
            <a:r>
              <a:rPr lang="tr-TR" altLang="tr-TR" sz="2200"/>
              <a:t>Norepinefrin &gt;170 µg/gün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2200"/>
              <a:t>Epinefrin &gt;35 µg/gün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2200"/>
              <a:t>Dopamin &gt;700 µg/gün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2200"/>
              <a:t>Normetanefrin &gt;900 µg/gün 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2200"/>
              <a:t>Metanefrin &gt;400 µg/gün</a:t>
            </a:r>
          </a:p>
          <a:p>
            <a:pPr eaLnBrk="1" hangingPunct="1">
              <a:lnSpc>
                <a:spcPct val="80000"/>
              </a:lnSpc>
            </a:pPr>
            <a:endParaRPr lang="tr-TR" altLang="tr-TR" sz="2600"/>
          </a:p>
          <a:p>
            <a:pPr eaLnBrk="1" hangingPunct="1">
              <a:lnSpc>
                <a:spcPct val="80000"/>
              </a:lnSpc>
            </a:pPr>
            <a:r>
              <a:rPr lang="tr-TR" altLang="tr-TR" sz="2400" b="1"/>
              <a:t>Plazma fraksiyone metanefrin ölçümü: </a:t>
            </a:r>
            <a:r>
              <a:rPr lang="tr-TR" altLang="tr-TR" sz="2000"/>
              <a:t>(duyarlılık %96-100, özgünlük %85-89)</a:t>
            </a:r>
          </a:p>
        </p:txBody>
      </p:sp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2063750" y="476250"/>
            <a:ext cx="806450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3200" b="1">
                <a:solidFill>
                  <a:schemeClr val="accent2"/>
                </a:solidFill>
              </a:rPr>
              <a:t>Feokromositomada Tanısal Testler</a:t>
            </a:r>
          </a:p>
        </p:txBody>
      </p:sp>
    </p:spTree>
    <p:extLst>
      <p:ext uri="{BB962C8B-B14F-4D97-AF65-F5344CB8AC3E}">
        <p14:creationId xmlns:p14="http://schemas.microsoft.com/office/powerpoint/2010/main" val="1004473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0738" y="2041525"/>
            <a:ext cx="8001000" cy="4267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tr-TR" altLang="tr-TR" sz="2600"/>
              <a:t>Trisiklik antidepresanlar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600"/>
              <a:t>Levodopa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600"/>
              <a:t>Adrenerjik reseptör agonisti içeren ilaçlar (örn; dekonjestanlar)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600"/>
              <a:t>Amfetaminler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600"/>
              <a:t>Buspiron ve çoğu psikoaktif ajanlar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600"/>
              <a:t>Proklorperazin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600"/>
              <a:t>Rezerpin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600"/>
              <a:t>Klonidin ve benzeri ajanların kesilmesi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sz="2600"/>
              <a:t>Etanol</a:t>
            </a:r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2135189" y="260350"/>
            <a:ext cx="7921625" cy="11509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3200" b="1">
                <a:solidFill>
                  <a:schemeClr val="accent2"/>
                </a:solidFill>
              </a:rPr>
              <a:t>Katekolaminler ve metanefrin düzeylerini yükselten ajanlar</a:t>
            </a:r>
          </a:p>
        </p:txBody>
      </p:sp>
    </p:spTree>
    <p:extLst>
      <p:ext uri="{BB962C8B-B14F-4D97-AF65-F5344CB8AC3E}">
        <p14:creationId xmlns:p14="http://schemas.microsoft.com/office/powerpoint/2010/main" val="105634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ChangeArrowheads="1"/>
          </p:cNvSpPr>
          <p:nvPr/>
        </p:nvSpPr>
        <p:spPr bwMode="auto">
          <a:xfrm>
            <a:off x="2063750" y="260350"/>
            <a:ext cx="8135938" cy="11509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3200" b="1">
                <a:solidFill>
                  <a:schemeClr val="accent2"/>
                </a:solidFill>
              </a:rPr>
              <a:t>Adrenal feokromositomanın manyetik rezonans görüntülemesi</a:t>
            </a:r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844676"/>
            <a:ext cx="446405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1844676"/>
            <a:ext cx="43211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57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9" y="1773239"/>
            <a:ext cx="8353425" cy="45354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1600" b="1"/>
              <a:t>Amaç: 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1200" b="1"/>
              <a:t>Hipertansiyonun kontrol altına alınması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1200" b="1"/>
              <a:t>Volum ekspansiyonu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1600" b="1"/>
          </a:p>
          <a:p>
            <a:pPr eaLnBrk="1" hangingPunct="1">
              <a:lnSpc>
                <a:spcPct val="80000"/>
              </a:lnSpc>
            </a:pPr>
            <a:r>
              <a:rPr lang="tr-TR" altLang="tr-TR" sz="1600" b="1"/>
              <a:t>Alfa-adrenerjik blokaj: Preoperatif 10-14 gün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1200" b="1"/>
              <a:t>Seçkin tedavi ajanı: Fenoksibenzamin (10-20 mg/gün ile başlanıp 20-100 mg.a kadar çıkılabilir)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1200" b="1"/>
              <a:t>Diğer ajanlar: Prazosin, terazosin, doksazosin</a:t>
            </a:r>
          </a:p>
          <a:p>
            <a:pPr eaLnBrk="1" hangingPunct="1">
              <a:lnSpc>
                <a:spcPct val="80000"/>
              </a:lnSpc>
            </a:pPr>
            <a:endParaRPr lang="tr-TR" altLang="tr-TR" sz="1600" b="1"/>
          </a:p>
          <a:p>
            <a:pPr eaLnBrk="1" hangingPunct="1">
              <a:lnSpc>
                <a:spcPct val="80000"/>
              </a:lnSpc>
            </a:pPr>
            <a:r>
              <a:rPr lang="tr-TR" altLang="tr-TR" sz="1600" b="1"/>
              <a:t>Yeterli alfa-adrenerjik blokaj yapıldıktan sonra beta-adrenerjik blokaja da başlanabilir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1200" b="1"/>
              <a:t>Propranolol ile taşikardinin önüne geçilebilir</a:t>
            </a:r>
          </a:p>
          <a:p>
            <a:pPr eaLnBrk="1" hangingPunct="1">
              <a:lnSpc>
                <a:spcPct val="80000"/>
              </a:lnSpc>
            </a:pPr>
            <a:endParaRPr lang="tr-TR" altLang="tr-TR" sz="1600" b="1"/>
          </a:p>
          <a:p>
            <a:pPr eaLnBrk="1" hangingPunct="1">
              <a:lnSpc>
                <a:spcPct val="80000"/>
              </a:lnSpc>
            </a:pPr>
            <a:r>
              <a:rPr lang="tr-TR" altLang="tr-TR" sz="1600" b="1"/>
              <a:t>Kalsiyum kanal blokerleri kullanılabilir (nikardipin gibi).</a:t>
            </a:r>
          </a:p>
          <a:p>
            <a:pPr eaLnBrk="1" hangingPunct="1">
              <a:lnSpc>
                <a:spcPct val="80000"/>
              </a:lnSpc>
            </a:pPr>
            <a:endParaRPr lang="tr-TR" altLang="tr-TR" sz="1600" b="1"/>
          </a:p>
          <a:p>
            <a:pPr eaLnBrk="1" hangingPunct="1">
              <a:lnSpc>
                <a:spcPct val="80000"/>
              </a:lnSpc>
            </a:pPr>
            <a:r>
              <a:rPr lang="tr-TR" altLang="tr-TR" sz="1600" b="1"/>
              <a:t>Katekolamin sentezini inhibe eden metirozin kullanımı da diğer bir yaklaşımdır.</a:t>
            </a:r>
          </a:p>
          <a:p>
            <a:pPr eaLnBrk="1" hangingPunct="1">
              <a:lnSpc>
                <a:spcPct val="80000"/>
              </a:lnSpc>
            </a:pPr>
            <a:endParaRPr lang="tr-TR" altLang="tr-TR" sz="1600" b="1"/>
          </a:p>
          <a:p>
            <a:pPr eaLnBrk="1" hangingPunct="1">
              <a:lnSpc>
                <a:spcPct val="80000"/>
              </a:lnSpc>
            </a:pPr>
            <a:r>
              <a:rPr lang="tr-TR" altLang="tr-TR" sz="1600" b="1"/>
              <a:t>Ortostatik hipotansiyona karşı yüksek tuz alımı teşvik edilmelidir (&gt;5000 mg/gün).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1600" b="1"/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2135188" y="549275"/>
            <a:ext cx="7993062" cy="5032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>
                <a:solidFill>
                  <a:schemeClr val="accent2"/>
                </a:solidFill>
                <a:latin typeface="Arial" panose="020B0604020202020204" pitchFamily="34" charset="0"/>
              </a:rPr>
              <a:t>Feokromositomanın preoperatif hazırlanması</a:t>
            </a:r>
          </a:p>
        </p:txBody>
      </p:sp>
    </p:spTree>
    <p:extLst>
      <p:ext uri="{BB962C8B-B14F-4D97-AF65-F5344CB8AC3E}">
        <p14:creationId xmlns:p14="http://schemas.microsoft.com/office/powerpoint/2010/main" val="2996169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9" y="1844675"/>
            <a:ext cx="8353425" cy="44640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tr-TR" altLang="tr-TR" sz="1800" b="1"/>
              <a:t>Sodyum nitroprüssid: </a:t>
            </a:r>
            <a:r>
              <a:rPr lang="tr-TR" altLang="tr-TR" sz="1800"/>
              <a:t>İdeal vazodilatatör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1800" b="1"/>
          </a:p>
          <a:p>
            <a:pPr eaLnBrk="1" hangingPunct="1">
              <a:lnSpc>
                <a:spcPct val="80000"/>
              </a:lnSpc>
            </a:pPr>
            <a:r>
              <a:rPr lang="tr-TR" altLang="tr-TR" sz="1800" b="1"/>
              <a:t>Fentolamin: </a:t>
            </a:r>
            <a:r>
              <a:rPr lang="tr-TR" altLang="tr-TR" sz="1800"/>
              <a:t>Kısa etkili non-selektif alfa-adrenerjik bloker</a:t>
            </a:r>
          </a:p>
          <a:p>
            <a:pPr eaLnBrk="1" hangingPunct="1">
              <a:lnSpc>
                <a:spcPct val="80000"/>
              </a:lnSpc>
            </a:pPr>
            <a:endParaRPr lang="tr-TR" altLang="tr-TR" sz="1800" b="1"/>
          </a:p>
          <a:p>
            <a:pPr eaLnBrk="1" hangingPunct="1">
              <a:lnSpc>
                <a:spcPct val="80000"/>
              </a:lnSpc>
            </a:pPr>
            <a:r>
              <a:rPr lang="tr-TR" altLang="tr-TR" sz="1800" b="1"/>
              <a:t>Nikardipin: </a:t>
            </a:r>
            <a:r>
              <a:rPr lang="tr-TR" altLang="tr-TR" sz="1800"/>
              <a:t>Kalsiyum kanal blokeri</a:t>
            </a:r>
          </a:p>
          <a:p>
            <a:pPr eaLnBrk="1" hangingPunct="1">
              <a:lnSpc>
                <a:spcPct val="80000"/>
              </a:lnSpc>
            </a:pPr>
            <a:endParaRPr lang="tr-TR" altLang="tr-TR" sz="1600" b="1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1600" b="1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1800" b="1"/>
              <a:t>Diğer Komplikasyonlar=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1600" b="1"/>
          </a:p>
          <a:p>
            <a:pPr eaLnBrk="1" hangingPunct="1">
              <a:lnSpc>
                <a:spcPct val="80000"/>
              </a:lnSpc>
            </a:pPr>
            <a:r>
              <a:rPr lang="tr-TR" altLang="tr-TR" sz="1600" b="1"/>
              <a:t>Kardiyak aritmiler: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1200" b="1"/>
              <a:t>Lidokain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1200" b="1"/>
              <a:t>Esmolol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1600" b="1"/>
          </a:p>
          <a:p>
            <a:pPr eaLnBrk="1" hangingPunct="1">
              <a:lnSpc>
                <a:spcPct val="80000"/>
              </a:lnSpc>
            </a:pPr>
            <a:r>
              <a:rPr lang="tr-TR" altLang="tr-TR" sz="1600" b="1"/>
              <a:t>Postoperatif hipotansiyon</a:t>
            </a:r>
          </a:p>
          <a:p>
            <a:pPr lvl="1" eaLnBrk="1" hangingPunct="1">
              <a:lnSpc>
                <a:spcPct val="80000"/>
              </a:lnSpc>
            </a:pPr>
            <a:r>
              <a:rPr lang="tr-TR" altLang="tr-TR" sz="1200" b="1"/>
              <a:t>Yeterli sıvı replasmanı</a:t>
            </a:r>
            <a:endParaRPr lang="tr-TR" altLang="tr-TR" sz="800" b="1"/>
          </a:p>
          <a:p>
            <a:pPr eaLnBrk="1" hangingPunct="1">
              <a:lnSpc>
                <a:spcPct val="80000"/>
              </a:lnSpc>
            </a:pPr>
            <a:endParaRPr lang="tr-TR" altLang="tr-TR" sz="1600" b="1"/>
          </a:p>
          <a:p>
            <a:pPr eaLnBrk="1" hangingPunct="1">
              <a:lnSpc>
                <a:spcPct val="80000"/>
              </a:lnSpc>
            </a:pPr>
            <a:r>
              <a:rPr lang="tr-TR" altLang="tr-TR" sz="1600" b="1"/>
              <a:t>Hipoglisemi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2135188" y="333376"/>
            <a:ext cx="7993062" cy="10080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>
                <a:solidFill>
                  <a:schemeClr val="accent2"/>
                </a:solidFill>
                <a:latin typeface="Arial" panose="020B0604020202020204" pitchFamily="34" charset="0"/>
              </a:rPr>
              <a:t>Peroperatuar hipertansif krizin ve komplikasyonların tedavisi</a:t>
            </a:r>
          </a:p>
        </p:txBody>
      </p:sp>
    </p:spTree>
    <p:extLst>
      <p:ext uri="{BB962C8B-B14F-4D97-AF65-F5344CB8AC3E}">
        <p14:creationId xmlns:p14="http://schemas.microsoft.com/office/powerpoint/2010/main" val="2173981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1524000" y="354013"/>
            <a:ext cx="91440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3200" b="1">
                <a:solidFill>
                  <a:schemeClr val="accent2"/>
                </a:solidFill>
                <a:latin typeface="Arial" panose="020B0604020202020204" pitchFamily="34" charset="0"/>
              </a:rPr>
              <a:t>Feokromositomada Tedavi Başarısı</a:t>
            </a:r>
          </a:p>
        </p:txBody>
      </p:sp>
      <p:sp>
        <p:nvSpPr>
          <p:cNvPr id="4813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090738" y="1970088"/>
            <a:ext cx="80010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1900"/>
              <a:t>Laparoskopik adrenalektomi tercih edilmektedir.</a:t>
            </a:r>
          </a:p>
          <a:p>
            <a:pPr eaLnBrk="1" hangingPunct="1">
              <a:lnSpc>
                <a:spcPct val="80000"/>
              </a:lnSpc>
            </a:pPr>
            <a:endParaRPr lang="tr-TR" altLang="tr-TR" sz="1900"/>
          </a:p>
          <a:p>
            <a:pPr eaLnBrk="1" hangingPunct="1">
              <a:lnSpc>
                <a:spcPct val="80000"/>
              </a:lnSpc>
            </a:pPr>
            <a:r>
              <a:rPr lang="tr-TR" altLang="tr-TR" sz="1900"/>
              <a:t>Ailevi feokromositoma vakalarında (MEN 2 ve VHL) görüntülemede iki taraflı hastalık varsa komplet bilateral adrenalektomi, tek taraflı hastalık varsa unilateral adrenalektomi yapılmalı ve diğer adrenalde nüks açısından hasta düzenli olarak biyokimyasal testlerle izlenmelidir.</a:t>
            </a:r>
          </a:p>
          <a:p>
            <a:pPr eaLnBrk="1" hangingPunct="1">
              <a:lnSpc>
                <a:spcPct val="80000"/>
              </a:lnSpc>
            </a:pPr>
            <a:endParaRPr lang="tr-TR" altLang="tr-TR" sz="1900"/>
          </a:p>
          <a:p>
            <a:pPr eaLnBrk="1" hangingPunct="1">
              <a:lnSpc>
                <a:spcPct val="80000"/>
              </a:lnSpc>
            </a:pPr>
            <a:r>
              <a:rPr lang="tr-TR" altLang="tr-TR" sz="1900"/>
              <a:t>Malign feokromositomada küratif tedavi yok; ancak semptomların iyileştirilmesi ve survinin uzaması açısından tümörün cerrahi rezeksiyonu önerilmektedir.</a:t>
            </a:r>
          </a:p>
          <a:p>
            <a:pPr eaLnBrk="1" hangingPunct="1">
              <a:lnSpc>
                <a:spcPct val="80000"/>
              </a:lnSpc>
            </a:pPr>
            <a:endParaRPr lang="tr-TR" altLang="tr-TR" sz="1900"/>
          </a:p>
          <a:p>
            <a:pPr eaLnBrk="1" hangingPunct="1">
              <a:lnSpc>
                <a:spcPct val="80000"/>
              </a:lnSpc>
            </a:pPr>
            <a:r>
              <a:rPr lang="tr-TR" altLang="tr-TR" sz="1900"/>
              <a:t>Benign feokromositomalarda bile cerrahi tedavi uzun dönemde hipertansiyonu düzeltmeyebilir; ayrıca feokromositoma nüks de edebilir (%16).</a:t>
            </a:r>
          </a:p>
        </p:txBody>
      </p:sp>
    </p:spTree>
    <p:extLst>
      <p:ext uri="{BB962C8B-B14F-4D97-AF65-F5344CB8AC3E}">
        <p14:creationId xmlns:p14="http://schemas.microsoft.com/office/powerpoint/2010/main" val="229964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1992313" y="2493963"/>
            <a:ext cx="82804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tr-TR" altLang="tr-TR" sz="2500" b="1">
                <a:solidFill>
                  <a:srgbClr val="FF0000"/>
                </a:solidFill>
              </a:rPr>
              <a:t>1.</a:t>
            </a:r>
            <a:r>
              <a:rPr lang="tr-TR" altLang="tr-TR" sz="2500" b="1"/>
              <a:t>	</a:t>
            </a:r>
            <a:r>
              <a:rPr lang="tr-TR" altLang="tr-TR" sz="2400" b="1"/>
              <a:t>Hastanın semptom ve belirtilerine bağlı olarak hastalıktan şüphe etmek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endParaRPr lang="tr-TR" altLang="tr-TR" sz="2500" b="1"/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tr-TR" altLang="tr-TR" sz="2500" b="1">
                <a:solidFill>
                  <a:srgbClr val="FF0000"/>
                </a:solidFill>
              </a:rPr>
              <a:t>2.</a:t>
            </a:r>
            <a:r>
              <a:rPr lang="tr-TR" altLang="tr-TR" sz="2500" b="1"/>
              <a:t>	</a:t>
            </a:r>
            <a:r>
              <a:rPr lang="tr-TR" altLang="tr-TR" sz="2400" b="1"/>
              <a:t>Hiperkortizoleminin varlığını ortaya koymak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endParaRPr lang="tr-TR" altLang="tr-TR" sz="2500" b="1"/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Tx/>
              <a:buAutoNum type="arabicPeriod" startAt="3"/>
            </a:pPr>
            <a:r>
              <a:rPr lang="tr-TR" altLang="tr-TR" sz="2400" b="1"/>
              <a:t>Hiperkortizoleminin nedenini saptamak</a:t>
            </a:r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2135189" y="188913"/>
            <a:ext cx="7921625" cy="1223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3200" b="1">
                <a:solidFill>
                  <a:schemeClr val="accent2"/>
                </a:solidFill>
              </a:rPr>
              <a:t>Cushing Sendromu </a:t>
            </a:r>
          </a:p>
          <a:p>
            <a:pPr algn="ctr" eaLnBrk="1" hangingPunct="1"/>
            <a:r>
              <a:rPr lang="tr-TR" altLang="tr-TR" sz="2800" b="1">
                <a:solidFill>
                  <a:schemeClr val="accent2"/>
                </a:solidFill>
              </a:rPr>
              <a:t>Tanısal Basamaklar</a:t>
            </a:r>
          </a:p>
        </p:txBody>
      </p:sp>
    </p:spTree>
    <p:extLst>
      <p:ext uri="{BB962C8B-B14F-4D97-AF65-F5344CB8AC3E}">
        <p14:creationId xmlns:p14="http://schemas.microsoft.com/office/powerpoint/2010/main" val="1969617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5" y="1628776"/>
            <a:ext cx="8642350" cy="460851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tr-TR" altLang="tr-TR" sz="1800" b="1"/>
              <a:t>Renin bağımsız, baskılanamayan aldosteron hipersekresyonu</a:t>
            </a:r>
          </a:p>
          <a:p>
            <a:pPr eaLnBrk="1" hangingPunct="1"/>
            <a:endParaRPr lang="tr-TR" altLang="tr-TR" sz="1800" b="1"/>
          </a:p>
          <a:p>
            <a:pPr eaLnBrk="1" hangingPunct="1"/>
            <a:r>
              <a:rPr lang="tr-TR" altLang="tr-TR" sz="1800" b="1"/>
              <a:t>Hipertansiflerin %5-13’ünde neden</a:t>
            </a:r>
          </a:p>
          <a:p>
            <a:pPr eaLnBrk="1" hangingPunct="1"/>
            <a:endParaRPr lang="tr-TR" altLang="tr-TR" sz="1800" b="1"/>
          </a:p>
          <a:p>
            <a:pPr eaLnBrk="1" hangingPunct="1"/>
            <a:r>
              <a:rPr lang="tr-TR" altLang="tr-TR" sz="1800" b="1"/>
              <a:t>Hipertansiyon ve hipokalemi en önemli iki klinik bulgusu</a:t>
            </a:r>
          </a:p>
          <a:p>
            <a:pPr eaLnBrk="1" hangingPunct="1"/>
            <a:endParaRPr lang="tr-TR" altLang="tr-TR" sz="1800" b="1"/>
          </a:p>
          <a:p>
            <a:pPr eaLnBrk="1" hangingPunct="1"/>
            <a:r>
              <a:rPr lang="tr-TR" altLang="tr-TR" sz="1800" b="1"/>
              <a:t>En sık nedenleri:</a:t>
            </a:r>
          </a:p>
          <a:p>
            <a:pPr lvl="2" eaLnBrk="1" hangingPunct="1"/>
            <a:r>
              <a:rPr lang="tr-TR" altLang="tr-TR" sz="1800"/>
              <a:t>Bilateral idiyopatik hiperaldosteronizm (%60-70)</a:t>
            </a:r>
          </a:p>
          <a:p>
            <a:pPr lvl="2" eaLnBrk="1" hangingPunct="1"/>
            <a:r>
              <a:rPr lang="tr-TR" altLang="tr-TR" sz="1800"/>
              <a:t>Unilateral aldosteron sekrete eden adenom (%30-40)</a:t>
            </a:r>
          </a:p>
          <a:p>
            <a:pPr eaLnBrk="1" hangingPunct="1"/>
            <a:r>
              <a:rPr lang="tr-TR" altLang="tr-TR" sz="1800" b="1"/>
              <a:t>Nadir nedenleri:</a:t>
            </a:r>
          </a:p>
          <a:p>
            <a:pPr lvl="2" eaLnBrk="1" hangingPunct="1"/>
            <a:r>
              <a:rPr lang="tr-TR" altLang="tr-TR" sz="1800"/>
              <a:t>Unilateral hiperplazi veya primer adrenal hiperplazi</a:t>
            </a:r>
          </a:p>
          <a:p>
            <a:pPr lvl="2" eaLnBrk="1" hangingPunct="1"/>
            <a:r>
              <a:rPr lang="tr-TR" altLang="tr-TR" sz="1800"/>
              <a:t>Ailevi hiperaldosteronizm (tip I, II, III)</a:t>
            </a:r>
          </a:p>
          <a:p>
            <a:pPr lvl="2" eaLnBrk="1" hangingPunct="1"/>
            <a:r>
              <a:rPr lang="tr-TR" altLang="tr-TR" sz="1800"/>
              <a:t>Pür aldosteron üreten adrenokortikal karsinom ve ektopik aldosteron üreten tümörler</a:t>
            </a: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1524000" y="354013"/>
            <a:ext cx="91440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3200" b="1">
                <a:solidFill>
                  <a:schemeClr val="accent2"/>
                </a:solidFill>
                <a:latin typeface="Arial" panose="020B0604020202020204" pitchFamily="34" charset="0"/>
              </a:rPr>
              <a:t>Primer Aldosteronizm</a:t>
            </a:r>
          </a:p>
        </p:txBody>
      </p:sp>
    </p:spTree>
    <p:extLst>
      <p:ext uri="{BB962C8B-B14F-4D97-AF65-F5344CB8AC3E}">
        <p14:creationId xmlns:p14="http://schemas.microsoft.com/office/powerpoint/2010/main" val="1767126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03389" y="1825625"/>
            <a:ext cx="8713787" cy="4267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tr-TR" altLang="tr-TR" sz="1900" b="1"/>
              <a:t>Hipertansiyon: </a:t>
            </a:r>
            <a:r>
              <a:rPr lang="tr-TR" altLang="tr-TR" sz="1800"/>
              <a:t>Ilımlı volum ekspansiyonuna bağlı. Malign hipertansiyon nadir olsa da sıklıkla dirençli hipertansiyona neden olur.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1900" b="1"/>
              <a:t>Hipokalemi: </a:t>
            </a:r>
            <a:r>
              <a:rPr lang="tr-TR" altLang="tr-TR" sz="1800"/>
              <a:t>Vakaların yalnız %30-40’ında.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1900" b="1"/>
              <a:t>Metabolik alkaloz: </a:t>
            </a:r>
            <a:r>
              <a:rPr lang="tr-TR" altLang="tr-TR" sz="1800"/>
              <a:t>Hipokalemiye bağlı.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1900" b="1"/>
              <a:t>Ilımlı hipernatremi: </a:t>
            </a:r>
            <a:r>
              <a:rPr lang="tr-TR" altLang="tr-TR" sz="1800"/>
              <a:t>Serum Na</a:t>
            </a:r>
            <a:r>
              <a:rPr lang="tr-TR" altLang="tr-TR" sz="1800" baseline="30000"/>
              <a:t>+</a:t>
            </a:r>
            <a:r>
              <a:rPr lang="tr-TR" altLang="tr-TR" sz="1800"/>
              <a:t> genelde 143-147 mEq/L bulunur.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1900" b="1"/>
              <a:t>Hipomagnezemi:</a:t>
            </a:r>
            <a:r>
              <a:rPr lang="tr-TR" altLang="tr-TR" sz="1900"/>
              <a:t> </a:t>
            </a:r>
            <a:r>
              <a:rPr lang="tr-TR" altLang="tr-TR" sz="1800"/>
              <a:t>İdrarla magnezyum kaybının sonucu.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1900" b="1"/>
              <a:t>Kas güçsüzlüğü: </a:t>
            </a:r>
            <a:r>
              <a:rPr lang="tr-TR" altLang="tr-TR" sz="1800"/>
              <a:t>Hipokalemiye bağlı.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1900" b="1"/>
              <a:t>Renal tubular disfonksiyon: </a:t>
            </a:r>
            <a:r>
              <a:rPr lang="tr-TR" altLang="tr-TR" sz="1800"/>
              <a:t>Aldosteron, hipertansiyondan bağımsız olarak GFR ve renal perfüzyon basıncını artırır. Artmış albumin ekskresyonu sıktır.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1900" b="1"/>
              <a:t>Kardiyovasküler risk artışı: </a:t>
            </a:r>
            <a:r>
              <a:rPr lang="tr-TR" altLang="tr-TR" sz="1800"/>
              <a:t>Hipertansiyon ve aldosteronun direk etkisi ile sol ventrikül kütlesi artar.</a:t>
            </a:r>
          </a:p>
          <a:p>
            <a:pPr eaLnBrk="1" hangingPunct="1">
              <a:lnSpc>
                <a:spcPct val="90000"/>
              </a:lnSpc>
            </a:pPr>
            <a:r>
              <a:rPr lang="tr-TR" altLang="tr-TR" sz="1900" b="1"/>
              <a:t>Baskılı renin ve artmış aldosteron düzeyleri: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tr-TR" altLang="tr-TR" sz="1900" b="1"/>
              <a:t>	</a:t>
            </a:r>
            <a:r>
              <a:rPr lang="tr-TR" altLang="tr-TR" sz="1900"/>
              <a:t>(Plazma aldosteron / Plazma renin aktivitesi (PA/PRA): ≥20-30)</a:t>
            </a:r>
          </a:p>
        </p:txBody>
      </p:sp>
      <p:sp>
        <p:nvSpPr>
          <p:cNvPr id="50179" name="Rectangle 7"/>
          <p:cNvSpPr>
            <a:spLocks noChangeArrowheads="1"/>
          </p:cNvSpPr>
          <p:nvPr/>
        </p:nvSpPr>
        <p:spPr bwMode="auto">
          <a:xfrm>
            <a:off x="1524000" y="260351"/>
            <a:ext cx="9144000" cy="10080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3200" b="1">
                <a:solidFill>
                  <a:schemeClr val="accent2"/>
                </a:solidFill>
                <a:latin typeface="Arial" panose="020B0604020202020204" pitchFamily="34" charset="0"/>
              </a:rPr>
              <a:t>Primer Aldosteronizmin </a:t>
            </a:r>
            <a:br>
              <a:rPr lang="tr-TR" altLang="tr-TR" sz="3200" b="1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tr-TR" altLang="tr-TR" sz="3200" b="1">
                <a:solidFill>
                  <a:schemeClr val="accent2"/>
                </a:solidFill>
                <a:latin typeface="Arial" panose="020B0604020202020204" pitchFamily="34" charset="0"/>
              </a:rPr>
              <a:t>Klinik ve Laboratuvar Bulguları</a:t>
            </a:r>
          </a:p>
        </p:txBody>
      </p:sp>
    </p:spTree>
    <p:extLst>
      <p:ext uri="{BB962C8B-B14F-4D97-AF65-F5344CB8AC3E}">
        <p14:creationId xmlns:p14="http://schemas.microsoft.com/office/powerpoint/2010/main" val="2774315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1992314" y="1844676"/>
            <a:ext cx="8351837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2400"/>
              <a:t>%40’ında </a:t>
            </a:r>
            <a:r>
              <a:rPr lang="tr-TR" altLang="tr-TR" sz="2400" i="1"/>
              <a:t>KCNJ5</a:t>
            </a:r>
            <a:r>
              <a:rPr lang="tr-TR" altLang="tr-TR" sz="2400"/>
              <a:t> somatik mutasyonu pozitif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endParaRPr lang="tr-TR" altLang="tr-TR" sz="2400"/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2400" i="1"/>
              <a:t>KCNJ5</a:t>
            </a:r>
            <a:r>
              <a:rPr lang="tr-TR" altLang="tr-TR" sz="2400"/>
              <a:t> pozitifliği kadınlarda ve nispeten büyük adenomu olanlarda daha sık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endParaRPr lang="tr-TR" altLang="tr-TR" sz="2400"/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2400"/>
              <a:t>Unilateral adrenalektomiyle başarıyla tedavi edilebilir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endParaRPr lang="tr-TR" altLang="tr-TR" sz="2400"/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2400"/>
              <a:t>Cerrahi sonrası vakaların tümünde hipertansiyon hafiflerken kür oranı %35-60 kadardır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endParaRPr lang="tr-TR" altLang="tr-TR" sz="2600"/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1524000" y="354013"/>
            <a:ext cx="91440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3000" b="1">
                <a:solidFill>
                  <a:schemeClr val="accent2"/>
                </a:solidFill>
                <a:latin typeface="Arial" panose="020B0604020202020204" pitchFamily="34" charset="0"/>
              </a:rPr>
              <a:t>Aldosteron Üreten Adenomlar (Conn Sendromu)</a:t>
            </a:r>
          </a:p>
        </p:txBody>
      </p:sp>
    </p:spTree>
    <p:extLst>
      <p:ext uri="{BB962C8B-B14F-4D97-AF65-F5344CB8AC3E}">
        <p14:creationId xmlns:p14="http://schemas.microsoft.com/office/powerpoint/2010/main" val="2101740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6"/>
          <p:cNvSpPr txBox="1">
            <a:spLocks noChangeArrowheads="1"/>
          </p:cNvSpPr>
          <p:nvPr/>
        </p:nvSpPr>
        <p:spPr bwMode="auto">
          <a:xfrm>
            <a:off x="4119564" y="981075"/>
            <a:ext cx="428148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000" b="1">
                <a:latin typeface="Arial" panose="020B0604020202020204" pitchFamily="34" charset="0"/>
              </a:rPr>
              <a:t>Kanıtlanmış primer aldosteronizm</a:t>
            </a:r>
          </a:p>
        </p:txBody>
      </p:sp>
      <p:sp>
        <p:nvSpPr>
          <p:cNvPr id="52227" name="Text Box 17"/>
          <p:cNvSpPr txBox="1">
            <a:spLocks noChangeArrowheads="1"/>
          </p:cNvSpPr>
          <p:nvPr/>
        </p:nvSpPr>
        <p:spPr bwMode="auto">
          <a:xfrm>
            <a:off x="5448301" y="1674814"/>
            <a:ext cx="15843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600">
                <a:latin typeface="Arial" panose="020B0604020202020204" pitchFamily="34" charset="0"/>
              </a:rPr>
              <a:t>Adrenal BT</a:t>
            </a:r>
          </a:p>
        </p:txBody>
      </p:sp>
      <p:sp>
        <p:nvSpPr>
          <p:cNvPr id="52228" name="Text Box 18"/>
          <p:cNvSpPr txBox="1">
            <a:spLocks noChangeArrowheads="1"/>
          </p:cNvSpPr>
          <p:nvPr/>
        </p:nvSpPr>
        <p:spPr bwMode="auto">
          <a:xfrm>
            <a:off x="2711450" y="2525713"/>
            <a:ext cx="208915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Normal, Mikronodularite</a:t>
            </a:r>
          </a:p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Bilateral kitle veya </a:t>
            </a:r>
          </a:p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Atipik unilateral kitle </a:t>
            </a:r>
          </a:p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(örn: &gt;2 cm)</a:t>
            </a:r>
          </a:p>
        </p:txBody>
      </p:sp>
      <p:sp>
        <p:nvSpPr>
          <p:cNvPr id="52229" name="Text Box 20"/>
          <p:cNvSpPr txBox="1">
            <a:spLocks noChangeArrowheads="1"/>
          </p:cNvSpPr>
          <p:nvPr/>
        </p:nvSpPr>
        <p:spPr bwMode="auto">
          <a:xfrm>
            <a:off x="7391400" y="2492376"/>
            <a:ext cx="273685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Unilateral hipodens &gt;1 cm nodul ve belirgin primer aldosteronizm varlığında &lt;2 cm nodul</a:t>
            </a:r>
          </a:p>
        </p:txBody>
      </p:sp>
      <p:sp>
        <p:nvSpPr>
          <p:cNvPr id="52230" name="Text Box 21"/>
          <p:cNvSpPr txBox="1">
            <a:spLocks noChangeArrowheads="1"/>
          </p:cNvSpPr>
          <p:nvPr/>
        </p:nvSpPr>
        <p:spPr bwMode="auto">
          <a:xfrm>
            <a:off x="1992313" y="3871913"/>
            <a:ext cx="1439862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Cerrahi istenmiyor</a:t>
            </a:r>
          </a:p>
        </p:txBody>
      </p:sp>
      <p:sp>
        <p:nvSpPr>
          <p:cNvPr id="52231" name="Line 25"/>
          <p:cNvSpPr>
            <a:spLocks noChangeShapeType="1"/>
          </p:cNvSpPr>
          <p:nvPr/>
        </p:nvSpPr>
        <p:spPr bwMode="auto">
          <a:xfrm>
            <a:off x="6240463" y="1387475"/>
            <a:ext cx="0" cy="287338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32" name="Line 27"/>
          <p:cNvSpPr>
            <a:spLocks noChangeShapeType="1"/>
          </p:cNvSpPr>
          <p:nvPr/>
        </p:nvSpPr>
        <p:spPr bwMode="auto">
          <a:xfrm>
            <a:off x="3719513" y="2251076"/>
            <a:ext cx="0" cy="28892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33" name="Line 28"/>
          <p:cNvSpPr>
            <a:spLocks noChangeShapeType="1"/>
          </p:cNvSpPr>
          <p:nvPr/>
        </p:nvSpPr>
        <p:spPr bwMode="auto">
          <a:xfrm>
            <a:off x="8759825" y="2257425"/>
            <a:ext cx="0" cy="287338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34" name="Line 29"/>
          <p:cNvSpPr>
            <a:spLocks noChangeShapeType="1"/>
          </p:cNvSpPr>
          <p:nvPr/>
        </p:nvSpPr>
        <p:spPr bwMode="auto">
          <a:xfrm>
            <a:off x="3719513" y="2251075"/>
            <a:ext cx="5040312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35" name="Line 33"/>
          <p:cNvSpPr>
            <a:spLocks noChangeShapeType="1"/>
          </p:cNvSpPr>
          <p:nvPr/>
        </p:nvSpPr>
        <p:spPr bwMode="auto">
          <a:xfrm>
            <a:off x="2711450" y="3644900"/>
            <a:ext cx="0" cy="2159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36" name="Line 35"/>
          <p:cNvSpPr>
            <a:spLocks noChangeShapeType="1"/>
          </p:cNvSpPr>
          <p:nvPr/>
        </p:nvSpPr>
        <p:spPr bwMode="auto">
          <a:xfrm flipH="1">
            <a:off x="2711450" y="4149725"/>
            <a:ext cx="0" cy="15113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37" name="Line 36"/>
          <p:cNvSpPr>
            <a:spLocks noChangeShapeType="1"/>
          </p:cNvSpPr>
          <p:nvPr/>
        </p:nvSpPr>
        <p:spPr bwMode="auto">
          <a:xfrm>
            <a:off x="8759825" y="3141663"/>
            <a:ext cx="0" cy="2159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38" name="Line 37"/>
          <p:cNvSpPr>
            <a:spLocks noChangeShapeType="1"/>
          </p:cNvSpPr>
          <p:nvPr/>
        </p:nvSpPr>
        <p:spPr bwMode="auto">
          <a:xfrm>
            <a:off x="4800601" y="5013325"/>
            <a:ext cx="1008063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39" name="Rectangle 42"/>
          <p:cNvSpPr>
            <a:spLocks noChangeArrowheads="1"/>
          </p:cNvSpPr>
          <p:nvPr/>
        </p:nvSpPr>
        <p:spPr bwMode="auto">
          <a:xfrm>
            <a:off x="1524000" y="115888"/>
            <a:ext cx="91440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500" b="1">
                <a:solidFill>
                  <a:schemeClr val="accent2"/>
                </a:solidFill>
                <a:latin typeface="Arial" panose="020B0604020202020204" pitchFamily="34" charset="0"/>
              </a:rPr>
              <a:t>Primer aldosteronizmin alt tip açısından değerlendirilmesi</a:t>
            </a:r>
          </a:p>
        </p:txBody>
      </p:sp>
      <p:sp>
        <p:nvSpPr>
          <p:cNvPr id="52240" name="Line 43"/>
          <p:cNvSpPr>
            <a:spLocks noChangeShapeType="1"/>
          </p:cNvSpPr>
          <p:nvPr/>
        </p:nvSpPr>
        <p:spPr bwMode="auto">
          <a:xfrm>
            <a:off x="6240463" y="2035175"/>
            <a:ext cx="0" cy="2159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41" name="Line 44"/>
          <p:cNvSpPr>
            <a:spLocks noChangeShapeType="1"/>
          </p:cNvSpPr>
          <p:nvPr/>
        </p:nvSpPr>
        <p:spPr bwMode="auto">
          <a:xfrm>
            <a:off x="2711450" y="3644900"/>
            <a:ext cx="208915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42" name="Text Box 45"/>
          <p:cNvSpPr txBox="1">
            <a:spLocks noChangeArrowheads="1"/>
          </p:cNvSpPr>
          <p:nvPr/>
        </p:nvSpPr>
        <p:spPr bwMode="auto">
          <a:xfrm>
            <a:off x="4151314" y="3871913"/>
            <a:ext cx="1296987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Cerrahi isteniyor</a:t>
            </a:r>
          </a:p>
        </p:txBody>
      </p:sp>
      <p:sp>
        <p:nvSpPr>
          <p:cNvPr id="52243" name="Line 46"/>
          <p:cNvSpPr>
            <a:spLocks noChangeShapeType="1"/>
          </p:cNvSpPr>
          <p:nvPr/>
        </p:nvSpPr>
        <p:spPr bwMode="auto">
          <a:xfrm>
            <a:off x="4800600" y="3644900"/>
            <a:ext cx="0" cy="2159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44" name="Line 48"/>
          <p:cNvSpPr>
            <a:spLocks noChangeShapeType="1"/>
          </p:cNvSpPr>
          <p:nvPr/>
        </p:nvSpPr>
        <p:spPr bwMode="auto">
          <a:xfrm>
            <a:off x="7751763" y="3357563"/>
            <a:ext cx="0" cy="1778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45" name="Line 49"/>
          <p:cNvSpPr>
            <a:spLocks noChangeShapeType="1"/>
          </p:cNvSpPr>
          <p:nvPr/>
        </p:nvSpPr>
        <p:spPr bwMode="auto">
          <a:xfrm flipV="1">
            <a:off x="7751764" y="3357563"/>
            <a:ext cx="2160587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46" name="Line 50"/>
          <p:cNvSpPr>
            <a:spLocks noChangeShapeType="1"/>
          </p:cNvSpPr>
          <p:nvPr/>
        </p:nvSpPr>
        <p:spPr bwMode="auto">
          <a:xfrm>
            <a:off x="9912350" y="3352800"/>
            <a:ext cx="0" cy="2159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47" name="Text Box 51"/>
          <p:cNvSpPr txBox="1">
            <a:spLocks noChangeArrowheads="1"/>
          </p:cNvSpPr>
          <p:nvPr/>
        </p:nvSpPr>
        <p:spPr bwMode="auto">
          <a:xfrm>
            <a:off x="7104063" y="3500438"/>
            <a:ext cx="12954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Cerrahi isteniyor</a:t>
            </a:r>
          </a:p>
        </p:txBody>
      </p:sp>
      <p:sp>
        <p:nvSpPr>
          <p:cNvPr id="52248" name="Text Box 52"/>
          <p:cNvSpPr txBox="1">
            <a:spLocks noChangeArrowheads="1"/>
          </p:cNvSpPr>
          <p:nvPr/>
        </p:nvSpPr>
        <p:spPr bwMode="auto">
          <a:xfrm>
            <a:off x="9121775" y="3514726"/>
            <a:ext cx="15113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Cerrahi istenmiyor</a:t>
            </a:r>
          </a:p>
        </p:txBody>
      </p:sp>
      <p:sp>
        <p:nvSpPr>
          <p:cNvPr id="52249" name="Text Box 53"/>
          <p:cNvSpPr txBox="1">
            <a:spLocks noChangeArrowheads="1"/>
          </p:cNvSpPr>
          <p:nvPr/>
        </p:nvSpPr>
        <p:spPr bwMode="auto">
          <a:xfrm>
            <a:off x="5808664" y="4654551"/>
            <a:ext cx="1152525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 b="1">
                <a:latin typeface="Arial" panose="020B0604020202020204" pitchFamily="34" charset="0"/>
              </a:rPr>
              <a:t>Adrenal venöz örnekleme</a:t>
            </a:r>
          </a:p>
        </p:txBody>
      </p:sp>
      <p:sp>
        <p:nvSpPr>
          <p:cNvPr id="52250" name="Line 55"/>
          <p:cNvSpPr>
            <a:spLocks noChangeShapeType="1"/>
          </p:cNvSpPr>
          <p:nvPr/>
        </p:nvSpPr>
        <p:spPr bwMode="auto">
          <a:xfrm>
            <a:off x="6743700" y="4437063"/>
            <a:ext cx="0" cy="2159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51" name="Line 56"/>
          <p:cNvSpPr>
            <a:spLocks noChangeShapeType="1"/>
          </p:cNvSpPr>
          <p:nvPr/>
        </p:nvSpPr>
        <p:spPr bwMode="auto">
          <a:xfrm>
            <a:off x="4800600" y="4149725"/>
            <a:ext cx="0" cy="8636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52" name="Line 57"/>
          <p:cNvSpPr>
            <a:spLocks noChangeShapeType="1"/>
          </p:cNvSpPr>
          <p:nvPr/>
        </p:nvSpPr>
        <p:spPr bwMode="auto">
          <a:xfrm>
            <a:off x="3719513" y="3500438"/>
            <a:ext cx="0" cy="144462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53" name="Text Box 58"/>
          <p:cNvSpPr txBox="1">
            <a:spLocks noChangeArrowheads="1"/>
          </p:cNvSpPr>
          <p:nvPr/>
        </p:nvSpPr>
        <p:spPr bwMode="auto">
          <a:xfrm>
            <a:off x="4727575" y="5699126"/>
            <a:ext cx="1296988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Lateralizasyon yok</a:t>
            </a:r>
          </a:p>
        </p:txBody>
      </p:sp>
      <p:sp>
        <p:nvSpPr>
          <p:cNvPr id="52254" name="Line 59"/>
          <p:cNvSpPr>
            <a:spLocks noChangeShapeType="1"/>
          </p:cNvSpPr>
          <p:nvPr/>
        </p:nvSpPr>
        <p:spPr bwMode="auto">
          <a:xfrm>
            <a:off x="5375275" y="5445125"/>
            <a:ext cx="0" cy="2159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55" name="Line 60"/>
          <p:cNvSpPr>
            <a:spLocks noChangeShapeType="1"/>
          </p:cNvSpPr>
          <p:nvPr/>
        </p:nvSpPr>
        <p:spPr bwMode="auto">
          <a:xfrm>
            <a:off x="5375275" y="5445125"/>
            <a:ext cx="208915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56" name="Text Box 61"/>
          <p:cNvSpPr txBox="1">
            <a:spLocks noChangeArrowheads="1"/>
          </p:cNvSpPr>
          <p:nvPr/>
        </p:nvSpPr>
        <p:spPr bwMode="auto">
          <a:xfrm>
            <a:off x="6815139" y="5699126"/>
            <a:ext cx="12969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Lateralizasyon var</a:t>
            </a:r>
          </a:p>
        </p:txBody>
      </p:sp>
      <p:sp>
        <p:nvSpPr>
          <p:cNvPr id="52257" name="Line 62"/>
          <p:cNvSpPr>
            <a:spLocks noChangeShapeType="1"/>
          </p:cNvSpPr>
          <p:nvPr/>
        </p:nvSpPr>
        <p:spPr bwMode="auto">
          <a:xfrm>
            <a:off x="7464425" y="5445125"/>
            <a:ext cx="0" cy="2159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58" name="Line 63"/>
          <p:cNvSpPr>
            <a:spLocks noChangeShapeType="1"/>
          </p:cNvSpPr>
          <p:nvPr/>
        </p:nvSpPr>
        <p:spPr bwMode="auto">
          <a:xfrm>
            <a:off x="6383338" y="5300663"/>
            <a:ext cx="0" cy="144462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59" name="Line 64"/>
          <p:cNvSpPr>
            <a:spLocks noChangeShapeType="1"/>
          </p:cNvSpPr>
          <p:nvPr/>
        </p:nvSpPr>
        <p:spPr bwMode="auto">
          <a:xfrm flipH="1">
            <a:off x="3648075" y="5876925"/>
            <a:ext cx="10795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60" name="Line 65"/>
          <p:cNvSpPr>
            <a:spLocks noChangeShapeType="1"/>
          </p:cNvSpPr>
          <p:nvPr/>
        </p:nvSpPr>
        <p:spPr bwMode="auto">
          <a:xfrm>
            <a:off x="8112125" y="5949950"/>
            <a:ext cx="287338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61" name="Text Box 67"/>
          <p:cNvSpPr txBox="1">
            <a:spLocks noChangeArrowheads="1"/>
          </p:cNvSpPr>
          <p:nvPr/>
        </p:nvSpPr>
        <p:spPr bwMode="auto">
          <a:xfrm>
            <a:off x="1774825" y="5661026"/>
            <a:ext cx="187325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İHA veya GRA:</a:t>
            </a:r>
          </a:p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Farmakolojik tedavi</a:t>
            </a:r>
          </a:p>
        </p:txBody>
      </p:sp>
      <p:sp>
        <p:nvSpPr>
          <p:cNvPr id="52262" name="Text Box 68"/>
          <p:cNvSpPr txBox="1">
            <a:spLocks noChangeArrowheads="1"/>
          </p:cNvSpPr>
          <p:nvPr/>
        </p:nvSpPr>
        <p:spPr bwMode="auto">
          <a:xfrm>
            <a:off x="9409113" y="4508501"/>
            <a:ext cx="10795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Farmakolojik tedavi</a:t>
            </a:r>
          </a:p>
        </p:txBody>
      </p:sp>
      <p:sp>
        <p:nvSpPr>
          <p:cNvPr id="52263" name="Line 69"/>
          <p:cNvSpPr>
            <a:spLocks noChangeShapeType="1"/>
          </p:cNvSpPr>
          <p:nvPr/>
        </p:nvSpPr>
        <p:spPr bwMode="auto">
          <a:xfrm flipH="1">
            <a:off x="9912350" y="3789364"/>
            <a:ext cx="0" cy="719137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64" name="Line 71"/>
          <p:cNvSpPr>
            <a:spLocks noChangeShapeType="1"/>
          </p:cNvSpPr>
          <p:nvPr/>
        </p:nvSpPr>
        <p:spPr bwMode="auto">
          <a:xfrm>
            <a:off x="8832850" y="4435476"/>
            <a:ext cx="0" cy="938213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65" name="Text Box 68"/>
          <p:cNvSpPr txBox="1">
            <a:spLocks noChangeArrowheads="1"/>
          </p:cNvSpPr>
          <p:nvPr/>
        </p:nvSpPr>
        <p:spPr bwMode="auto">
          <a:xfrm>
            <a:off x="6383339" y="4160839"/>
            <a:ext cx="720725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&gt;35 yaş</a:t>
            </a:r>
          </a:p>
        </p:txBody>
      </p:sp>
      <p:sp>
        <p:nvSpPr>
          <p:cNvPr id="52266" name="Line 36"/>
          <p:cNvSpPr>
            <a:spLocks noChangeShapeType="1"/>
          </p:cNvSpPr>
          <p:nvPr/>
        </p:nvSpPr>
        <p:spPr bwMode="auto">
          <a:xfrm flipH="1">
            <a:off x="7751763" y="3789364"/>
            <a:ext cx="0" cy="14922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67" name="Line 48"/>
          <p:cNvSpPr>
            <a:spLocks noChangeShapeType="1"/>
          </p:cNvSpPr>
          <p:nvPr/>
        </p:nvSpPr>
        <p:spPr bwMode="auto">
          <a:xfrm>
            <a:off x="6743700" y="3938589"/>
            <a:ext cx="0" cy="211137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68" name="Line 49"/>
          <p:cNvSpPr>
            <a:spLocks noChangeShapeType="1"/>
          </p:cNvSpPr>
          <p:nvPr/>
        </p:nvSpPr>
        <p:spPr bwMode="auto">
          <a:xfrm>
            <a:off x="6743700" y="3938588"/>
            <a:ext cx="208915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69" name="Line 50"/>
          <p:cNvSpPr>
            <a:spLocks noChangeShapeType="1"/>
          </p:cNvSpPr>
          <p:nvPr/>
        </p:nvSpPr>
        <p:spPr bwMode="auto">
          <a:xfrm>
            <a:off x="8832850" y="3933825"/>
            <a:ext cx="0" cy="2159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52270" name="Text Box 68"/>
          <p:cNvSpPr txBox="1">
            <a:spLocks noChangeArrowheads="1"/>
          </p:cNvSpPr>
          <p:nvPr/>
        </p:nvSpPr>
        <p:spPr bwMode="auto">
          <a:xfrm>
            <a:off x="8472488" y="4149726"/>
            <a:ext cx="792162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&lt;35 yaş</a:t>
            </a:r>
          </a:p>
        </p:txBody>
      </p:sp>
      <p:sp>
        <p:nvSpPr>
          <p:cNvPr id="52271" name="Text Box 18"/>
          <p:cNvSpPr txBox="1">
            <a:spLocks noChangeArrowheads="1"/>
          </p:cNvSpPr>
          <p:nvPr/>
        </p:nvSpPr>
        <p:spPr bwMode="auto">
          <a:xfrm>
            <a:off x="8399463" y="5397500"/>
            <a:ext cx="2089150" cy="138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 b="1">
                <a:latin typeface="Arial" panose="020B0604020202020204" pitchFamily="34" charset="0"/>
              </a:rPr>
              <a:t>Aldosteron üreten adenom veya</a:t>
            </a:r>
          </a:p>
          <a:p>
            <a:pPr algn="ctr" eaLnBrk="1" hangingPunct="1"/>
            <a:r>
              <a:rPr lang="tr-TR" altLang="tr-TR" sz="1200" b="1">
                <a:latin typeface="Arial" panose="020B0604020202020204" pitchFamily="34" charset="0"/>
              </a:rPr>
              <a:t> Primer adrenal hiperplazi:</a:t>
            </a:r>
          </a:p>
          <a:p>
            <a:pPr algn="ctr" eaLnBrk="1" hangingPunct="1"/>
            <a:endParaRPr lang="tr-TR" altLang="tr-TR" sz="1200" b="1">
              <a:latin typeface="Arial" panose="020B0604020202020204" pitchFamily="34" charset="0"/>
            </a:endParaRPr>
          </a:p>
          <a:p>
            <a:pPr algn="ctr" eaLnBrk="1" hangingPunct="1"/>
            <a:r>
              <a:rPr lang="tr-TR" altLang="tr-TR" sz="1200" b="1">
                <a:latin typeface="Arial" panose="020B0604020202020204" pitchFamily="34" charset="0"/>
              </a:rPr>
              <a:t>Unilateral laparoskopik adrenalektomi</a:t>
            </a:r>
          </a:p>
        </p:txBody>
      </p:sp>
    </p:spTree>
    <p:extLst>
      <p:ext uri="{BB962C8B-B14F-4D97-AF65-F5344CB8AC3E}">
        <p14:creationId xmlns:p14="http://schemas.microsoft.com/office/powerpoint/2010/main" val="29396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ChangeArrowheads="1"/>
          </p:cNvSpPr>
          <p:nvPr/>
        </p:nvSpPr>
        <p:spPr bwMode="auto">
          <a:xfrm>
            <a:off x="1774825" y="1628776"/>
            <a:ext cx="871378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927100" indent="-469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2000" b="1"/>
              <a:t>Preop: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2000"/>
              <a:t>Hipertansiyon kontrol altına alınmalı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2000"/>
              <a:t>Hipokalemi potasyum replasmanı veya mineralokortikoid reseptör antagonistiyle düzeltilmeli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2000" b="1"/>
              <a:t>Postop: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2000"/>
              <a:t>Cerrahiden bir gün sonra plazma aldosteron ölçülmeli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2000"/>
              <a:t>Potasyum replasmanı, spironolakton tedavisi ve olanaklıysa antihipertansif tedavi kesilmeli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2000"/>
              <a:t>Hiperkalemi açısından hasta sıkı izlenmeli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2000"/>
              <a:t>Serum potasyum hastanedeyken ve taburculuk sonrası 1 ay boyunca haftada bir ölçülmeli</a:t>
            </a:r>
          </a:p>
          <a:p>
            <a:pPr lvl="1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2000"/>
              <a:t>Preoperatif renal yetersizliği olanlarda serum kreatinin de takip edilmelidir.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endParaRPr lang="tr-TR" altLang="tr-TR" sz="2000"/>
          </a:p>
        </p:txBody>
      </p:sp>
      <p:sp>
        <p:nvSpPr>
          <p:cNvPr id="53251" name="Rectangle 5"/>
          <p:cNvSpPr>
            <a:spLocks noChangeArrowheads="1"/>
          </p:cNvSpPr>
          <p:nvPr/>
        </p:nvSpPr>
        <p:spPr bwMode="auto">
          <a:xfrm>
            <a:off x="1524000" y="354013"/>
            <a:ext cx="91440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800" b="1">
                <a:solidFill>
                  <a:schemeClr val="accent2"/>
                </a:solidFill>
                <a:latin typeface="Arial" panose="020B0604020202020204" pitchFamily="34" charset="0"/>
              </a:rPr>
              <a:t>Primer Aldosteronizm: Cerrahi Dönemde Yaklaşım</a:t>
            </a:r>
          </a:p>
        </p:txBody>
      </p:sp>
    </p:spTree>
    <p:extLst>
      <p:ext uri="{BB962C8B-B14F-4D97-AF65-F5344CB8AC3E}">
        <p14:creationId xmlns:p14="http://schemas.microsoft.com/office/powerpoint/2010/main" val="2877118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ChangeArrowheads="1"/>
          </p:cNvSpPr>
          <p:nvPr/>
        </p:nvSpPr>
        <p:spPr bwMode="auto">
          <a:xfrm>
            <a:off x="1774825" y="1989138"/>
            <a:ext cx="86423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2000"/>
              <a:t>Cerrahi yalnız unilateral hastalığı olanda etkilidir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altLang="tr-TR" sz="2000"/>
              <a:t>	(Conn sendromunda unilateral adrenalektomi).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endParaRPr lang="tr-TR" altLang="tr-TR" sz="20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2000"/>
              <a:t>Bilateral idiyopatik adrenal hiperplazide veya opere olamayacak unilateral kitleli hastalarda mineralokortikoid antagonistleri kullanılabilir (spironolakton, eplerenon).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endParaRPr lang="tr-TR" altLang="tr-TR" sz="20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2000"/>
              <a:t>Potasyum koruyucu diğer diüretikler de aldosteronun renal etkilerini bloke ettiklerinden önerilebilir (amilorid, triamteren).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endParaRPr lang="tr-TR" altLang="tr-TR" sz="20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2000"/>
              <a:t>Bunlara rağmen hipertansiyonu sebat edenlere tiyazid grubu diüretikler veya ACE inhibitörleri de başlanabilir.</a:t>
            </a:r>
          </a:p>
        </p:txBody>
      </p:sp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1524000" y="260351"/>
            <a:ext cx="9144000" cy="10080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3200" b="1">
                <a:solidFill>
                  <a:schemeClr val="accent2"/>
                </a:solidFill>
                <a:latin typeface="Arial" panose="020B0604020202020204" pitchFamily="34" charset="0"/>
              </a:rPr>
              <a:t>Primer Aldosteronizmde </a:t>
            </a:r>
            <a:br>
              <a:rPr lang="tr-TR" altLang="tr-TR" sz="3200" b="1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tr-TR" altLang="tr-TR" sz="3200" b="1">
                <a:solidFill>
                  <a:schemeClr val="accent2"/>
                </a:solidFill>
                <a:latin typeface="Arial" panose="020B0604020202020204" pitchFamily="34" charset="0"/>
              </a:rPr>
              <a:t>Tedavi Yaklaşımı</a:t>
            </a:r>
          </a:p>
        </p:txBody>
      </p:sp>
    </p:spTree>
    <p:extLst>
      <p:ext uri="{BB962C8B-B14F-4D97-AF65-F5344CB8AC3E}">
        <p14:creationId xmlns:p14="http://schemas.microsoft.com/office/powerpoint/2010/main" val="2431166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389" y="1916114"/>
            <a:ext cx="8785225" cy="424973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tr-TR" altLang="tr-TR" sz="1500" b="1">
                <a:latin typeface="Arial" panose="020B0604020202020204" pitchFamily="34" charset="0"/>
              </a:rPr>
              <a:t>Nadir: Tüm kanser ölümlerinin %0.2’si. İnsidansı yaklaşık olarak yılda milyonda 1-2</a:t>
            </a:r>
          </a:p>
          <a:p>
            <a:pPr eaLnBrk="1" hangingPunct="1">
              <a:lnSpc>
                <a:spcPct val="80000"/>
              </a:lnSpc>
            </a:pPr>
            <a:endParaRPr lang="tr-TR" altLang="tr-TR" sz="1500" b="1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1500" b="1">
                <a:latin typeface="Arial" panose="020B0604020202020204" pitchFamily="34" charset="0"/>
              </a:rPr>
              <a:t>Kötü prognozlu yüksek derecede malign bir tümör </a:t>
            </a:r>
          </a:p>
          <a:p>
            <a:pPr eaLnBrk="1" hangingPunct="1">
              <a:lnSpc>
                <a:spcPct val="80000"/>
              </a:lnSpc>
            </a:pPr>
            <a:endParaRPr lang="tr-TR" altLang="tr-TR" sz="1500" b="1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1500" b="1">
                <a:latin typeface="Arial" panose="020B0604020202020204" pitchFamily="34" charset="0"/>
              </a:rPr>
              <a:t>Vakaların çoğu 30-50 yaş arası ortaya çıkmakta </a:t>
            </a:r>
          </a:p>
          <a:p>
            <a:pPr eaLnBrk="1" hangingPunct="1">
              <a:lnSpc>
                <a:spcPct val="80000"/>
              </a:lnSpc>
            </a:pPr>
            <a:endParaRPr lang="tr-TR" altLang="tr-TR" sz="1500" b="1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1500" b="1">
                <a:latin typeface="Arial" panose="020B0604020202020204" pitchFamily="34" charset="0"/>
              </a:rPr>
              <a:t>Patogenez= Etyolojisi belli değil. Herediter kanser sendromlarıyla birliktelik gösterir (Li-Fraumeni, Beckwith-Wiedemann, MEN tip 1) </a:t>
            </a:r>
          </a:p>
          <a:p>
            <a:pPr eaLnBrk="1" hangingPunct="1">
              <a:lnSpc>
                <a:spcPct val="80000"/>
              </a:lnSpc>
            </a:pPr>
            <a:endParaRPr lang="tr-TR" altLang="tr-TR" sz="1500" b="1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1500" b="1">
                <a:latin typeface="Arial" panose="020B0604020202020204" pitchFamily="34" charset="0"/>
              </a:rPr>
              <a:t>Klinik prezentasyon= </a:t>
            </a:r>
            <a:r>
              <a:rPr lang="en-US" altLang="tr-TR" sz="1500" b="1">
                <a:latin typeface="Arial" panose="020B0604020202020204" pitchFamily="34" charset="0"/>
              </a:rPr>
              <a:t>~</a:t>
            </a:r>
            <a:r>
              <a:rPr lang="tr-TR" altLang="tr-TR" sz="1500" b="1">
                <a:latin typeface="Arial" panose="020B0604020202020204" pitchFamily="34" charset="0"/>
              </a:rPr>
              <a:t>%60’ı fonksiyonludur. Fonksiyonlu adrenokortikal karsinomanın erken tanısı steroid hormon üreten tümöre bağlı ortaya çıkan klinik tablonun tanınmasına dayanmaktadır. Geri kalanı abdominal şikayetlerin araştırılması sırasında saptanırlar. </a:t>
            </a:r>
          </a:p>
          <a:p>
            <a:pPr eaLnBrk="1" hangingPunct="1">
              <a:lnSpc>
                <a:spcPct val="80000"/>
              </a:lnSpc>
            </a:pPr>
            <a:endParaRPr lang="tr-TR" altLang="tr-TR" sz="1500" b="1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1500" b="1">
                <a:latin typeface="Arial" panose="020B0604020202020204" pitchFamily="34" charset="0"/>
              </a:rPr>
              <a:t>Prognoz= Evre I, II ve III için 40 aylık sağkalım oranı %50 iken evre IV tümörü olanlarda bu oran sadece %10’dur.</a:t>
            </a:r>
          </a:p>
          <a:p>
            <a:pPr eaLnBrk="1" hangingPunct="1">
              <a:lnSpc>
                <a:spcPct val="80000"/>
              </a:lnSpc>
            </a:pPr>
            <a:endParaRPr lang="tr-TR" altLang="tr-TR" sz="1500" b="1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tr-TR" sz="1500" b="1">
                <a:latin typeface="Arial" panose="020B0604020202020204" pitchFamily="34" charset="0"/>
              </a:rPr>
              <a:t>Tedavi ve izlem= Adrenokortikal karsinomlu hastanın tedavisinde halen geçerli yöntemler cerrahi, radyoterapi ve özgün olmayan kemoterapi rejimiyle mitotanı içermektedir.</a:t>
            </a:r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2135188" y="333375"/>
            <a:ext cx="7993062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3200" b="1">
                <a:solidFill>
                  <a:schemeClr val="accent2"/>
                </a:solidFill>
              </a:rPr>
              <a:t>Primer Adrenokortikal Karsinoma</a:t>
            </a:r>
          </a:p>
        </p:txBody>
      </p:sp>
    </p:spTree>
    <p:extLst>
      <p:ext uri="{BB962C8B-B14F-4D97-AF65-F5344CB8AC3E}">
        <p14:creationId xmlns:p14="http://schemas.microsoft.com/office/powerpoint/2010/main" val="3274437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1992313" y="1628776"/>
            <a:ext cx="842486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tr-TR" altLang="tr-TR" sz="2000" b="1">
                <a:solidFill>
                  <a:srgbClr val="FF0000"/>
                </a:solidFill>
              </a:rPr>
              <a:t>1.</a:t>
            </a:r>
            <a:r>
              <a:rPr lang="tr-TR" altLang="tr-TR" sz="2000" b="1"/>
              <a:t>	Fiziksel stres altında olan hastalar (ciddi bakteriyel infeksiyon gibi)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endParaRPr lang="tr-TR" altLang="tr-TR" sz="2000" b="1"/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</a:pPr>
            <a:r>
              <a:rPr lang="tr-TR" altLang="tr-TR" sz="2000" b="1">
                <a:solidFill>
                  <a:srgbClr val="FF0000"/>
                </a:solidFill>
              </a:rPr>
              <a:t>2.</a:t>
            </a:r>
            <a:r>
              <a:rPr lang="tr-TR" altLang="tr-TR" sz="2000" b="1"/>
              <a:t>	Ciddi obezitesi olan hastalar (özellikle viseral obezite veya polikistik over sendromu)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endParaRPr lang="tr-TR" altLang="tr-TR" sz="2000" b="1"/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Tx/>
              <a:buAutoNum type="arabicPeriod" startAt="3"/>
            </a:pPr>
            <a:r>
              <a:rPr lang="tr-TR" altLang="tr-TR" sz="2000" b="1"/>
              <a:t>Malnütrisyonu, anoreksia nervozası olan hastalar ya da ağır kronik egzersiz yapanlar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Tx/>
              <a:buAutoNum type="arabicPeriod" startAt="3"/>
            </a:pPr>
            <a:endParaRPr lang="tr-TR" altLang="tr-TR" sz="2000" b="1"/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Tx/>
              <a:buAutoNum type="arabicPeriod" startAt="3"/>
            </a:pPr>
            <a:r>
              <a:rPr lang="tr-TR" altLang="tr-TR" sz="2000" b="1"/>
              <a:t>Psikolojik stresi olan hastalar (özellikle ağır major depressif hastalık ve melankolik semptomları olanlar)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Tx/>
              <a:buAutoNum type="arabicPeriod" startAt="3"/>
            </a:pPr>
            <a:endParaRPr lang="tr-TR" altLang="tr-TR" sz="2000" b="1"/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Tx/>
              <a:buAutoNum type="arabicPeriod" startAt="3"/>
            </a:pPr>
            <a:r>
              <a:rPr lang="tr-TR" altLang="tr-TR" sz="2000" b="1"/>
              <a:t>Nadiren kronik alkolizmi olan hastalar </a:t>
            </a:r>
          </a:p>
        </p:txBody>
      </p:sp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2135189" y="188913"/>
            <a:ext cx="7921625" cy="1223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3200" b="1">
                <a:solidFill>
                  <a:schemeClr val="accent2"/>
                </a:solidFill>
              </a:rPr>
              <a:t>Psödo-Cushing Sendromu Nedenleri</a:t>
            </a:r>
          </a:p>
        </p:txBody>
      </p:sp>
    </p:spTree>
    <p:extLst>
      <p:ext uri="{BB962C8B-B14F-4D97-AF65-F5344CB8AC3E}">
        <p14:creationId xmlns:p14="http://schemas.microsoft.com/office/powerpoint/2010/main" val="55856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1774825" y="2060576"/>
            <a:ext cx="8713788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384300" indent="-469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2200" b="1"/>
              <a:t>Adrenal bezin otonomik kortizol hipersekresyonuna bağlı oluşan Cushing sendromu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endParaRPr lang="tr-TR" altLang="tr-TR" sz="2200" b="1"/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2200" b="1"/>
              <a:t>ACTH bağımsız Cushing sendromu nedeni olduğundan hiperpigmentasyon beklenmez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endParaRPr lang="tr-TR" altLang="tr-TR" sz="2200" b="1"/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2200" b="1"/>
              <a:t>Nedenleri:</a:t>
            </a:r>
          </a:p>
          <a:p>
            <a:pPr lvl="2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2000"/>
              <a:t>Adrenokortikal adenomlar ve karsinomlar (%18-20)</a:t>
            </a:r>
          </a:p>
          <a:p>
            <a:pPr lvl="2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2000"/>
              <a:t>Primer pigmente nodüler adrenokortikal hastalık (&lt;%1)</a:t>
            </a:r>
          </a:p>
          <a:p>
            <a:pPr lvl="2"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2000"/>
              <a:t>Bilateral makronodüler adrenal hiperplazi (&lt;%1)</a:t>
            </a: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2135189" y="549275"/>
            <a:ext cx="7921625" cy="6477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3200" b="1">
                <a:solidFill>
                  <a:schemeClr val="accent2"/>
                </a:solidFill>
              </a:rPr>
              <a:t>Adrenal Cushing Sendromu</a:t>
            </a:r>
          </a:p>
        </p:txBody>
      </p:sp>
    </p:spTree>
    <p:extLst>
      <p:ext uri="{BB962C8B-B14F-4D97-AF65-F5344CB8AC3E}">
        <p14:creationId xmlns:p14="http://schemas.microsoft.com/office/powerpoint/2010/main" val="2152654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631950" y="2200275"/>
            <a:ext cx="46799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1600"/>
              <a:t>Santripedal obezite-		    %97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1600"/>
              <a:t>Yüzde platora-    		    %94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1600"/>
              <a:t>Glukoz entoleransı-  	  	    %90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1600"/>
              <a:t>Güçsüzlük,proksimal miyopati-     %90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1600"/>
              <a:t>Hipertansiyon- 		    %87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1600"/>
              <a:t>Psikolojik değişiklikler- 	    %86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1600"/>
              <a:t>Kolay berelenme-		    %84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1600"/>
              <a:t>Hirsutizm- 			    %81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1600"/>
              <a:t>Oligomenore – amenore- 	    %80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1600"/>
              <a:t>İmpotans- 			    %80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1600"/>
              <a:t>Akne, yağlı cilt- 		    %80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1600"/>
              <a:t>Osteopeni – osteoporoz- 	    %80 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6311900" y="2205038"/>
            <a:ext cx="42481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1600"/>
              <a:t>Abdominal stria-	           %71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1600"/>
              <a:t>Hiperlipidemi- 	           %70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1600"/>
              <a:t>Bilek ödemi- 		           %60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1600"/>
              <a:t>Sırt ağrısı, omurga kırığı-       %50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1600"/>
              <a:t>Polidipsi,poliüri-  	           %44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1600"/>
              <a:t>Baş ağrısı- 		           %47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1600"/>
              <a:t>Egzoftalmus- 	           %33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1600"/>
              <a:t>Tinea versicolor infeksiyonu-  %30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1600"/>
              <a:t>Abdominal ağrı- 	           %21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1600"/>
              <a:t>Diabetes mellitus-	           %20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1600"/>
              <a:t>Renal taş-		           %19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</a:pPr>
            <a:r>
              <a:rPr lang="tr-TR" altLang="tr-TR" sz="1600"/>
              <a:t>Hiperpigmentasyon- 	           %16</a:t>
            </a: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2135188" y="333375"/>
            <a:ext cx="7993062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3000" b="1">
                <a:solidFill>
                  <a:schemeClr val="accent2"/>
                </a:solidFill>
                <a:latin typeface="Arial" panose="020B0604020202020204" pitchFamily="34" charset="0"/>
              </a:rPr>
              <a:t>Cushing Sendromu Semptom ve Bulguları</a:t>
            </a:r>
          </a:p>
        </p:txBody>
      </p:sp>
    </p:spTree>
    <p:extLst>
      <p:ext uri="{BB962C8B-B14F-4D97-AF65-F5344CB8AC3E}">
        <p14:creationId xmlns:p14="http://schemas.microsoft.com/office/powerpoint/2010/main" val="1069425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ChangeArrowheads="1"/>
          </p:cNvSpPr>
          <p:nvPr/>
        </p:nvSpPr>
        <p:spPr bwMode="auto">
          <a:xfrm>
            <a:off x="2135189" y="333376"/>
            <a:ext cx="7921625" cy="10080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3200" b="1">
                <a:solidFill>
                  <a:schemeClr val="accent2"/>
                </a:solidFill>
              </a:rPr>
              <a:t>Cushing sendromunda ay dede yüz ve buffalo hörgücü</a:t>
            </a:r>
          </a:p>
        </p:txBody>
      </p:sp>
      <p:pic>
        <p:nvPicPr>
          <p:cNvPr id="34819" name="4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57339"/>
            <a:ext cx="50038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5 Resim" descr="C:\Users\oem\Downloads\IMG_1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1557339"/>
            <a:ext cx="4392613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071813" y="3644900"/>
            <a:ext cx="1655762" cy="215900"/>
          </a:xfrm>
          <a:prstGeom prst="rect">
            <a:avLst/>
          </a:prstGeom>
          <a:solidFill>
            <a:srgbClr val="00000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tr-T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131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2135189" y="620713"/>
            <a:ext cx="7921625" cy="10795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3200" b="1">
                <a:solidFill>
                  <a:schemeClr val="accent2"/>
                </a:solidFill>
              </a:rPr>
              <a:t>Cushing sendromunda verjetürler ve santrapedal obezite</a:t>
            </a:r>
          </a:p>
        </p:txBody>
      </p:sp>
      <p:pic>
        <p:nvPicPr>
          <p:cNvPr id="35843" name="5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060576"/>
            <a:ext cx="4824413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6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60576"/>
            <a:ext cx="45720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967663" y="2492376"/>
            <a:ext cx="576262" cy="73025"/>
          </a:xfrm>
          <a:prstGeom prst="rect">
            <a:avLst/>
          </a:prstGeom>
          <a:solidFill>
            <a:srgbClr val="000000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tr-T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550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3352800" y="1150938"/>
            <a:ext cx="57673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000" b="1">
                <a:latin typeface="Arial" panose="020B0604020202020204" pitchFamily="34" charset="0"/>
              </a:rPr>
              <a:t>Klinik olarak Cushing sendromu düşülen vaka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4943475" y="1844675"/>
            <a:ext cx="2592388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600">
                <a:latin typeface="Arial" panose="020B0604020202020204" pitchFamily="34" charset="0"/>
              </a:rPr>
              <a:t>Sabah ve gece plazma kortizol-ACTH ölçümü</a:t>
            </a: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5232400" y="2636838"/>
            <a:ext cx="1944688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Normal veya patolojik</a:t>
            </a: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5016501" y="3213101"/>
            <a:ext cx="24479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Bir gecelik 1 mg dekzametazon baskılama testi</a:t>
            </a:r>
          </a:p>
        </p:txBody>
      </p:sp>
      <p:sp>
        <p:nvSpPr>
          <p:cNvPr id="36870" name="Line 9"/>
          <p:cNvSpPr>
            <a:spLocks noChangeShapeType="1"/>
          </p:cNvSpPr>
          <p:nvPr/>
        </p:nvSpPr>
        <p:spPr bwMode="auto">
          <a:xfrm>
            <a:off x="6240463" y="1557339"/>
            <a:ext cx="0" cy="287337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6871" name="Line 10"/>
          <p:cNvSpPr>
            <a:spLocks noChangeShapeType="1"/>
          </p:cNvSpPr>
          <p:nvPr/>
        </p:nvSpPr>
        <p:spPr bwMode="auto">
          <a:xfrm>
            <a:off x="6240463" y="2924176"/>
            <a:ext cx="0" cy="28892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6872" name="Line 15"/>
          <p:cNvSpPr>
            <a:spLocks noChangeShapeType="1"/>
          </p:cNvSpPr>
          <p:nvPr/>
        </p:nvSpPr>
        <p:spPr bwMode="auto">
          <a:xfrm>
            <a:off x="6240463" y="3644900"/>
            <a:ext cx="0" cy="2159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6873" name="Rectangle 17"/>
          <p:cNvSpPr>
            <a:spLocks noChangeArrowheads="1"/>
          </p:cNvSpPr>
          <p:nvPr/>
        </p:nvSpPr>
        <p:spPr bwMode="auto">
          <a:xfrm>
            <a:off x="2135188" y="188914"/>
            <a:ext cx="7993062" cy="7191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3200" b="1">
                <a:solidFill>
                  <a:schemeClr val="accent2"/>
                </a:solidFill>
                <a:latin typeface="Arial" panose="020B0604020202020204" pitchFamily="34" charset="0"/>
              </a:rPr>
              <a:t>Cushing sendromu tanısı</a:t>
            </a:r>
          </a:p>
        </p:txBody>
      </p:sp>
      <p:sp>
        <p:nvSpPr>
          <p:cNvPr id="36874" name="Line 18"/>
          <p:cNvSpPr>
            <a:spLocks noChangeShapeType="1"/>
          </p:cNvSpPr>
          <p:nvPr/>
        </p:nvSpPr>
        <p:spPr bwMode="auto">
          <a:xfrm>
            <a:off x="6240463" y="2420938"/>
            <a:ext cx="0" cy="2159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6875" name="Text Box 22"/>
          <p:cNvSpPr txBox="1">
            <a:spLocks noChangeArrowheads="1"/>
          </p:cNvSpPr>
          <p:nvPr/>
        </p:nvSpPr>
        <p:spPr bwMode="auto">
          <a:xfrm>
            <a:off x="3360738" y="4076701"/>
            <a:ext cx="2087562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Kortizol ≥1.8 µg/dl</a:t>
            </a:r>
          </a:p>
        </p:txBody>
      </p:sp>
      <p:sp>
        <p:nvSpPr>
          <p:cNvPr id="36876" name="Line 23"/>
          <p:cNvSpPr>
            <a:spLocks noChangeShapeType="1"/>
          </p:cNvSpPr>
          <p:nvPr/>
        </p:nvSpPr>
        <p:spPr bwMode="auto">
          <a:xfrm>
            <a:off x="4440238" y="3860800"/>
            <a:ext cx="0" cy="2159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6877" name="Line 24"/>
          <p:cNvSpPr>
            <a:spLocks noChangeShapeType="1"/>
          </p:cNvSpPr>
          <p:nvPr/>
        </p:nvSpPr>
        <p:spPr bwMode="auto">
          <a:xfrm>
            <a:off x="4440239" y="3860800"/>
            <a:ext cx="3743325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6878" name="Line 25"/>
          <p:cNvSpPr>
            <a:spLocks noChangeShapeType="1"/>
          </p:cNvSpPr>
          <p:nvPr/>
        </p:nvSpPr>
        <p:spPr bwMode="auto">
          <a:xfrm>
            <a:off x="8183563" y="3860800"/>
            <a:ext cx="0" cy="2159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6879" name="Text Box 33"/>
          <p:cNvSpPr txBox="1">
            <a:spLocks noChangeArrowheads="1"/>
          </p:cNvSpPr>
          <p:nvPr/>
        </p:nvSpPr>
        <p:spPr bwMode="auto">
          <a:xfrm>
            <a:off x="5016501" y="5300663"/>
            <a:ext cx="1008063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Yüksek</a:t>
            </a:r>
          </a:p>
        </p:txBody>
      </p:sp>
      <p:sp>
        <p:nvSpPr>
          <p:cNvPr id="36880" name="Line 34"/>
          <p:cNvSpPr>
            <a:spLocks noChangeShapeType="1"/>
          </p:cNvSpPr>
          <p:nvPr/>
        </p:nvSpPr>
        <p:spPr bwMode="auto">
          <a:xfrm>
            <a:off x="3432175" y="5084763"/>
            <a:ext cx="0" cy="2159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6881" name="Line 35"/>
          <p:cNvSpPr>
            <a:spLocks noChangeShapeType="1"/>
          </p:cNvSpPr>
          <p:nvPr/>
        </p:nvSpPr>
        <p:spPr bwMode="auto">
          <a:xfrm>
            <a:off x="3432175" y="5084763"/>
            <a:ext cx="208915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6882" name="Text Box 36"/>
          <p:cNvSpPr txBox="1">
            <a:spLocks noChangeArrowheads="1"/>
          </p:cNvSpPr>
          <p:nvPr/>
        </p:nvSpPr>
        <p:spPr bwMode="auto">
          <a:xfrm>
            <a:off x="7535864" y="4652963"/>
            <a:ext cx="1296987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Normal</a:t>
            </a:r>
          </a:p>
        </p:txBody>
      </p:sp>
      <p:sp>
        <p:nvSpPr>
          <p:cNvPr id="36883" name="Line 37"/>
          <p:cNvSpPr>
            <a:spLocks noChangeShapeType="1"/>
          </p:cNvSpPr>
          <p:nvPr/>
        </p:nvSpPr>
        <p:spPr bwMode="auto">
          <a:xfrm>
            <a:off x="5521325" y="5084763"/>
            <a:ext cx="0" cy="2159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6884" name="Line 38"/>
          <p:cNvSpPr>
            <a:spLocks noChangeShapeType="1"/>
          </p:cNvSpPr>
          <p:nvPr/>
        </p:nvSpPr>
        <p:spPr bwMode="auto">
          <a:xfrm>
            <a:off x="4440238" y="4941888"/>
            <a:ext cx="0" cy="144462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6885" name="Line 45"/>
          <p:cNvSpPr>
            <a:spLocks noChangeShapeType="1"/>
          </p:cNvSpPr>
          <p:nvPr/>
        </p:nvSpPr>
        <p:spPr bwMode="auto">
          <a:xfrm>
            <a:off x="5519738" y="5589589"/>
            <a:ext cx="0" cy="287337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6886" name="Text Box 46"/>
          <p:cNvSpPr txBox="1">
            <a:spLocks noChangeArrowheads="1"/>
          </p:cNvSpPr>
          <p:nvPr/>
        </p:nvSpPr>
        <p:spPr bwMode="auto">
          <a:xfrm>
            <a:off x="4656138" y="5876926"/>
            <a:ext cx="172720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Cushing sendromu var</a:t>
            </a:r>
          </a:p>
        </p:txBody>
      </p:sp>
      <p:sp>
        <p:nvSpPr>
          <p:cNvPr id="36887" name="Text Box 48"/>
          <p:cNvSpPr txBox="1">
            <a:spLocks noChangeArrowheads="1"/>
          </p:cNvSpPr>
          <p:nvPr/>
        </p:nvSpPr>
        <p:spPr bwMode="auto">
          <a:xfrm>
            <a:off x="7104063" y="4076701"/>
            <a:ext cx="2087562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Kortizol ≤1.8 µg/dl</a:t>
            </a:r>
          </a:p>
        </p:txBody>
      </p:sp>
      <p:sp>
        <p:nvSpPr>
          <p:cNvPr id="36888" name="Line 49"/>
          <p:cNvSpPr>
            <a:spLocks noChangeShapeType="1"/>
          </p:cNvSpPr>
          <p:nvPr/>
        </p:nvSpPr>
        <p:spPr bwMode="auto">
          <a:xfrm>
            <a:off x="8183563" y="4365626"/>
            <a:ext cx="0" cy="28892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6889" name="Text Box 50"/>
          <p:cNvSpPr txBox="1">
            <a:spLocks noChangeArrowheads="1"/>
          </p:cNvSpPr>
          <p:nvPr/>
        </p:nvSpPr>
        <p:spPr bwMode="auto">
          <a:xfrm>
            <a:off x="3216276" y="4652963"/>
            <a:ext cx="2447925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24 saatlik idrarda serbest kortizol</a:t>
            </a:r>
          </a:p>
        </p:txBody>
      </p:sp>
      <p:sp>
        <p:nvSpPr>
          <p:cNvPr id="36890" name="Line 51"/>
          <p:cNvSpPr>
            <a:spLocks noChangeShapeType="1"/>
          </p:cNvSpPr>
          <p:nvPr/>
        </p:nvSpPr>
        <p:spPr bwMode="auto">
          <a:xfrm>
            <a:off x="4440238" y="4365626"/>
            <a:ext cx="0" cy="28892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6891" name="Text Box 52"/>
          <p:cNvSpPr txBox="1">
            <a:spLocks noChangeArrowheads="1"/>
          </p:cNvSpPr>
          <p:nvPr/>
        </p:nvSpPr>
        <p:spPr bwMode="auto">
          <a:xfrm>
            <a:off x="2927351" y="5300663"/>
            <a:ext cx="1008063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Normal</a:t>
            </a:r>
          </a:p>
        </p:txBody>
      </p:sp>
      <p:sp>
        <p:nvSpPr>
          <p:cNvPr id="36892" name="Text Box 53"/>
          <p:cNvSpPr txBox="1">
            <a:spLocks noChangeArrowheads="1"/>
          </p:cNvSpPr>
          <p:nvPr/>
        </p:nvSpPr>
        <p:spPr bwMode="auto">
          <a:xfrm>
            <a:off x="2279651" y="5876925"/>
            <a:ext cx="2303463" cy="64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Cushing sendromu yok</a:t>
            </a:r>
          </a:p>
          <a:p>
            <a:pPr algn="ctr" eaLnBrk="1" hangingPunct="1"/>
            <a:endParaRPr lang="tr-TR" altLang="tr-TR" sz="1200">
              <a:latin typeface="Arial" panose="020B0604020202020204" pitchFamily="34" charset="0"/>
            </a:endParaRPr>
          </a:p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(klinik kuşku varsa test tekrarı)</a:t>
            </a:r>
          </a:p>
        </p:txBody>
      </p:sp>
      <p:sp>
        <p:nvSpPr>
          <p:cNvPr id="36893" name="Line 54"/>
          <p:cNvSpPr>
            <a:spLocks noChangeShapeType="1"/>
          </p:cNvSpPr>
          <p:nvPr/>
        </p:nvSpPr>
        <p:spPr bwMode="auto">
          <a:xfrm>
            <a:off x="3432175" y="5589589"/>
            <a:ext cx="0" cy="287337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2042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2927350" y="1150938"/>
            <a:ext cx="662463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000" b="1">
                <a:latin typeface="Arial" panose="020B0604020202020204" pitchFamily="34" charset="0"/>
              </a:rPr>
              <a:t>Klinik ve laboratuvar olarak Cushing sendromu tanısı</a:t>
            </a: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4943475" y="1844676"/>
            <a:ext cx="2592388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600">
                <a:latin typeface="Arial" panose="020B0604020202020204" pitchFamily="34" charset="0"/>
              </a:rPr>
              <a:t>ACTH ölçümü</a:t>
            </a:r>
          </a:p>
        </p:txBody>
      </p:sp>
      <p:sp>
        <p:nvSpPr>
          <p:cNvPr id="37892" name="Line 8"/>
          <p:cNvSpPr>
            <a:spLocks noChangeShapeType="1"/>
          </p:cNvSpPr>
          <p:nvPr/>
        </p:nvSpPr>
        <p:spPr bwMode="auto">
          <a:xfrm>
            <a:off x="6240463" y="1557339"/>
            <a:ext cx="0" cy="287337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893" name="Line 9"/>
          <p:cNvSpPr>
            <a:spLocks noChangeShapeType="1"/>
          </p:cNvSpPr>
          <p:nvPr/>
        </p:nvSpPr>
        <p:spPr bwMode="auto">
          <a:xfrm>
            <a:off x="4440238" y="2924176"/>
            <a:ext cx="0" cy="28892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894" name="Rectangle 11"/>
          <p:cNvSpPr>
            <a:spLocks noChangeArrowheads="1"/>
          </p:cNvSpPr>
          <p:nvPr/>
        </p:nvSpPr>
        <p:spPr bwMode="auto">
          <a:xfrm>
            <a:off x="2135188" y="188914"/>
            <a:ext cx="7993062" cy="7191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3200" b="1">
                <a:solidFill>
                  <a:schemeClr val="accent2"/>
                </a:solidFill>
                <a:latin typeface="Arial" panose="020B0604020202020204" pitchFamily="34" charset="0"/>
              </a:rPr>
              <a:t>Cushing sendromu etyolojik tanısı</a:t>
            </a:r>
          </a:p>
        </p:txBody>
      </p:sp>
      <p:sp>
        <p:nvSpPr>
          <p:cNvPr id="37895" name="Text Box 13"/>
          <p:cNvSpPr txBox="1">
            <a:spLocks noChangeArrowheads="1"/>
          </p:cNvSpPr>
          <p:nvPr/>
        </p:nvSpPr>
        <p:spPr bwMode="auto">
          <a:xfrm>
            <a:off x="3432176" y="3213101"/>
            <a:ext cx="2087563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Adrenal BT</a:t>
            </a:r>
          </a:p>
        </p:txBody>
      </p:sp>
      <p:sp>
        <p:nvSpPr>
          <p:cNvPr id="37896" name="Text Box 17"/>
          <p:cNvSpPr txBox="1">
            <a:spLocks noChangeArrowheads="1"/>
          </p:cNvSpPr>
          <p:nvPr/>
        </p:nvSpPr>
        <p:spPr bwMode="auto">
          <a:xfrm>
            <a:off x="7680326" y="2636838"/>
            <a:ext cx="1008063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/>
              <a:t>&gt;5 pg/ml</a:t>
            </a:r>
          </a:p>
        </p:txBody>
      </p:sp>
      <p:sp>
        <p:nvSpPr>
          <p:cNvPr id="37897" name="Line 18"/>
          <p:cNvSpPr>
            <a:spLocks noChangeShapeType="1"/>
          </p:cNvSpPr>
          <p:nvPr/>
        </p:nvSpPr>
        <p:spPr bwMode="auto">
          <a:xfrm>
            <a:off x="3432175" y="3644900"/>
            <a:ext cx="0" cy="2159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898" name="Line 19"/>
          <p:cNvSpPr>
            <a:spLocks noChangeShapeType="1"/>
          </p:cNvSpPr>
          <p:nvPr/>
        </p:nvSpPr>
        <p:spPr bwMode="auto">
          <a:xfrm>
            <a:off x="3432175" y="3644900"/>
            <a:ext cx="208915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899" name="Text Box 20"/>
          <p:cNvSpPr txBox="1">
            <a:spLocks noChangeArrowheads="1"/>
          </p:cNvSpPr>
          <p:nvPr/>
        </p:nvSpPr>
        <p:spPr bwMode="auto">
          <a:xfrm>
            <a:off x="6816725" y="3860801"/>
            <a:ext cx="1296988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Normal</a:t>
            </a:r>
          </a:p>
        </p:txBody>
      </p:sp>
      <p:sp>
        <p:nvSpPr>
          <p:cNvPr id="37900" name="Line 21"/>
          <p:cNvSpPr>
            <a:spLocks noChangeShapeType="1"/>
          </p:cNvSpPr>
          <p:nvPr/>
        </p:nvSpPr>
        <p:spPr bwMode="auto">
          <a:xfrm>
            <a:off x="5519738" y="3644900"/>
            <a:ext cx="0" cy="2159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01" name="Line 22"/>
          <p:cNvSpPr>
            <a:spLocks noChangeShapeType="1"/>
          </p:cNvSpPr>
          <p:nvPr/>
        </p:nvSpPr>
        <p:spPr bwMode="auto">
          <a:xfrm>
            <a:off x="4438650" y="3500438"/>
            <a:ext cx="0" cy="144462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02" name="Line 24"/>
          <p:cNvSpPr>
            <a:spLocks noChangeShapeType="1"/>
          </p:cNvSpPr>
          <p:nvPr/>
        </p:nvSpPr>
        <p:spPr bwMode="auto">
          <a:xfrm>
            <a:off x="5519738" y="4149725"/>
            <a:ext cx="0" cy="287338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03" name="Text Box 25"/>
          <p:cNvSpPr txBox="1">
            <a:spLocks noChangeArrowheads="1"/>
          </p:cNvSpPr>
          <p:nvPr/>
        </p:nvSpPr>
        <p:spPr bwMode="auto">
          <a:xfrm>
            <a:off x="2566988" y="3860801"/>
            <a:ext cx="172720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Tek taraflı kitle</a:t>
            </a:r>
          </a:p>
        </p:txBody>
      </p:sp>
      <p:sp>
        <p:nvSpPr>
          <p:cNvPr id="37904" name="Text Box 26"/>
          <p:cNvSpPr txBox="1">
            <a:spLocks noChangeArrowheads="1"/>
          </p:cNvSpPr>
          <p:nvPr/>
        </p:nvSpPr>
        <p:spPr bwMode="auto">
          <a:xfrm>
            <a:off x="7104063" y="3213101"/>
            <a:ext cx="2087562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/>
              <a:t>Hipofizer MRI</a:t>
            </a:r>
            <a:endParaRPr lang="tr-TR" altLang="tr-TR" sz="1200">
              <a:latin typeface="Arial" panose="020B0604020202020204" pitchFamily="34" charset="0"/>
            </a:endParaRPr>
          </a:p>
        </p:txBody>
      </p:sp>
      <p:sp>
        <p:nvSpPr>
          <p:cNvPr id="37905" name="Text Box 28"/>
          <p:cNvSpPr txBox="1">
            <a:spLocks noChangeArrowheads="1"/>
          </p:cNvSpPr>
          <p:nvPr/>
        </p:nvSpPr>
        <p:spPr bwMode="auto">
          <a:xfrm>
            <a:off x="4656138" y="4437063"/>
            <a:ext cx="1727200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CRH uyarı testi</a:t>
            </a:r>
          </a:p>
        </p:txBody>
      </p:sp>
      <p:sp>
        <p:nvSpPr>
          <p:cNvPr id="37906" name="Line 29"/>
          <p:cNvSpPr>
            <a:spLocks noChangeShapeType="1"/>
          </p:cNvSpPr>
          <p:nvPr/>
        </p:nvSpPr>
        <p:spPr bwMode="auto">
          <a:xfrm>
            <a:off x="8183563" y="2924176"/>
            <a:ext cx="0" cy="28892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07" name="Text Box 30"/>
          <p:cNvSpPr txBox="1">
            <a:spLocks noChangeArrowheads="1"/>
          </p:cNvSpPr>
          <p:nvPr/>
        </p:nvSpPr>
        <p:spPr bwMode="auto">
          <a:xfrm>
            <a:off x="3935413" y="2636838"/>
            <a:ext cx="1008062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&lt;5 pg/ml</a:t>
            </a:r>
          </a:p>
        </p:txBody>
      </p:sp>
      <p:sp>
        <p:nvSpPr>
          <p:cNvPr id="37908" name="Text Box 31"/>
          <p:cNvSpPr txBox="1">
            <a:spLocks noChangeArrowheads="1"/>
          </p:cNvSpPr>
          <p:nvPr/>
        </p:nvSpPr>
        <p:spPr bwMode="auto">
          <a:xfrm>
            <a:off x="3935414" y="5876926"/>
            <a:ext cx="1368425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Adrenal patoloji</a:t>
            </a:r>
          </a:p>
        </p:txBody>
      </p:sp>
      <p:sp>
        <p:nvSpPr>
          <p:cNvPr id="37909" name="Line 32"/>
          <p:cNvSpPr>
            <a:spLocks noChangeShapeType="1"/>
          </p:cNvSpPr>
          <p:nvPr/>
        </p:nvSpPr>
        <p:spPr bwMode="auto">
          <a:xfrm>
            <a:off x="4656138" y="5589589"/>
            <a:ext cx="0" cy="28892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10" name="Line 33"/>
          <p:cNvSpPr>
            <a:spLocks noChangeShapeType="1"/>
          </p:cNvSpPr>
          <p:nvPr/>
        </p:nvSpPr>
        <p:spPr bwMode="auto">
          <a:xfrm>
            <a:off x="6240463" y="2205038"/>
            <a:ext cx="0" cy="2159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11" name="Line 34"/>
          <p:cNvSpPr>
            <a:spLocks noChangeShapeType="1"/>
          </p:cNvSpPr>
          <p:nvPr/>
        </p:nvSpPr>
        <p:spPr bwMode="auto">
          <a:xfrm>
            <a:off x="4440238" y="2420938"/>
            <a:ext cx="0" cy="2159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12" name="Line 35"/>
          <p:cNvSpPr>
            <a:spLocks noChangeShapeType="1"/>
          </p:cNvSpPr>
          <p:nvPr/>
        </p:nvSpPr>
        <p:spPr bwMode="auto">
          <a:xfrm>
            <a:off x="4440239" y="2420938"/>
            <a:ext cx="3743325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13" name="Line 36"/>
          <p:cNvSpPr>
            <a:spLocks noChangeShapeType="1"/>
          </p:cNvSpPr>
          <p:nvPr/>
        </p:nvSpPr>
        <p:spPr bwMode="auto">
          <a:xfrm>
            <a:off x="8183563" y="2420938"/>
            <a:ext cx="0" cy="2159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14" name="Text Box 37"/>
          <p:cNvSpPr txBox="1">
            <a:spLocks noChangeArrowheads="1"/>
          </p:cNvSpPr>
          <p:nvPr/>
        </p:nvSpPr>
        <p:spPr bwMode="auto">
          <a:xfrm>
            <a:off x="4656138" y="3860801"/>
            <a:ext cx="172720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Bilateral hiperplazi</a:t>
            </a:r>
          </a:p>
        </p:txBody>
      </p:sp>
      <p:sp>
        <p:nvSpPr>
          <p:cNvPr id="37915" name="Line 38"/>
          <p:cNvSpPr>
            <a:spLocks noChangeShapeType="1"/>
          </p:cNvSpPr>
          <p:nvPr/>
        </p:nvSpPr>
        <p:spPr bwMode="auto">
          <a:xfrm>
            <a:off x="7464425" y="3644900"/>
            <a:ext cx="0" cy="2159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16" name="Line 39"/>
          <p:cNvSpPr>
            <a:spLocks noChangeShapeType="1"/>
          </p:cNvSpPr>
          <p:nvPr/>
        </p:nvSpPr>
        <p:spPr bwMode="auto">
          <a:xfrm>
            <a:off x="7464425" y="3644900"/>
            <a:ext cx="15113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17" name="Line 40"/>
          <p:cNvSpPr>
            <a:spLocks noChangeShapeType="1"/>
          </p:cNvSpPr>
          <p:nvPr/>
        </p:nvSpPr>
        <p:spPr bwMode="auto">
          <a:xfrm>
            <a:off x="8975725" y="3644900"/>
            <a:ext cx="0" cy="2159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18" name="Line 41"/>
          <p:cNvSpPr>
            <a:spLocks noChangeShapeType="1"/>
          </p:cNvSpPr>
          <p:nvPr/>
        </p:nvSpPr>
        <p:spPr bwMode="auto">
          <a:xfrm>
            <a:off x="8183563" y="3500438"/>
            <a:ext cx="0" cy="144462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19" name="Text Box 42"/>
          <p:cNvSpPr txBox="1">
            <a:spLocks noChangeArrowheads="1"/>
          </p:cNvSpPr>
          <p:nvPr/>
        </p:nvSpPr>
        <p:spPr bwMode="auto">
          <a:xfrm>
            <a:off x="8328025" y="3865563"/>
            <a:ext cx="1296988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Anormal</a:t>
            </a:r>
          </a:p>
        </p:txBody>
      </p:sp>
      <p:sp>
        <p:nvSpPr>
          <p:cNvPr id="37920" name="Line 43"/>
          <p:cNvSpPr>
            <a:spLocks noChangeShapeType="1"/>
          </p:cNvSpPr>
          <p:nvPr/>
        </p:nvSpPr>
        <p:spPr bwMode="auto">
          <a:xfrm>
            <a:off x="4656138" y="4868863"/>
            <a:ext cx="0" cy="2159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21" name="Line 44"/>
          <p:cNvSpPr>
            <a:spLocks noChangeShapeType="1"/>
          </p:cNvSpPr>
          <p:nvPr/>
        </p:nvSpPr>
        <p:spPr bwMode="auto">
          <a:xfrm>
            <a:off x="4656138" y="4868863"/>
            <a:ext cx="17272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22" name="Line 45"/>
          <p:cNvSpPr>
            <a:spLocks noChangeShapeType="1"/>
          </p:cNvSpPr>
          <p:nvPr/>
        </p:nvSpPr>
        <p:spPr bwMode="auto">
          <a:xfrm>
            <a:off x="6383338" y="4868863"/>
            <a:ext cx="0" cy="2159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23" name="Line 46"/>
          <p:cNvSpPr>
            <a:spLocks noChangeShapeType="1"/>
          </p:cNvSpPr>
          <p:nvPr/>
        </p:nvSpPr>
        <p:spPr bwMode="auto">
          <a:xfrm>
            <a:off x="5518150" y="4724401"/>
            <a:ext cx="0" cy="144463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24" name="Text Box 47"/>
          <p:cNvSpPr txBox="1">
            <a:spLocks noChangeArrowheads="1"/>
          </p:cNvSpPr>
          <p:nvPr/>
        </p:nvSpPr>
        <p:spPr bwMode="auto">
          <a:xfrm>
            <a:off x="5880101" y="5084764"/>
            <a:ext cx="10080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ACTH </a:t>
            </a:r>
          </a:p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&gt;20 pg/ml</a:t>
            </a:r>
          </a:p>
        </p:txBody>
      </p:sp>
      <p:sp>
        <p:nvSpPr>
          <p:cNvPr id="37925" name="Text Box 48"/>
          <p:cNvSpPr txBox="1">
            <a:spLocks noChangeArrowheads="1"/>
          </p:cNvSpPr>
          <p:nvPr/>
        </p:nvSpPr>
        <p:spPr bwMode="auto">
          <a:xfrm>
            <a:off x="4151313" y="5084764"/>
            <a:ext cx="10080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ACTH</a:t>
            </a:r>
          </a:p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&lt;10 pg/ml</a:t>
            </a:r>
          </a:p>
        </p:txBody>
      </p:sp>
      <p:sp>
        <p:nvSpPr>
          <p:cNvPr id="37926" name="Text Box 50"/>
          <p:cNvSpPr txBox="1">
            <a:spLocks noChangeArrowheads="1"/>
          </p:cNvSpPr>
          <p:nvPr/>
        </p:nvSpPr>
        <p:spPr bwMode="auto">
          <a:xfrm>
            <a:off x="7175501" y="5157788"/>
            <a:ext cx="1008063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İPSÖ</a:t>
            </a:r>
          </a:p>
        </p:txBody>
      </p:sp>
      <p:sp>
        <p:nvSpPr>
          <p:cNvPr id="37927" name="Line 51"/>
          <p:cNvSpPr>
            <a:spLocks noChangeShapeType="1"/>
          </p:cNvSpPr>
          <p:nvPr/>
        </p:nvSpPr>
        <p:spPr bwMode="auto">
          <a:xfrm>
            <a:off x="7680325" y="4149726"/>
            <a:ext cx="0" cy="1008063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28" name="Line 52"/>
          <p:cNvSpPr>
            <a:spLocks noChangeShapeType="1"/>
          </p:cNvSpPr>
          <p:nvPr/>
        </p:nvSpPr>
        <p:spPr bwMode="auto">
          <a:xfrm>
            <a:off x="6888164" y="5300663"/>
            <a:ext cx="287337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29" name="Line 53"/>
          <p:cNvSpPr>
            <a:spLocks noChangeShapeType="1"/>
          </p:cNvSpPr>
          <p:nvPr/>
        </p:nvSpPr>
        <p:spPr bwMode="auto">
          <a:xfrm>
            <a:off x="8975725" y="4149726"/>
            <a:ext cx="0" cy="28892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30" name="Text Box 54"/>
          <p:cNvSpPr txBox="1">
            <a:spLocks noChangeArrowheads="1"/>
          </p:cNvSpPr>
          <p:nvPr/>
        </p:nvSpPr>
        <p:spPr bwMode="auto">
          <a:xfrm>
            <a:off x="8328026" y="4437063"/>
            <a:ext cx="1368425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Hipofizer patoloji</a:t>
            </a:r>
          </a:p>
        </p:txBody>
      </p:sp>
      <p:sp>
        <p:nvSpPr>
          <p:cNvPr id="37931" name="Line 55"/>
          <p:cNvSpPr>
            <a:spLocks noChangeShapeType="1"/>
          </p:cNvSpPr>
          <p:nvPr/>
        </p:nvSpPr>
        <p:spPr bwMode="auto">
          <a:xfrm>
            <a:off x="6959600" y="5589588"/>
            <a:ext cx="0" cy="2159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32" name="Line 56"/>
          <p:cNvSpPr>
            <a:spLocks noChangeShapeType="1"/>
          </p:cNvSpPr>
          <p:nvPr/>
        </p:nvSpPr>
        <p:spPr bwMode="auto">
          <a:xfrm>
            <a:off x="6959600" y="5589588"/>
            <a:ext cx="15113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33" name="Line 57"/>
          <p:cNvSpPr>
            <a:spLocks noChangeShapeType="1"/>
          </p:cNvSpPr>
          <p:nvPr/>
        </p:nvSpPr>
        <p:spPr bwMode="auto">
          <a:xfrm>
            <a:off x="8470900" y="5589588"/>
            <a:ext cx="0" cy="2159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34" name="Line 58"/>
          <p:cNvSpPr>
            <a:spLocks noChangeShapeType="1"/>
          </p:cNvSpPr>
          <p:nvPr/>
        </p:nvSpPr>
        <p:spPr bwMode="auto">
          <a:xfrm>
            <a:off x="7680325" y="5445126"/>
            <a:ext cx="0" cy="144463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35" name="Text Box 59"/>
          <p:cNvSpPr txBox="1">
            <a:spLocks noChangeArrowheads="1"/>
          </p:cNvSpPr>
          <p:nvPr/>
        </p:nvSpPr>
        <p:spPr bwMode="auto">
          <a:xfrm>
            <a:off x="6384925" y="5805488"/>
            <a:ext cx="1079500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İPSÖ/p &lt;1.8</a:t>
            </a:r>
          </a:p>
        </p:txBody>
      </p:sp>
      <p:sp>
        <p:nvSpPr>
          <p:cNvPr id="37936" name="Text Box 60"/>
          <p:cNvSpPr txBox="1">
            <a:spLocks noChangeArrowheads="1"/>
          </p:cNvSpPr>
          <p:nvPr/>
        </p:nvSpPr>
        <p:spPr bwMode="auto">
          <a:xfrm>
            <a:off x="7896226" y="5805488"/>
            <a:ext cx="1152525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İPSÖ/p &gt;2</a:t>
            </a:r>
          </a:p>
        </p:txBody>
      </p:sp>
      <p:sp>
        <p:nvSpPr>
          <p:cNvPr id="37937" name="Text Box 61"/>
          <p:cNvSpPr txBox="1">
            <a:spLocks noChangeArrowheads="1"/>
          </p:cNvSpPr>
          <p:nvPr/>
        </p:nvSpPr>
        <p:spPr bwMode="auto">
          <a:xfrm>
            <a:off x="6240464" y="6384926"/>
            <a:ext cx="1368425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Ektopik ACTH</a:t>
            </a:r>
          </a:p>
        </p:txBody>
      </p:sp>
      <p:sp>
        <p:nvSpPr>
          <p:cNvPr id="37938" name="Line 62"/>
          <p:cNvSpPr>
            <a:spLocks noChangeShapeType="1"/>
          </p:cNvSpPr>
          <p:nvPr/>
        </p:nvSpPr>
        <p:spPr bwMode="auto">
          <a:xfrm>
            <a:off x="6961188" y="6097589"/>
            <a:ext cx="0" cy="28892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7939" name="Text Box 63"/>
          <p:cNvSpPr txBox="1">
            <a:spLocks noChangeArrowheads="1"/>
          </p:cNvSpPr>
          <p:nvPr/>
        </p:nvSpPr>
        <p:spPr bwMode="auto">
          <a:xfrm>
            <a:off x="7896226" y="6381751"/>
            <a:ext cx="1368425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1200">
                <a:latin typeface="Arial" panose="020B0604020202020204" pitchFamily="34" charset="0"/>
              </a:rPr>
              <a:t>Hipofizer patoloji</a:t>
            </a:r>
          </a:p>
        </p:txBody>
      </p:sp>
      <p:sp>
        <p:nvSpPr>
          <p:cNvPr id="37940" name="Line 64"/>
          <p:cNvSpPr>
            <a:spLocks noChangeShapeType="1"/>
          </p:cNvSpPr>
          <p:nvPr/>
        </p:nvSpPr>
        <p:spPr bwMode="auto">
          <a:xfrm>
            <a:off x="8543925" y="6092826"/>
            <a:ext cx="0" cy="288925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3247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1187</Words>
  <Application>Microsoft Office PowerPoint</Application>
  <PresentationFormat>Geniş ekran</PresentationFormat>
  <Paragraphs>295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Verdana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1</cp:revision>
  <dcterms:created xsi:type="dcterms:W3CDTF">2018-05-30T08:49:56Z</dcterms:created>
  <dcterms:modified xsi:type="dcterms:W3CDTF">2018-05-30T08:50:11Z</dcterms:modified>
</cp:coreProperties>
</file>