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0" r:id="rId3"/>
    <p:sldId id="260" r:id="rId4"/>
    <p:sldId id="280" r:id="rId5"/>
    <p:sldId id="276" r:id="rId6"/>
    <p:sldId id="281" r:id="rId7"/>
    <p:sldId id="282" r:id="rId8"/>
    <p:sldId id="283" r:id="rId9"/>
    <p:sldId id="285" r:id="rId10"/>
    <p:sldId id="262" r:id="rId11"/>
    <p:sldId id="263" r:id="rId12"/>
    <p:sldId id="264" r:id="rId13"/>
    <p:sldId id="274" r:id="rId14"/>
    <p:sldId id="284" r:id="rId15"/>
    <p:sldId id="286" r:id="rId16"/>
    <p:sldId id="287" r:id="rId17"/>
    <p:sldId id="288" r:id="rId18"/>
    <p:sldId id="289" r:id="rId19"/>
    <p:sldId id="272" r:id="rId20"/>
  </p:sldIdLst>
  <p:sldSz cx="12192000" cy="6858000"/>
  <p:notesSz cx="99250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1" autoAdjust="0"/>
    <p:restoredTop sz="72940" autoAdjust="0"/>
  </p:normalViewPr>
  <p:slideViewPr>
    <p:cSldViewPr snapToGrid="0">
      <p:cViewPr varScale="1">
        <p:scale>
          <a:sx n="67" d="100"/>
          <a:sy n="67" d="100"/>
        </p:scale>
        <p:origin x="11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VGI%20EDA%20TUZCU\Desktop\bilgi%20toplumu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VGI%20EDA%20TUZCU\Desktop\3170634461944150504.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b="1"/>
              <a:t>Internet</a:t>
            </a:r>
            <a:r>
              <a:rPr lang="tr-TR" b="1" baseline="0"/>
              <a:t> Usage Across Genders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'[bilgi toplumu.xls]60_t17'!$A$5:$B$5</c:f>
              <c:strCache>
                <c:ptCount val="2"/>
                <c:pt idx="0">
                  <c:v>Girişimlerde Bilişim Teknolojileri Kullanımı
ICT Usage in Enterprises</c:v>
                </c:pt>
                <c:pt idx="1">
                  <c:v>Bilgisayar Kullanımı - Computer Usage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toplumu.xls]60_t17'!$C$5:$R$5</c:f>
            </c:numRef>
          </c:val>
          <c:smooth val="0"/>
        </c:ser>
        <c:ser>
          <c:idx val="1"/>
          <c:order val="1"/>
          <c:tx>
            <c:strRef>
              <c:f>'[bilgi toplumu.xls]60_t17'!$A$6:$B$6</c:f>
              <c:strCache>
                <c:ptCount val="2"/>
                <c:pt idx="0">
                  <c:v>Girişimlerde Bilişim Teknolojileri Kullanımı
ICT Usage in Enterprises</c:v>
                </c:pt>
                <c:pt idx="1">
                  <c:v>İnternet Erişimi - Internet Access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toplumu.xls]60_t17'!$C$6:$R$6</c:f>
            </c:numRef>
          </c:val>
          <c:smooth val="0"/>
        </c:ser>
        <c:ser>
          <c:idx val="2"/>
          <c:order val="2"/>
          <c:tx>
            <c:strRef>
              <c:f>'[bilgi toplumu.xls]60_t17'!$A$7:$B$7</c:f>
              <c:strCache>
                <c:ptCount val="2"/>
                <c:pt idx="0">
                  <c:v>Girişimlerde Bilişim Teknolojileri Kullanımı
ICT Usage in Enterprises</c:v>
                </c:pt>
                <c:pt idx="1">
                  <c:v>Web Sitesi Sahipliği - Having Website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toplumu.xls]60_t17'!$C$7:$R$7</c:f>
            </c:numRef>
          </c:val>
          <c:smooth val="0"/>
        </c:ser>
        <c:ser>
          <c:idx val="3"/>
          <c:order val="3"/>
          <c:tx>
            <c:strRef>
              <c:f>'[bilgi toplumu.xls]60_t17'!$A$8:$B$8</c:f>
              <c:strCache>
                <c:ptCount val="2"/>
                <c:pt idx="0">
                  <c:v>Hanelerde Bilişim Teknolojileri Kullanımı
ICT Usage in Households and Individuals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toplumu.xls]60_t17'!$C$8:$R$8</c:f>
            </c:numRef>
          </c:val>
          <c:smooth val="0"/>
        </c:ser>
        <c:ser>
          <c:idx val="4"/>
          <c:order val="4"/>
          <c:tx>
            <c:strRef>
              <c:f>'[bilgi toplumu.xls]60_t17'!$A$9:$B$9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Bilgisayar Kullanımı (Toplam)- Computer Usage (Total)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toplumu.xls]60_t17'!$C$9:$R$9</c:f>
            </c:numRef>
          </c:val>
          <c:smooth val="0"/>
        </c:ser>
        <c:ser>
          <c:idx val="5"/>
          <c:order val="5"/>
          <c:tx>
            <c:strRef>
              <c:f>'[bilgi toplumu.xls]60_t17'!$A$10:$B$10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Erkek - Male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toplumu.xls]60_t17'!$C$10:$R$10</c:f>
            </c:numRef>
          </c:val>
          <c:smooth val="0"/>
        </c:ser>
        <c:ser>
          <c:idx val="6"/>
          <c:order val="6"/>
          <c:tx>
            <c:strRef>
              <c:f>'[bilgi toplumu.xls]60_t17'!$A$11:$B$11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Kadın - Female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toplumu.xls]60_t17'!$C$11:$R$11</c:f>
            </c:numRef>
          </c:val>
          <c:smooth val="0"/>
        </c:ser>
        <c:ser>
          <c:idx val="7"/>
          <c:order val="7"/>
          <c:tx>
            <c:strRef>
              <c:f>'[bilgi toplumu.xls]60_t17'!$A$12:$B$12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İnternet Kullanımı (Toplam)  - Internet Usage (Total)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toplumu.xls]60_t17'!$C$12:$R$12</c:f>
            </c:numRef>
          </c:val>
          <c:smooth val="0"/>
        </c:ser>
        <c:ser>
          <c:idx val="8"/>
          <c:order val="8"/>
          <c:tx>
            <c:strRef>
              <c:f>'[bilgi toplumu.xls]60_t17'!$A$13:$B$13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Erkek - Male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toplumu.xls]60_t17'!$C$13:$R$13</c:f>
              <c:numCache>
                <c:formatCode>0.0</c:formatCode>
                <c:ptCount val="13"/>
                <c:pt idx="0">
                  <c:v>39.230768619373336</c:v>
                </c:pt>
                <c:pt idx="1">
                  <c:v>45.448720667203276</c:v>
                </c:pt>
                <c:pt idx="2">
                  <c:v>48.580156146354</c:v>
                </c:pt>
                <c:pt idx="3">
                  <c:v>51.84935594174592</c:v>
                </c:pt>
                <c:pt idx="4">
                  <c:v>54.87160564089848</c:v>
                </c:pt>
                <c:pt idx="5">
                  <c:v>58.060932229809396</c:v>
                </c:pt>
                <c:pt idx="6">
                  <c:v>59.272371543924621</c:v>
                </c:pt>
                <c:pt idx="7">
                  <c:v>63.514192436327257</c:v>
                </c:pt>
                <c:pt idx="8">
                  <c:v>65.807598454984415</c:v>
                </c:pt>
                <c:pt idx="9">
                  <c:v>70.50390113393135</c:v>
                </c:pt>
                <c:pt idx="10">
                  <c:v>75.070180636231569</c:v>
                </c:pt>
                <c:pt idx="11">
                  <c:v>80.361056444810004</c:v>
                </c:pt>
                <c:pt idx="12">
                  <c:v>81.849307578199017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'[bilgi toplumu.xls]60_t17'!$A$14:$B$14</c:f>
              <c:strCache>
                <c:ptCount val="2"/>
                <c:pt idx="0">
                  <c:v>Hanelerde Bilişim Teknolojileri Kullanımı
ICT Usage in Households and Individuals</c:v>
                </c:pt>
                <c:pt idx="1">
                  <c:v>Kadın - Female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'[bilgi toplumu.xls]60_t17'!$C$3:$R$4</c:f>
              <c:numCache>
                <c:formatCode>General</c:formatCod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numCache>
            </c:numRef>
          </c:cat>
          <c:val>
            <c:numRef>
              <c:f>'[bilgi toplumu.xls]60_t17'!$C$14:$R$14</c:f>
              <c:numCache>
                <c:formatCode>0.0</c:formatCode>
                <c:ptCount val="13"/>
                <c:pt idx="0">
                  <c:v>20.724334660286196</c:v>
                </c:pt>
                <c:pt idx="1">
                  <c:v>26.564587478336243</c:v>
                </c:pt>
                <c:pt idx="2">
                  <c:v>28.021820149210232</c:v>
                </c:pt>
                <c:pt idx="3">
                  <c:v>31.736357746661035</c:v>
                </c:pt>
                <c:pt idx="4">
                  <c:v>35.296356598841456</c:v>
                </c:pt>
                <c:pt idx="5">
                  <c:v>37.037892805898416</c:v>
                </c:pt>
                <c:pt idx="6">
                  <c:v>38.699501063867849</c:v>
                </c:pt>
                <c:pt idx="7">
                  <c:v>44.143779263992151</c:v>
                </c:pt>
                <c:pt idx="8">
                  <c:v>46.112331540056481</c:v>
                </c:pt>
                <c:pt idx="9">
                  <c:v>51.884603393767684</c:v>
                </c:pt>
                <c:pt idx="10">
                  <c:v>58.664925523220049</c:v>
                </c:pt>
                <c:pt idx="11">
                  <c:v>65.455924896166522</c:v>
                </c:pt>
                <c:pt idx="12">
                  <c:v>68.88621956674173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135408"/>
        <c:axId val="111135800"/>
      </c:lineChart>
      <c:catAx>
        <c:axId val="11113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35800"/>
        <c:crosses val="autoZero"/>
        <c:auto val="1"/>
        <c:lblAlgn val="ctr"/>
        <c:lblOffset val="100"/>
        <c:noMultiLvlLbl val="0"/>
      </c:catAx>
      <c:valAx>
        <c:axId val="111135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35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488398023758696E-2"/>
          <c:y val="0.88325559941505416"/>
          <c:w val="0.83809162472194032"/>
          <c:h val="0.102485645344338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b="1"/>
              <a:t>Urban vs Rural Area Internet</a:t>
            </a:r>
            <a:r>
              <a:rPr lang="tr-TR" b="1" baseline="0"/>
              <a:t> Usage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'[3170634461944150504..xls]Sayfa1'!$D$11</c:f>
              <c:strCache>
                <c:ptCount val="1"/>
                <c:pt idx="0">
                  <c:v>Türkiye
Turkey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'[3170634461944150504..xls]Sayfa1'!$C$12:$C$19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'[3170634461944150504..xls]Sayfa1'!$D$12:$D$19</c:f>
            </c:numRef>
          </c:val>
          <c:smooth val="0"/>
        </c:ser>
        <c:ser>
          <c:idx val="1"/>
          <c:order val="1"/>
          <c:tx>
            <c:strRef>
              <c:f>'[3170634461944150504..xls]Sayfa1'!$E$11</c:f>
              <c:strCache>
                <c:ptCount val="1"/>
                <c:pt idx="0">
                  <c:v>İstanbul
Istanbul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'[3170634461944150504..xls]Sayfa1'!$C$12:$C$19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'[3170634461944150504..xls]Sayfa1'!$E$12:$E$19</c:f>
              <c:numCache>
                <c:formatCode>0.0</c:formatCode>
                <c:ptCount val="8"/>
                <c:pt idx="0">
                  <c:v>57.180433114543128</c:v>
                </c:pt>
                <c:pt idx="1">
                  <c:v>62.211408526140957</c:v>
                </c:pt>
                <c:pt idx="2">
                  <c:v>62.059014581529226</c:v>
                </c:pt>
                <c:pt idx="3">
                  <c:v>63.961409124076681</c:v>
                </c:pt>
                <c:pt idx="4">
                  <c:v>65.496401297081704</c:v>
                </c:pt>
                <c:pt idx="5">
                  <c:v>63.731902016563588</c:v>
                </c:pt>
                <c:pt idx="6">
                  <c:v>69.368091541827525</c:v>
                </c:pt>
                <c:pt idx="7">
                  <c:v>70.268035810028522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'[3170634461944150504..xls]Sayfa1'!$K$11</c:f>
              <c:strCache>
                <c:ptCount val="1"/>
                <c:pt idx="0">
                  <c:v>Orta Anadolu
Central Anatolia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'[3170634461944150504..xls]Sayfa1'!$C$12:$C$19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'[3170634461944150504..xls]Sayfa1'!$K$12:$K$19</c:f>
              <c:numCache>
                <c:formatCode>0.0</c:formatCode>
                <c:ptCount val="8"/>
                <c:pt idx="0">
                  <c:v>44.815126075525235</c:v>
                </c:pt>
                <c:pt idx="1">
                  <c:v>44.631865535214381</c:v>
                </c:pt>
                <c:pt idx="2">
                  <c:v>47.991383856489179</c:v>
                </c:pt>
                <c:pt idx="3">
                  <c:v>51.292159275999403</c:v>
                </c:pt>
                <c:pt idx="4">
                  <c:v>50.834271053452227</c:v>
                </c:pt>
                <c:pt idx="5">
                  <c:v>51.585922153752925</c:v>
                </c:pt>
                <c:pt idx="6">
                  <c:v>52.961849935492623</c:v>
                </c:pt>
                <c:pt idx="7">
                  <c:v>53.572656782712478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'[3170634461944150504..xls]Sayfa1'!$M$11</c:f>
              <c:strCache>
                <c:ptCount val="1"/>
                <c:pt idx="0">
                  <c:v>Doğu Karadeniz
East Black Sea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'[3170634461944150504..xls]Sayfa1'!$C$12:$C$19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'[3170634461944150504..xls]Sayfa1'!$M$12:$M$19</c:f>
              <c:numCache>
                <c:formatCode>0.0</c:formatCode>
                <c:ptCount val="8"/>
                <c:pt idx="0">
                  <c:v>44.77742699737351</c:v>
                </c:pt>
                <c:pt idx="1">
                  <c:v>35.062054606955435</c:v>
                </c:pt>
                <c:pt idx="2">
                  <c:v>40.834790107587651</c:v>
                </c:pt>
                <c:pt idx="3">
                  <c:v>51.815137501030904</c:v>
                </c:pt>
                <c:pt idx="4">
                  <c:v>49.763621662112328</c:v>
                </c:pt>
                <c:pt idx="5">
                  <c:v>46.438673627767223</c:v>
                </c:pt>
                <c:pt idx="6">
                  <c:v>45.849587638054928</c:v>
                </c:pt>
                <c:pt idx="7">
                  <c:v>52.657084953623681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'[3170634461944150504..xls]Sayfa1'!$P$11</c:f>
              <c:strCache>
                <c:ptCount val="1"/>
                <c:pt idx="0">
                  <c:v>Güneydoğu Anadolu
South East Anatolia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'[3170634461944150504..xls]Sayfa1'!$C$12:$C$19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'[3170634461944150504..xls]Sayfa1'!$P$12:$P$19</c:f>
              <c:numCache>
                <c:formatCode>0.0</c:formatCode>
                <c:ptCount val="8"/>
                <c:pt idx="0">
                  <c:v>28.162614146222335</c:v>
                </c:pt>
                <c:pt idx="1">
                  <c:v>30.782918619295131</c:v>
                </c:pt>
                <c:pt idx="2">
                  <c:v>35.759541893770262</c:v>
                </c:pt>
                <c:pt idx="3">
                  <c:v>39.846151562660225</c:v>
                </c:pt>
                <c:pt idx="4">
                  <c:v>41.588078271446271</c:v>
                </c:pt>
                <c:pt idx="5">
                  <c:v>42.232012071683997</c:v>
                </c:pt>
                <c:pt idx="6">
                  <c:v>38.973239933017787</c:v>
                </c:pt>
                <c:pt idx="7">
                  <c:v>42.550417922336607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137760"/>
        <c:axId val="111136584"/>
      </c:lineChart>
      <c:catAx>
        <c:axId val="11113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36584"/>
        <c:crosses val="autoZero"/>
        <c:auto val="1"/>
        <c:lblAlgn val="ctr"/>
        <c:lblOffset val="100"/>
        <c:noMultiLvlLbl val="0"/>
      </c:catAx>
      <c:valAx>
        <c:axId val="111136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37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A269F-1D22-4DD6-BCD9-86CFA98BCDB5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C13B7-64F7-48EB-B49E-D517F6FFD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52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5634A-BF71-4A4E-9098-B5799A7AE2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92505" y="3271381"/>
            <a:ext cx="794004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E24E7-92D9-4882-845F-B955BDCB7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1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E24E7-92D9-4882-845F-B955BDCB7E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278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E24E7-92D9-4882-845F-B955BDCB7E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1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E24E7-92D9-4882-845F-B955BDCB7E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5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7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0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9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6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2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7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9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3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0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A4E5-EC6D-486D-BADE-8D824FC390E3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BEF46-A3C9-464A-B6C3-DBC889021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2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smtClean="0"/>
              <a:t>Divide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6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 smtClean="0"/>
              <a:t>Divide</a:t>
            </a:r>
            <a:r>
              <a:rPr lang="tr-TR" b="1" dirty="0" smtClean="0"/>
              <a:t> - </a:t>
            </a:r>
            <a:r>
              <a:rPr lang="tr-TR" b="1" dirty="0" err="1" smtClean="0"/>
              <a:t>Consequences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en-US" sz="3600" dirty="0" smtClean="0"/>
              <a:t>digital </a:t>
            </a:r>
            <a:r>
              <a:rPr lang="en-US" sz="3600" dirty="0"/>
              <a:t>technologies spread very rapidly in the </a:t>
            </a:r>
            <a:r>
              <a:rPr lang="en-US" sz="3600" dirty="0" smtClean="0"/>
              <a:t>World</a:t>
            </a:r>
            <a:r>
              <a:rPr lang="tr-TR" sz="3600" dirty="0"/>
              <a:t>.</a:t>
            </a:r>
            <a:endParaRPr lang="tr-TR" sz="3600" dirty="0" smtClean="0"/>
          </a:p>
          <a:p>
            <a:endParaRPr lang="tr-TR" sz="3600" dirty="0"/>
          </a:p>
          <a:p>
            <a:r>
              <a:rPr lang="tr-TR" sz="3600" dirty="0" err="1" smtClean="0"/>
              <a:t>Its</a:t>
            </a:r>
            <a:r>
              <a:rPr lang="en-US" sz="3600" dirty="0" smtClean="0"/>
              <a:t> benefits</a:t>
            </a:r>
            <a:r>
              <a:rPr lang="tr-TR" sz="3600" dirty="0"/>
              <a:t> </a:t>
            </a:r>
            <a:r>
              <a:rPr lang="en-US" sz="3600" dirty="0" smtClean="0"/>
              <a:t>are </a:t>
            </a:r>
            <a:r>
              <a:rPr lang="en-US" sz="3600" dirty="0"/>
              <a:t>not spread with the same </a:t>
            </a:r>
            <a:r>
              <a:rPr lang="en-US" sz="3600" dirty="0" smtClean="0"/>
              <a:t>rate</a:t>
            </a:r>
            <a:r>
              <a:rPr lang="tr-TR" sz="3600" dirty="0" smtClean="0"/>
              <a:t>. </a:t>
            </a:r>
            <a:r>
              <a:rPr lang="tr-TR" dirty="0"/>
              <a:t>(World </a:t>
            </a:r>
            <a:r>
              <a:rPr lang="tr-TR" dirty="0" smtClean="0"/>
              <a:t>Bank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Economy</a:t>
            </a:r>
            <a:r>
              <a:rPr lang="tr-TR" dirty="0" smtClean="0"/>
              <a:t> Report, 2016)</a:t>
            </a:r>
            <a:r>
              <a:rPr lang="en-US" dirty="0" smtClean="0"/>
              <a:t>. </a:t>
            </a:r>
            <a:endParaRPr lang="tr-TR" dirty="0" smtClean="0"/>
          </a:p>
          <a:p>
            <a:pPr lvl="1"/>
            <a:r>
              <a:rPr lang="en-US" dirty="0" smtClean="0"/>
              <a:t>productivity</a:t>
            </a:r>
            <a:r>
              <a:rPr lang="en-US" dirty="0"/>
              <a:t>, </a:t>
            </a:r>
            <a:endParaRPr lang="tr-TR" dirty="0" smtClean="0"/>
          </a:p>
          <a:p>
            <a:pPr lvl="1"/>
            <a:r>
              <a:rPr lang="en-US" dirty="0" smtClean="0"/>
              <a:t>improved </a:t>
            </a:r>
            <a:r>
              <a:rPr lang="en-US" dirty="0"/>
              <a:t>service quality, </a:t>
            </a:r>
            <a:endParaRPr lang="tr-TR" dirty="0" smtClean="0"/>
          </a:p>
          <a:p>
            <a:pPr lvl="1"/>
            <a:r>
              <a:rPr lang="en-US" dirty="0" smtClean="0"/>
              <a:t>higher </a:t>
            </a:r>
            <a:r>
              <a:rPr lang="en-US" dirty="0"/>
              <a:t>employment </a:t>
            </a:r>
            <a:r>
              <a:rPr lang="en-US" dirty="0" smtClean="0"/>
              <a:t>rates</a:t>
            </a:r>
            <a:r>
              <a:rPr lang="tr-TR" dirty="0"/>
              <a:t> </a:t>
            </a:r>
            <a:r>
              <a:rPr lang="tr-TR" dirty="0" err="1" smtClean="0"/>
              <a:t>etc</a:t>
            </a:r>
            <a:endParaRPr lang="tr-TR" dirty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794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Consequences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Reasons</a:t>
            </a:r>
            <a:r>
              <a:rPr lang="tr-TR" sz="4000" dirty="0" smtClean="0"/>
              <a:t> of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uneven</a:t>
            </a:r>
            <a:r>
              <a:rPr lang="tr-TR" sz="4000" dirty="0" smtClean="0"/>
              <a:t> </a:t>
            </a:r>
            <a:r>
              <a:rPr lang="tr-TR" sz="4000" dirty="0" err="1" smtClean="0"/>
              <a:t>allocation</a:t>
            </a:r>
            <a:r>
              <a:rPr lang="tr-TR" sz="4000" dirty="0" smtClean="0"/>
              <a:t> of </a:t>
            </a:r>
            <a:r>
              <a:rPr lang="tr-TR" sz="4000" dirty="0" err="1" smtClean="0"/>
              <a:t>digital</a:t>
            </a:r>
            <a:r>
              <a:rPr lang="tr-TR" sz="4000" dirty="0" smtClean="0"/>
              <a:t> </a:t>
            </a:r>
            <a:r>
              <a:rPr lang="tr-TR" sz="4000" dirty="0" err="1" smtClean="0"/>
              <a:t>economy</a:t>
            </a:r>
            <a:r>
              <a:rPr lang="tr-TR" sz="4000" dirty="0" smtClean="0"/>
              <a:t> </a:t>
            </a:r>
            <a:r>
              <a:rPr lang="tr-TR" sz="4000" dirty="0" err="1" smtClean="0"/>
              <a:t>benefits</a:t>
            </a:r>
            <a:r>
              <a:rPr lang="tr-TR" sz="4000" dirty="0" smtClean="0"/>
              <a:t> </a:t>
            </a:r>
            <a:r>
              <a:rPr lang="tr-TR" sz="4000" dirty="0" err="1" smtClean="0"/>
              <a:t>around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world</a:t>
            </a:r>
            <a:r>
              <a:rPr lang="tr-TR" sz="4000" dirty="0" smtClean="0"/>
              <a:t>:</a:t>
            </a:r>
          </a:p>
          <a:p>
            <a:endParaRPr lang="tr-TR" sz="4000" dirty="0"/>
          </a:p>
          <a:p>
            <a:pPr lvl="1"/>
            <a:r>
              <a:rPr lang="tr-TR" sz="3600" dirty="0" smtClean="0"/>
              <a:t>A </a:t>
            </a:r>
            <a:r>
              <a:rPr lang="tr-TR" sz="3600" dirty="0" err="1"/>
              <a:t>big</a:t>
            </a:r>
            <a:r>
              <a:rPr lang="tr-TR" sz="3600" dirty="0"/>
              <a:t> </a:t>
            </a:r>
            <a:r>
              <a:rPr lang="tr-TR" sz="3600" dirty="0" err="1"/>
              <a:t>part</a:t>
            </a:r>
            <a:r>
              <a:rPr lang="tr-TR" sz="3600" dirty="0"/>
              <a:t> of </a:t>
            </a:r>
            <a:r>
              <a:rPr lang="tr-TR" sz="3600" dirty="0" err="1"/>
              <a:t>world</a:t>
            </a:r>
            <a:r>
              <a:rPr lang="tr-TR" sz="3600" dirty="0"/>
              <a:t> is offline</a:t>
            </a:r>
          </a:p>
          <a:p>
            <a:pPr lvl="1"/>
            <a:r>
              <a:rPr lang="tr-TR" sz="3600" dirty="0" err="1" smtClean="0"/>
              <a:t>Inequality</a:t>
            </a:r>
            <a:r>
              <a:rPr lang="tr-TR" sz="3600" dirty="0" smtClean="0"/>
              <a:t> of </a:t>
            </a:r>
            <a:r>
              <a:rPr lang="tr-TR" sz="3600" dirty="0" err="1" smtClean="0"/>
              <a:t>adopting</a:t>
            </a:r>
            <a:r>
              <a:rPr lang="tr-TR" sz="3600" dirty="0" smtClean="0"/>
              <a:t> </a:t>
            </a:r>
            <a:r>
              <a:rPr lang="tr-TR" sz="3600" dirty="0" err="1" smtClean="0"/>
              <a:t>skills</a:t>
            </a:r>
            <a:r>
              <a:rPr lang="tr-TR" sz="3600" dirty="0" smtClean="0"/>
              <a:t>.</a:t>
            </a:r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704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Consequences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 Turkey, </a:t>
            </a:r>
            <a:r>
              <a:rPr lang="en-US" sz="3600" dirty="0" smtClean="0"/>
              <a:t>9</a:t>
            </a:r>
            <a:r>
              <a:rPr lang="tr-TR" sz="3600" dirty="0" smtClean="0"/>
              <a:t>4.9</a:t>
            </a:r>
            <a:r>
              <a:rPr lang="en-US" sz="3600" dirty="0" smtClean="0"/>
              <a:t> </a:t>
            </a:r>
            <a:r>
              <a:rPr lang="tr-TR" sz="3600" dirty="0" smtClean="0"/>
              <a:t>% </a:t>
            </a:r>
            <a:r>
              <a:rPr lang="en-US" sz="3600" dirty="0" smtClean="0"/>
              <a:t>of </a:t>
            </a:r>
            <a:r>
              <a:rPr lang="en-US" sz="3600" dirty="0"/>
              <a:t>all firms with at least 10 employees had internet access in </a:t>
            </a:r>
            <a:r>
              <a:rPr lang="en-US" sz="3600" dirty="0" smtClean="0"/>
              <a:t>201</a:t>
            </a:r>
            <a:r>
              <a:rPr lang="tr-TR" sz="3600" dirty="0" smtClean="0"/>
              <a:t>9</a:t>
            </a:r>
            <a:r>
              <a:rPr lang="en-US" sz="3600" dirty="0" smtClean="0"/>
              <a:t>,</a:t>
            </a:r>
            <a:endParaRPr lang="tr-TR" sz="3600" dirty="0" smtClean="0"/>
          </a:p>
          <a:p>
            <a:pPr lvl="1"/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tr-TR" sz="3200" dirty="0" err="1" smtClean="0"/>
              <a:t>was</a:t>
            </a:r>
            <a:r>
              <a:rPr lang="tr-TR" sz="3200" dirty="0" smtClean="0"/>
              <a:t> 95% in 2018</a:t>
            </a:r>
          </a:p>
          <a:p>
            <a:r>
              <a:rPr lang="en-US" sz="3600" dirty="0" smtClean="0"/>
              <a:t>but </a:t>
            </a:r>
            <a:r>
              <a:rPr lang="en-US" sz="3600" dirty="0"/>
              <a:t>only 71 </a:t>
            </a:r>
            <a:r>
              <a:rPr lang="tr-TR" sz="3600" dirty="0" smtClean="0"/>
              <a:t>% </a:t>
            </a:r>
            <a:r>
              <a:rPr lang="en-US" sz="3600" dirty="0" smtClean="0"/>
              <a:t>used </a:t>
            </a:r>
            <a:r>
              <a:rPr lang="en-US" sz="3600" dirty="0"/>
              <a:t>it for </a:t>
            </a:r>
            <a:r>
              <a:rPr lang="en-US" sz="3600" dirty="0" smtClean="0"/>
              <a:t>banking</a:t>
            </a:r>
            <a:r>
              <a:rPr lang="tr-TR" sz="3600" dirty="0" smtClean="0"/>
              <a:t> in 2012 </a:t>
            </a:r>
            <a:r>
              <a:rPr lang="tr-TR" sz="2400" dirty="0" smtClean="0"/>
              <a:t>(WB Report, 2016)</a:t>
            </a:r>
            <a:r>
              <a:rPr lang="en-US" sz="3600" dirty="0" smtClean="0"/>
              <a:t>; </a:t>
            </a:r>
            <a:endParaRPr lang="tr-TR" sz="3600" dirty="0" smtClean="0"/>
          </a:p>
          <a:p>
            <a:r>
              <a:rPr lang="tr-TR" sz="3600" dirty="0" smtClean="0"/>
              <a:t>66.6</a:t>
            </a:r>
            <a:r>
              <a:rPr lang="en-US" sz="3600" dirty="0" smtClean="0"/>
              <a:t> </a:t>
            </a:r>
            <a:r>
              <a:rPr lang="tr-TR" sz="3600" dirty="0" smtClean="0"/>
              <a:t>% </a:t>
            </a:r>
            <a:r>
              <a:rPr lang="en-US" sz="3600" dirty="0" smtClean="0"/>
              <a:t>had </a:t>
            </a:r>
            <a:r>
              <a:rPr lang="en-US" sz="3600" dirty="0"/>
              <a:t>a </a:t>
            </a:r>
            <a:r>
              <a:rPr lang="en-US" sz="3600" dirty="0" smtClean="0"/>
              <a:t>website</a:t>
            </a:r>
            <a:r>
              <a:rPr lang="tr-TR" sz="3600" dirty="0" smtClean="0"/>
              <a:t> –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en-US" sz="3600" dirty="0" smtClean="0"/>
              <a:t>; </a:t>
            </a:r>
            <a:r>
              <a:rPr lang="en-US" sz="3600" dirty="0"/>
              <a:t>and </a:t>
            </a:r>
            <a:endParaRPr lang="tr-TR" sz="3600" dirty="0" smtClean="0"/>
          </a:p>
          <a:p>
            <a:r>
              <a:rPr lang="en-US" sz="3600" dirty="0" smtClean="0"/>
              <a:t>1</a:t>
            </a:r>
            <a:r>
              <a:rPr lang="tr-TR" sz="3600" dirty="0" smtClean="0"/>
              <a:t>1.2</a:t>
            </a:r>
            <a:r>
              <a:rPr lang="en-US" sz="3600" dirty="0" smtClean="0"/>
              <a:t> </a:t>
            </a:r>
            <a:r>
              <a:rPr lang="tr-TR" sz="3600" dirty="0" smtClean="0"/>
              <a:t>% </a:t>
            </a:r>
            <a:r>
              <a:rPr lang="en-US" sz="3600" dirty="0" smtClean="0"/>
              <a:t>made </a:t>
            </a:r>
            <a:r>
              <a:rPr lang="en-US" sz="3600" dirty="0"/>
              <a:t>orders or reservations </a:t>
            </a:r>
            <a:r>
              <a:rPr lang="en-US" sz="3600" dirty="0" smtClean="0"/>
              <a:t>online</a:t>
            </a:r>
            <a:r>
              <a:rPr lang="tr-TR" sz="3600" dirty="0" smtClean="0"/>
              <a:t> </a:t>
            </a:r>
            <a:r>
              <a:rPr lang="tr-TR" sz="2400" dirty="0" smtClean="0"/>
              <a:t>(TÜİK, </a:t>
            </a:r>
            <a:r>
              <a:rPr lang="en-US" sz="2400" dirty="0" err="1"/>
              <a:t>Girişimlerde</a:t>
            </a:r>
            <a:r>
              <a:rPr lang="en-US" sz="2400" dirty="0"/>
              <a:t> </a:t>
            </a:r>
            <a:r>
              <a:rPr lang="en-US" sz="2400" dirty="0" err="1"/>
              <a:t>Bilişim</a:t>
            </a:r>
            <a:r>
              <a:rPr lang="en-US" sz="2400" dirty="0"/>
              <a:t> </a:t>
            </a:r>
            <a:r>
              <a:rPr lang="en-US" sz="2400" dirty="0" err="1"/>
              <a:t>Teknolojileri</a:t>
            </a:r>
            <a:r>
              <a:rPr lang="en-US" sz="2400" dirty="0"/>
              <a:t> </a:t>
            </a:r>
            <a:r>
              <a:rPr lang="en-US" sz="2400" dirty="0" err="1"/>
              <a:t>Kullanım</a:t>
            </a:r>
            <a:r>
              <a:rPr lang="en-US" sz="2400" dirty="0"/>
              <a:t> </a:t>
            </a:r>
            <a:r>
              <a:rPr lang="en-US" sz="2400" dirty="0" err="1"/>
              <a:t>Araştırması</a:t>
            </a:r>
            <a:r>
              <a:rPr lang="en-US" sz="2400" dirty="0"/>
              <a:t>, </a:t>
            </a:r>
            <a:r>
              <a:rPr lang="en-US" sz="2400" dirty="0" smtClean="0"/>
              <a:t>2019</a:t>
            </a:r>
            <a:r>
              <a:rPr lang="tr-TR" sz="2400" dirty="0" smtClean="0"/>
              <a:t>)</a:t>
            </a:r>
            <a:r>
              <a:rPr lang="en-US" sz="2400" dirty="0"/>
              <a:t>. </a:t>
            </a:r>
            <a:endParaRPr lang="tr-TR" sz="2400" dirty="0"/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0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Digital</a:t>
            </a:r>
            <a:r>
              <a:rPr lang="tr-TR" b="1" dirty="0" smtClean="0"/>
              <a:t> </a:t>
            </a:r>
            <a:r>
              <a:rPr lang="tr-TR" b="1" dirty="0" err="1" smtClean="0"/>
              <a:t>Divide</a:t>
            </a:r>
            <a:endParaRPr lang="en-US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1995" y="1825625"/>
            <a:ext cx="71680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88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Consequences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600" dirty="0" err="1" smtClean="0"/>
              <a:t>Digital</a:t>
            </a:r>
            <a:r>
              <a:rPr lang="tr-TR" sz="3600" dirty="0" smtClean="0"/>
              <a:t> </a:t>
            </a:r>
            <a:r>
              <a:rPr lang="tr-TR" sz="3600" dirty="0" err="1" smtClean="0"/>
              <a:t>divide</a:t>
            </a:r>
            <a:r>
              <a:rPr lang="tr-TR" sz="3600" dirty="0" smtClean="0"/>
              <a:t> is </a:t>
            </a:r>
            <a:r>
              <a:rPr lang="tr-TR" sz="3600" dirty="0" err="1" smtClean="0"/>
              <a:t>also</a:t>
            </a:r>
            <a:r>
              <a:rPr lang="tr-TR" sz="3600" dirty="0" smtClean="0"/>
              <a:t> </a:t>
            </a:r>
            <a:r>
              <a:rPr lang="tr-TR" sz="3600" dirty="0" err="1" smtClean="0"/>
              <a:t>valid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firms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Difficult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reach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obtain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endParaRPr lang="tr-TR" sz="3200" dirty="0" smtClean="0"/>
          </a:p>
          <a:p>
            <a:pPr lvl="1"/>
            <a:r>
              <a:rPr lang="tr-TR" sz="3200" dirty="0" err="1" smtClean="0"/>
              <a:t>Affecting</a:t>
            </a:r>
            <a:r>
              <a:rPr lang="tr-TR" sz="3200" dirty="0" smtClean="0"/>
              <a:t> R&amp;D </a:t>
            </a:r>
            <a:r>
              <a:rPr lang="tr-TR" sz="3200" dirty="0" err="1" smtClean="0"/>
              <a:t>activities</a:t>
            </a:r>
            <a:endParaRPr lang="tr-TR" sz="3200" dirty="0" smtClean="0"/>
          </a:p>
          <a:p>
            <a:pPr lvl="1"/>
            <a:r>
              <a:rPr lang="tr-TR" sz="3200" dirty="0" err="1" smtClean="0"/>
              <a:t>Absence</a:t>
            </a:r>
            <a:r>
              <a:rPr lang="tr-TR" sz="3200" dirty="0" smtClean="0"/>
              <a:t> of </a:t>
            </a:r>
            <a:r>
              <a:rPr lang="tr-TR" sz="3200" dirty="0" err="1" smtClean="0"/>
              <a:t>competitive</a:t>
            </a:r>
            <a:r>
              <a:rPr lang="tr-TR" sz="3200" dirty="0" smtClean="0"/>
              <a:t> </a:t>
            </a:r>
            <a:r>
              <a:rPr lang="tr-TR" sz="3200" dirty="0" err="1" smtClean="0"/>
              <a:t>business</a:t>
            </a:r>
            <a:r>
              <a:rPr lang="tr-TR" sz="3200" dirty="0" smtClean="0"/>
              <a:t> </a:t>
            </a:r>
            <a:r>
              <a:rPr lang="tr-TR" sz="3200" dirty="0" err="1" smtClean="0"/>
              <a:t>environment</a:t>
            </a:r>
            <a:r>
              <a:rPr lang="tr-TR" sz="3200" dirty="0" smtClean="0"/>
              <a:t>.</a:t>
            </a:r>
          </a:p>
          <a:p>
            <a:pPr lvl="1"/>
            <a:endParaRPr lang="tr-TR" sz="3200" dirty="0"/>
          </a:p>
          <a:p>
            <a:pPr lvl="1"/>
            <a:endParaRPr lang="tr-TR" sz="3200" dirty="0" smtClean="0"/>
          </a:p>
          <a:p>
            <a:r>
              <a:rPr lang="en-US" sz="3600" dirty="0"/>
              <a:t>For digital technologies to benefit everyone everywhere </a:t>
            </a:r>
            <a:r>
              <a:rPr lang="tr-TR" sz="3600" dirty="0" smtClean="0"/>
              <a:t>-</a:t>
            </a:r>
            <a:r>
              <a:rPr lang="en-US" sz="3600" dirty="0" smtClean="0"/>
              <a:t> clos</a:t>
            </a:r>
            <a:r>
              <a:rPr lang="tr-TR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/>
              <a:t>the </a:t>
            </a:r>
            <a:r>
              <a:rPr lang="en-US" sz="3600" dirty="0" smtClean="0"/>
              <a:t>digital </a:t>
            </a:r>
            <a:r>
              <a:rPr lang="en-US" sz="3600" dirty="0" err="1" smtClean="0"/>
              <a:t>divid</a:t>
            </a:r>
            <a:r>
              <a:rPr lang="tr-TR" sz="3600" dirty="0" smtClean="0"/>
              <a:t>e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 lvl="1"/>
            <a:r>
              <a:rPr lang="tr-TR" sz="3200" dirty="0" err="1" smtClean="0"/>
              <a:t>Complements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938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Consequences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First order effects</a:t>
            </a:r>
            <a:r>
              <a:rPr lang="en-US" sz="3600" dirty="0"/>
              <a:t> of digital divide represent unequal access to </a:t>
            </a:r>
            <a:r>
              <a:rPr lang="en-US" sz="3600" dirty="0" smtClean="0"/>
              <a:t>ICTs</a:t>
            </a:r>
            <a:r>
              <a:rPr lang="tr-TR" sz="3600" dirty="0" smtClean="0"/>
              <a:t>.</a:t>
            </a:r>
          </a:p>
          <a:p>
            <a:endParaRPr lang="tr-TR" sz="3600" dirty="0"/>
          </a:p>
          <a:p>
            <a:endParaRPr lang="tr-TR" sz="3600" dirty="0" smtClean="0"/>
          </a:p>
          <a:p>
            <a:r>
              <a:rPr lang="tr-TR" sz="3600" b="1" dirty="0" smtClean="0"/>
              <a:t>T</a:t>
            </a:r>
            <a:r>
              <a:rPr lang="en-US" sz="3600" b="1" dirty="0" smtClean="0"/>
              <a:t>he </a:t>
            </a:r>
            <a:r>
              <a:rPr lang="en-US" sz="3600" b="1" dirty="0"/>
              <a:t>second order effects</a:t>
            </a:r>
            <a:r>
              <a:rPr lang="en-US" sz="3600" dirty="0"/>
              <a:t> are about creating value out of a connection to ICTs. </a:t>
            </a:r>
          </a:p>
        </p:txBody>
      </p:sp>
    </p:spTree>
    <p:extLst>
      <p:ext uri="{BB962C8B-B14F-4D97-AF65-F5344CB8AC3E}">
        <p14:creationId xmlns:p14="http://schemas.microsoft.com/office/powerpoint/2010/main" val="206926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Bridging the </a:t>
            </a:r>
            <a:r>
              <a:rPr lang="en-US" b="1" dirty="0" smtClean="0"/>
              <a:t>Gap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err="1" smtClean="0"/>
              <a:t>Why</a:t>
            </a:r>
            <a:r>
              <a:rPr lang="tr-TR" sz="4400" dirty="0" smtClean="0"/>
              <a:t>?</a:t>
            </a:r>
          </a:p>
          <a:p>
            <a:pPr lvl="1"/>
            <a:r>
              <a:rPr lang="en-US" sz="4000" b="1" dirty="0"/>
              <a:t>1. Economic equality and social welfare:</a:t>
            </a:r>
            <a:endParaRPr lang="en-US" sz="4000" dirty="0"/>
          </a:p>
          <a:p>
            <a:pPr lvl="1"/>
            <a:r>
              <a:rPr lang="en-US" sz="4000" b="1" dirty="0"/>
              <a:t>2. Social equality:</a:t>
            </a:r>
            <a:endParaRPr lang="en-US" sz="4000" dirty="0"/>
          </a:p>
          <a:p>
            <a:pPr lvl="1"/>
            <a:r>
              <a:rPr lang="tr-TR" sz="4000" b="1" dirty="0" smtClean="0"/>
              <a:t>3. </a:t>
            </a:r>
            <a:r>
              <a:rPr lang="en-US" sz="4000" b="1" dirty="0" smtClean="0"/>
              <a:t>Democracy</a:t>
            </a:r>
            <a:endParaRPr lang="tr-TR" sz="4000" b="1" dirty="0" smtClean="0"/>
          </a:p>
          <a:p>
            <a:pPr lvl="1"/>
            <a:r>
              <a:rPr lang="en-US" sz="4000" b="1" dirty="0"/>
              <a:t>4. Economic </a:t>
            </a:r>
            <a:r>
              <a:rPr lang="en-US" sz="4000" b="1" dirty="0" smtClean="0"/>
              <a:t>growth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0181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 precautions against digital divide in the </a:t>
            </a:r>
            <a:r>
              <a:rPr lang="en-US" sz="4000" b="1" dirty="0" smtClean="0"/>
              <a:t>world</a:t>
            </a:r>
            <a:endParaRPr lang="en-US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OECD </a:t>
            </a:r>
            <a:r>
              <a:rPr lang="tr-TR" sz="3200" dirty="0" err="1" smtClean="0"/>
              <a:t>and</a:t>
            </a:r>
            <a:r>
              <a:rPr lang="tr-TR" sz="3200" dirty="0" smtClean="0"/>
              <a:t> World Bank </a:t>
            </a:r>
            <a:r>
              <a:rPr lang="tr-TR" sz="3200" dirty="0" err="1" smtClean="0"/>
              <a:t>suggest</a:t>
            </a:r>
            <a:r>
              <a:rPr lang="tr-TR" sz="3200" dirty="0" smtClean="0"/>
              <a:t>: </a:t>
            </a:r>
          </a:p>
          <a:p>
            <a:pPr lvl="1"/>
            <a:r>
              <a:rPr lang="en-US" sz="2800" dirty="0" smtClean="0"/>
              <a:t>liberalization </a:t>
            </a:r>
            <a:r>
              <a:rPr lang="en-US" sz="2800" dirty="0"/>
              <a:t>in the telecommunication </a:t>
            </a:r>
            <a:r>
              <a:rPr lang="en-US" sz="2800" dirty="0" smtClean="0"/>
              <a:t>markets</a:t>
            </a:r>
            <a:endParaRPr lang="tr-TR" sz="2800" dirty="0" smtClean="0"/>
          </a:p>
          <a:p>
            <a:pPr lvl="1"/>
            <a:r>
              <a:rPr lang="en-US" sz="2800" dirty="0"/>
              <a:t>increase the </a:t>
            </a:r>
            <a:r>
              <a:rPr lang="en-US" sz="2800" dirty="0" smtClean="0"/>
              <a:t>competition</a:t>
            </a:r>
            <a:endParaRPr lang="tr-TR" sz="2800" dirty="0" smtClean="0"/>
          </a:p>
          <a:p>
            <a:pPr lvl="1"/>
            <a:r>
              <a:rPr lang="en-US" sz="2800" dirty="0"/>
              <a:t>infrastructure </a:t>
            </a:r>
            <a:r>
              <a:rPr lang="en-US" sz="2800" dirty="0" smtClean="0"/>
              <a:t>development</a:t>
            </a:r>
            <a:endParaRPr lang="tr-TR" sz="2800" dirty="0" smtClean="0"/>
          </a:p>
          <a:p>
            <a:pPr lvl="1"/>
            <a:r>
              <a:rPr lang="tr-TR" sz="2800" dirty="0" err="1" smtClean="0"/>
              <a:t>Regulatory</a:t>
            </a:r>
            <a:r>
              <a:rPr lang="tr-TR" sz="2800" dirty="0" smtClean="0"/>
              <a:t> </a:t>
            </a:r>
            <a:r>
              <a:rPr lang="tr-TR" sz="2800" dirty="0" err="1" smtClean="0"/>
              <a:t>changes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make</a:t>
            </a:r>
            <a:r>
              <a:rPr lang="tr-TR" sz="2800" dirty="0" smtClean="0"/>
              <a:t> internet </a:t>
            </a:r>
            <a:r>
              <a:rPr lang="tr-TR" sz="2800" dirty="0" err="1" smtClean="0"/>
              <a:t>free</a:t>
            </a:r>
            <a:r>
              <a:rPr lang="tr-TR" sz="2800" dirty="0" smtClean="0"/>
              <a:t>, </a:t>
            </a:r>
            <a:r>
              <a:rPr lang="tr-TR" sz="2800" dirty="0" err="1" smtClean="0"/>
              <a:t>safe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available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all</a:t>
            </a:r>
            <a:endParaRPr lang="tr-TR" sz="2800" dirty="0" smtClean="0"/>
          </a:p>
          <a:p>
            <a:pPr lvl="1"/>
            <a:r>
              <a:rPr lang="tr-TR" sz="2800" dirty="0" smtClean="0"/>
              <a:t>Training in </a:t>
            </a:r>
            <a:r>
              <a:rPr lang="tr-TR" sz="2800" dirty="0" err="1" smtClean="0"/>
              <a:t>schools</a:t>
            </a:r>
            <a:endParaRPr lang="tr-TR" sz="2800" dirty="0" smtClean="0"/>
          </a:p>
          <a:p>
            <a:pPr lvl="1"/>
            <a:r>
              <a:rPr lang="en-US" sz="2800" dirty="0"/>
              <a:t>ICT support and training for </a:t>
            </a:r>
            <a:r>
              <a:rPr lang="en-US" sz="2800" dirty="0" smtClean="0"/>
              <a:t>SME</a:t>
            </a:r>
            <a:endParaRPr lang="tr-TR" sz="2800" dirty="0" smtClean="0"/>
          </a:p>
          <a:p>
            <a:pPr lvl="1"/>
            <a:r>
              <a:rPr lang="tr-TR" sz="2800" dirty="0" err="1" smtClean="0"/>
              <a:t>Increased</a:t>
            </a:r>
            <a:r>
              <a:rPr lang="tr-TR" sz="2800" dirty="0" smtClean="0"/>
              <a:t> </a:t>
            </a:r>
            <a:r>
              <a:rPr lang="tr-TR" sz="2800" dirty="0" err="1" smtClean="0"/>
              <a:t>public</a:t>
            </a:r>
            <a:r>
              <a:rPr lang="tr-TR" sz="2800" dirty="0" smtClean="0"/>
              <a:t> </a:t>
            </a:r>
            <a:r>
              <a:rPr lang="tr-TR" sz="2800" dirty="0" err="1" smtClean="0"/>
              <a:t>investments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510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 precautions against digital divide in the world</a:t>
            </a:r>
            <a:endParaRPr lang="en-US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“free internet” </a:t>
            </a:r>
            <a:r>
              <a:rPr lang="en-US" dirty="0" smtClean="0"/>
              <a:t>service</a:t>
            </a:r>
            <a:r>
              <a:rPr lang="tr-TR" dirty="0" smtClean="0"/>
              <a:t> in 2016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en-US" dirty="0"/>
              <a:t>the Ministry of Family and Social </a:t>
            </a:r>
            <a:r>
              <a:rPr lang="en-US" dirty="0" smtClean="0"/>
              <a:t>Policies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tr-TR" dirty="0" smtClean="0"/>
              <a:t>G</a:t>
            </a:r>
            <a:r>
              <a:rPr lang="en-US" dirty="0" err="1" smtClean="0"/>
              <a:t>oogle</a:t>
            </a:r>
            <a:r>
              <a:rPr lang="en-US" dirty="0" smtClean="0"/>
              <a:t> </a:t>
            </a:r>
            <a:r>
              <a:rPr lang="en-US" dirty="0"/>
              <a:t>and Facebook tried to use drones to provide internet in the Africa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Close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Gap</a:t>
            </a:r>
            <a:r>
              <a:rPr lang="tr-TR" dirty="0" smtClean="0"/>
              <a:t> </a:t>
            </a:r>
            <a:r>
              <a:rPr lang="tr-TR" smtClean="0"/>
              <a:t>Initiation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7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smtClean="0"/>
              <a:t>References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World Bank </a:t>
            </a:r>
            <a:r>
              <a:rPr lang="tr-TR" dirty="0" err="1" smtClean="0"/>
              <a:t>Reports</a:t>
            </a:r>
            <a:endParaRPr lang="tr-TR" dirty="0" smtClean="0"/>
          </a:p>
          <a:p>
            <a:r>
              <a:rPr lang="tr-TR" dirty="0" smtClean="0"/>
              <a:t>OECD </a:t>
            </a:r>
            <a:r>
              <a:rPr lang="tr-TR" dirty="0" err="1" smtClean="0"/>
              <a:t>Reports</a:t>
            </a:r>
            <a:endParaRPr lang="tr-TR" dirty="0" smtClean="0"/>
          </a:p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12th Ed.,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, 2012.</a:t>
            </a:r>
          </a:p>
          <a:p>
            <a:r>
              <a:rPr lang="tr-TR" dirty="0" err="1"/>
              <a:t>Baltzan</a:t>
            </a:r>
            <a:r>
              <a:rPr lang="tr-TR" dirty="0"/>
              <a:t>, P.,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4th. Ed.,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, 2014.</a:t>
            </a:r>
          </a:p>
          <a:p>
            <a:r>
              <a:rPr lang="tr-TR" dirty="0" err="1"/>
              <a:t>Valacich</a:t>
            </a:r>
            <a:r>
              <a:rPr lang="tr-TR" dirty="0"/>
              <a:t>, J </a:t>
            </a:r>
            <a:r>
              <a:rPr lang="tr-TR" dirty="0" err="1"/>
              <a:t>and</a:t>
            </a:r>
            <a:r>
              <a:rPr lang="tr-TR" dirty="0"/>
              <a:t> C. </a:t>
            </a:r>
            <a:r>
              <a:rPr lang="tr-TR" dirty="0" err="1"/>
              <a:t>Schneider</a:t>
            </a:r>
            <a:r>
              <a:rPr lang="tr-TR" dirty="0"/>
              <a:t>, </a:t>
            </a:r>
            <a:r>
              <a:rPr lang="tr-TR" i="1" dirty="0"/>
              <a:t>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Today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World, </a:t>
            </a:r>
            <a:r>
              <a:rPr lang="tr-TR" dirty="0"/>
              <a:t>5th Ed.,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, 2012</a:t>
            </a:r>
            <a:r>
              <a:rPr lang="tr-TR" dirty="0" smtClean="0"/>
              <a:t>.</a:t>
            </a:r>
          </a:p>
          <a:p>
            <a:r>
              <a:rPr lang="tr-TR" dirty="0" smtClean="0"/>
              <a:t>TÜİK </a:t>
            </a:r>
            <a:r>
              <a:rPr lang="tr-TR" dirty="0" err="1" smtClean="0"/>
              <a:t>Reports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0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Digital Divide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Digital</a:t>
            </a:r>
            <a:r>
              <a:rPr lang="tr-TR" sz="3600" dirty="0"/>
              <a:t> </a:t>
            </a:r>
            <a:r>
              <a:rPr lang="tr-TR" sz="3600" dirty="0" err="1"/>
              <a:t>divide</a:t>
            </a:r>
            <a:r>
              <a:rPr lang="tr-TR" sz="3600" dirty="0"/>
              <a:t> is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gap</a:t>
            </a:r>
            <a:r>
              <a:rPr lang="tr-TR" sz="3600" dirty="0"/>
              <a:t> </a:t>
            </a:r>
            <a:r>
              <a:rPr lang="tr-TR" sz="3600" dirty="0" err="1"/>
              <a:t>between</a:t>
            </a:r>
            <a:r>
              <a:rPr lang="tr-TR" sz="3600" dirty="0"/>
              <a:t> </a:t>
            </a:r>
            <a:endParaRPr lang="tr-TR" sz="3600" dirty="0" smtClean="0"/>
          </a:p>
          <a:p>
            <a:pPr lvl="1"/>
            <a:r>
              <a:rPr lang="en-US" sz="3200" dirty="0" smtClean="0"/>
              <a:t>individuals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households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businesses </a:t>
            </a:r>
            <a:r>
              <a:rPr lang="en-US" sz="3200" dirty="0"/>
              <a:t>and </a:t>
            </a:r>
            <a:endParaRPr lang="tr-TR" sz="3200" dirty="0" smtClean="0"/>
          </a:p>
          <a:p>
            <a:pPr lvl="1"/>
            <a:r>
              <a:rPr lang="en-US" sz="3200" dirty="0" smtClean="0"/>
              <a:t>geographic </a:t>
            </a:r>
            <a:r>
              <a:rPr lang="en-US" sz="3200" dirty="0"/>
              <a:t>areas at different socio-economic levels </a:t>
            </a:r>
            <a:endParaRPr lang="tr-TR" sz="3200" dirty="0" smtClean="0"/>
          </a:p>
          <a:p>
            <a:pPr lvl="1"/>
            <a:r>
              <a:rPr lang="en-US" sz="3200" dirty="0" smtClean="0"/>
              <a:t>with </a:t>
            </a:r>
            <a:r>
              <a:rPr lang="en-US" sz="3200" dirty="0"/>
              <a:t>regard both </a:t>
            </a:r>
            <a:r>
              <a:rPr lang="en-US" sz="3200" u="sng" dirty="0"/>
              <a:t>to their opportunities </a:t>
            </a:r>
            <a:r>
              <a:rPr lang="en-US" sz="3200" b="1" u="sng" dirty="0"/>
              <a:t>to access </a:t>
            </a:r>
            <a:r>
              <a:rPr lang="en-US" sz="3200" u="sng" dirty="0" smtClean="0"/>
              <a:t>ICT </a:t>
            </a:r>
            <a:r>
              <a:rPr lang="en-US" sz="3200" dirty="0"/>
              <a:t>and </a:t>
            </a:r>
            <a:r>
              <a:rPr lang="en-US" sz="3200" b="1" u="sng" dirty="0"/>
              <a:t>to their use</a:t>
            </a:r>
            <a:r>
              <a:rPr lang="en-US" sz="3200" b="1" dirty="0"/>
              <a:t> </a:t>
            </a:r>
            <a:r>
              <a:rPr lang="en-US" sz="3200" dirty="0"/>
              <a:t>of the Internet for a wide variety of activities.</a:t>
            </a:r>
          </a:p>
        </p:txBody>
      </p:sp>
    </p:spTree>
    <p:extLst>
      <p:ext uri="{BB962C8B-B14F-4D97-AF65-F5344CB8AC3E}">
        <p14:creationId xmlns:p14="http://schemas.microsoft.com/office/powerpoint/2010/main" val="123352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 smtClean="0"/>
              <a:t>Divide</a:t>
            </a:r>
            <a:r>
              <a:rPr lang="tr-TR" b="1" dirty="0" smtClean="0"/>
              <a:t> - </a:t>
            </a:r>
            <a:r>
              <a:rPr lang="tr-TR" b="1" dirty="0" err="1" smtClean="0"/>
              <a:t>Measurement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/>
              <a:t>This</a:t>
            </a:r>
            <a:r>
              <a:rPr lang="tr-TR" sz="3600" dirty="0" smtClean="0"/>
              <a:t> </a:t>
            </a:r>
            <a:r>
              <a:rPr lang="tr-TR" sz="3600" dirty="0" err="1" smtClean="0"/>
              <a:t>divide</a:t>
            </a:r>
            <a:r>
              <a:rPr lang="tr-TR" sz="3600" dirty="0" smtClean="0"/>
              <a:t> is </a:t>
            </a:r>
            <a:r>
              <a:rPr lang="tr-TR" sz="3600" dirty="0" err="1" smtClean="0"/>
              <a:t>found</a:t>
            </a:r>
            <a:r>
              <a:rPr lang="tr-TR" sz="3600" dirty="0" smtClean="0"/>
              <a:t> </a:t>
            </a:r>
            <a:r>
              <a:rPr lang="tr-TR" sz="3600" dirty="0" err="1" smtClean="0"/>
              <a:t>between</a:t>
            </a:r>
            <a:r>
              <a:rPr lang="tr-TR" sz="3600" dirty="0" smtClean="0"/>
              <a:t>:</a:t>
            </a:r>
          </a:p>
          <a:p>
            <a:pPr lvl="1"/>
            <a:r>
              <a:rPr lang="tr-TR" sz="3200" b="1" dirty="0" err="1"/>
              <a:t>Different</a:t>
            </a:r>
            <a:r>
              <a:rPr lang="tr-TR" sz="3200" b="1" dirty="0"/>
              <a:t> </a:t>
            </a:r>
            <a:r>
              <a:rPr lang="tr-TR" sz="3200" b="1" dirty="0" err="1"/>
              <a:t>income</a:t>
            </a:r>
            <a:r>
              <a:rPr lang="tr-TR" sz="3200" b="1" dirty="0"/>
              <a:t> </a:t>
            </a:r>
            <a:r>
              <a:rPr lang="tr-TR" sz="3200" b="1" dirty="0" err="1"/>
              <a:t>levels</a:t>
            </a:r>
            <a:r>
              <a:rPr lang="tr-TR" sz="3200" b="1" dirty="0"/>
              <a:t>.</a:t>
            </a:r>
          </a:p>
          <a:p>
            <a:pPr lvl="1"/>
            <a:r>
              <a:rPr lang="tr-TR" sz="3200" b="1" dirty="0" err="1"/>
              <a:t>Education</a:t>
            </a:r>
            <a:r>
              <a:rPr lang="tr-TR" sz="3200" b="1" dirty="0"/>
              <a:t> </a:t>
            </a:r>
            <a:r>
              <a:rPr lang="tr-TR" sz="3200" b="1" dirty="0" err="1"/>
              <a:t>levels</a:t>
            </a:r>
            <a:endParaRPr lang="tr-TR" sz="3200" b="1" dirty="0"/>
          </a:p>
          <a:p>
            <a:pPr lvl="1"/>
            <a:r>
              <a:rPr lang="tr-TR" sz="3200" dirty="0" err="1" smtClean="0"/>
              <a:t>Across</a:t>
            </a:r>
            <a:r>
              <a:rPr lang="tr-TR" sz="3200" dirty="0" smtClean="0"/>
              <a:t> </a:t>
            </a:r>
            <a:r>
              <a:rPr lang="tr-TR" sz="3200" dirty="0" err="1" smtClean="0"/>
              <a:t>regions</a:t>
            </a:r>
            <a:endParaRPr lang="tr-TR" sz="3200" dirty="0" smtClean="0"/>
          </a:p>
          <a:p>
            <a:pPr lvl="1"/>
            <a:r>
              <a:rPr lang="tr-TR" sz="3200" dirty="0" err="1" smtClean="0"/>
              <a:t>Based</a:t>
            </a:r>
            <a:r>
              <a:rPr lang="tr-TR" sz="3200" dirty="0" smtClean="0"/>
              <a:t> on </a:t>
            </a:r>
            <a:r>
              <a:rPr lang="tr-TR" sz="3200" dirty="0" err="1" smtClean="0"/>
              <a:t>gender</a:t>
            </a:r>
            <a:r>
              <a:rPr lang="tr-TR" sz="3200" dirty="0" smtClean="0"/>
              <a:t> </a:t>
            </a:r>
            <a:r>
              <a:rPr lang="tr-TR" sz="3200" dirty="0" err="1" smtClean="0"/>
              <a:t>differences</a:t>
            </a:r>
            <a:endParaRPr lang="tr-TR" sz="3200" dirty="0" smtClean="0"/>
          </a:p>
          <a:p>
            <a:pPr lvl="1"/>
            <a:r>
              <a:rPr lang="tr-TR" sz="3200" dirty="0" smtClean="0"/>
              <a:t>Age</a:t>
            </a:r>
          </a:p>
          <a:p>
            <a:pPr lvl="1"/>
            <a:r>
              <a:rPr lang="tr-TR" sz="3200" dirty="0" err="1" smtClean="0"/>
              <a:t>Race</a:t>
            </a:r>
            <a:r>
              <a:rPr lang="tr-TR" sz="3200" dirty="0" smtClean="0"/>
              <a:t>, </a:t>
            </a:r>
            <a:r>
              <a:rPr lang="tr-TR" sz="3200" dirty="0" err="1" smtClean="0"/>
              <a:t>ethinicty</a:t>
            </a:r>
            <a:r>
              <a:rPr lang="tr-TR" sz="3200" dirty="0" smtClean="0"/>
              <a:t> </a:t>
            </a:r>
            <a:r>
              <a:rPr lang="tr-TR" sz="3200" dirty="0" err="1" smtClean="0"/>
              <a:t>etc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05100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Internet </a:t>
            </a:r>
            <a:r>
              <a:rPr lang="tr-TR" sz="3200" dirty="0" err="1"/>
              <a:t>usage</a:t>
            </a:r>
            <a:r>
              <a:rPr lang="tr-TR" sz="3200" dirty="0"/>
              <a:t> in </a:t>
            </a:r>
            <a:r>
              <a:rPr lang="tr-TR" sz="3200" dirty="0" err="1"/>
              <a:t>Turkey</a:t>
            </a:r>
            <a:r>
              <a:rPr lang="tr-TR" sz="3200" dirty="0"/>
              <a:t> in 2019: </a:t>
            </a:r>
          </a:p>
          <a:p>
            <a:pPr marL="0" indent="0">
              <a:buNone/>
            </a:pPr>
            <a:endParaRPr lang="tr-TR" sz="3200" dirty="0"/>
          </a:p>
          <a:p>
            <a:pPr lvl="1"/>
            <a:r>
              <a:rPr lang="tr-TR" sz="2800" dirty="0"/>
              <a:t>75% of </a:t>
            </a:r>
            <a:r>
              <a:rPr lang="tr-TR" sz="2800" dirty="0" err="1"/>
              <a:t>individuals</a:t>
            </a:r>
            <a:r>
              <a:rPr lang="tr-TR" sz="2800" dirty="0"/>
              <a:t> </a:t>
            </a:r>
            <a:r>
              <a:rPr lang="tr-TR" sz="2800" dirty="0" err="1"/>
              <a:t>between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age</a:t>
            </a:r>
            <a:r>
              <a:rPr lang="tr-TR" sz="2800" dirty="0"/>
              <a:t> of 16-74</a:t>
            </a:r>
          </a:p>
          <a:p>
            <a:pPr lvl="1"/>
            <a:r>
              <a:rPr lang="tr-TR" sz="2800" dirty="0" err="1"/>
              <a:t>Males</a:t>
            </a:r>
            <a:r>
              <a:rPr lang="tr-TR" sz="2800" dirty="0"/>
              <a:t>: 82 % </a:t>
            </a:r>
            <a:r>
              <a:rPr lang="tr-TR" sz="2800" dirty="0" err="1"/>
              <a:t>vs</a:t>
            </a:r>
            <a:r>
              <a:rPr lang="tr-TR" sz="2800" dirty="0"/>
              <a:t> </a:t>
            </a:r>
            <a:r>
              <a:rPr lang="tr-TR" sz="2800" dirty="0" err="1"/>
              <a:t>Females</a:t>
            </a:r>
            <a:r>
              <a:rPr lang="tr-TR" sz="2800" dirty="0"/>
              <a:t> 69 %</a:t>
            </a:r>
          </a:p>
          <a:p>
            <a:pPr lvl="1"/>
            <a:r>
              <a:rPr lang="tr-TR" sz="2800" dirty="0"/>
              <a:t>Using internet at </a:t>
            </a:r>
            <a:r>
              <a:rPr lang="tr-TR" sz="2800" dirty="0" err="1"/>
              <a:t>home</a:t>
            </a:r>
            <a:r>
              <a:rPr lang="tr-TR" sz="2800" dirty="0"/>
              <a:t>:  88%</a:t>
            </a:r>
          </a:p>
          <a:p>
            <a:pPr lvl="1"/>
            <a:r>
              <a:rPr lang="tr-TR" sz="2800" dirty="0"/>
              <a:t>Broadband Access Rate (</a:t>
            </a:r>
            <a:r>
              <a:rPr lang="tr-TR" sz="2800" dirty="0" err="1"/>
              <a:t>fixed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mobile):  88%</a:t>
            </a:r>
          </a:p>
          <a:p>
            <a:pPr lvl="1"/>
            <a:r>
              <a:rPr lang="tr-TR" sz="2800" dirty="0"/>
              <a:t>Using e-</a:t>
            </a:r>
            <a:r>
              <a:rPr lang="tr-TR" sz="2800" dirty="0" err="1"/>
              <a:t>commerce</a:t>
            </a:r>
            <a:r>
              <a:rPr lang="tr-TR" sz="2800" dirty="0"/>
              <a:t> rate: 34 % (</a:t>
            </a:r>
            <a:r>
              <a:rPr lang="tr-TR" sz="2800" dirty="0" err="1"/>
              <a:t>mostly</a:t>
            </a:r>
            <a:r>
              <a:rPr lang="tr-TR" sz="2800" dirty="0"/>
              <a:t> </a:t>
            </a:r>
            <a:r>
              <a:rPr lang="tr-TR" sz="2800" dirty="0" err="1"/>
              <a:t>by</a:t>
            </a:r>
            <a:r>
              <a:rPr lang="tr-TR" sz="2800" dirty="0"/>
              <a:t> men, </a:t>
            </a:r>
            <a:r>
              <a:rPr lang="tr-TR" sz="2800" dirty="0" err="1"/>
              <a:t>buying</a:t>
            </a:r>
            <a:r>
              <a:rPr lang="tr-TR" sz="2800" dirty="0"/>
              <a:t> </a:t>
            </a:r>
            <a:r>
              <a:rPr lang="tr-TR" sz="2800" dirty="0" err="1"/>
              <a:t>sports</a:t>
            </a:r>
            <a:r>
              <a:rPr lang="tr-TR" sz="2800" dirty="0"/>
              <a:t> </a:t>
            </a:r>
            <a:r>
              <a:rPr lang="tr-TR" sz="2800" dirty="0" err="1"/>
              <a:t>material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cloths</a:t>
            </a:r>
            <a:r>
              <a:rPr lang="tr-TR" sz="2800" dirty="0"/>
              <a:t>).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5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5537" y="1958181"/>
            <a:ext cx="7400925" cy="408622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1249680" y="6177280"/>
            <a:ext cx="987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Source</a:t>
            </a:r>
            <a:r>
              <a:rPr lang="tr-TR" dirty="0" smtClean="0"/>
              <a:t>: </a:t>
            </a:r>
            <a:r>
              <a:rPr lang="en-US" dirty="0" err="1"/>
              <a:t>Hanehalkı</a:t>
            </a:r>
            <a:r>
              <a:rPr lang="en-US" dirty="0"/>
              <a:t> </a:t>
            </a:r>
            <a:r>
              <a:rPr lang="en-US" dirty="0" err="1"/>
              <a:t>Bilişim</a:t>
            </a:r>
            <a:r>
              <a:rPr lang="en-US" dirty="0"/>
              <a:t> </a:t>
            </a:r>
            <a:r>
              <a:rPr lang="en-US" dirty="0" err="1"/>
              <a:t>Teknolojileri</a:t>
            </a:r>
            <a:r>
              <a:rPr lang="en-US" dirty="0"/>
              <a:t> (BT)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Araştırması</a:t>
            </a:r>
            <a:r>
              <a:rPr lang="en-US" dirty="0"/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81292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479255"/>
              </p:ext>
            </p:extLst>
          </p:nvPr>
        </p:nvGraphicFramePr>
        <p:xfrm>
          <a:off x="838200" y="1825624"/>
          <a:ext cx="10515600" cy="4646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755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751413"/>
              </p:ext>
            </p:extLst>
          </p:nvPr>
        </p:nvGraphicFramePr>
        <p:xfrm>
          <a:off x="838200" y="1825624"/>
          <a:ext cx="10948988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295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 rotWithShape="1">
          <a:blip r:embed="rId2"/>
          <a:srcRect b="21781"/>
          <a:stretch/>
        </p:blipFill>
        <p:spPr>
          <a:xfrm>
            <a:off x="1850456" y="1825625"/>
            <a:ext cx="9022332" cy="48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26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Digital</a:t>
            </a:r>
            <a:r>
              <a:rPr lang="tr-TR" b="1" dirty="0"/>
              <a:t> </a:t>
            </a:r>
            <a:r>
              <a:rPr lang="tr-TR" b="1" dirty="0" err="1"/>
              <a:t>Divide</a:t>
            </a:r>
            <a:r>
              <a:rPr lang="tr-TR" b="1" dirty="0"/>
              <a:t> - </a:t>
            </a:r>
            <a:r>
              <a:rPr lang="tr-TR" b="1" dirty="0" err="1"/>
              <a:t>Measurement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 Turkey, the most disadvantaged group is elder women living in rural areas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endParaRPr lang="tr-TR" sz="3600" dirty="0"/>
          </a:p>
          <a:p>
            <a:endParaRPr lang="tr-TR" sz="3600" dirty="0" smtClean="0"/>
          </a:p>
          <a:p>
            <a:r>
              <a:rPr lang="tr-TR" sz="3600" dirty="0"/>
              <a:t>O</a:t>
            </a:r>
            <a:r>
              <a:rPr lang="en-US" sz="3600" dirty="0" err="1" smtClean="0"/>
              <a:t>nly</a:t>
            </a:r>
            <a:r>
              <a:rPr lang="en-US" sz="3600" dirty="0" smtClean="0"/>
              <a:t> </a:t>
            </a:r>
            <a:r>
              <a:rPr lang="en-US" sz="3600" dirty="0"/>
              <a:t>better educated, well connected and more capable have received most of the benefits.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693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641</Words>
  <Application>Microsoft Office PowerPoint</Application>
  <PresentationFormat>Geniş ekran</PresentationFormat>
  <Paragraphs>99</Paragraphs>
  <Slides>19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Digital Divide</vt:lpstr>
      <vt:lpstr>Digital Divide</vt:lpstr>
      <vt:lpstr>Digital Divide - Measurement</vt:lpstr>
      <vt:lpstr>Digital Divide - Measurement</vt:lpstr>
      <vt:lpstr>Digital Divide - Measurement</vt:lpstr>
      <vt:lpstr>Digital Divide - Measurement</vt:lpstr>
      <vt:lpstr>Digital Divide - Measurement</vt:lpstr>
      <vt:lpstr>Digital Divide - Measurement</vt:lpstr>
      <vt:lpstr>Digital Divide - Measurement</vt:lpstr>
      <vt:lpstr>Digital Divide - Consequences</vt:lpstr>
      <vt:lpstr>Digital Divide - Consequences</vt:lpstr>
      <vt:lpstr>Digital Divide - Consequences</vt:lpstr>
      <vt:lpstr>Digital Divide</vt:lpstr>
      <vt:lpstr>Digital Divide - Consequences</vt:lpstr>
      <vt:lpstr>Digital Divide - Consequences</vt:lpstr>
      <vt:lpstr>Bridging the Gap</vt:lpstr>
      <vt:lpstr>The precautions against digital divide in the world</vt:lpstr>
      <vt:lpstr>The precautions against digital divide in the world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Divide</dc:title>
  <dc:creator>SEVGI EDA TUZCU</dc:creator>
  <cp:lastModifiedBy>SEVGI EDA TUZCU</cp:lastModifiedBy>
  <cp:revision>79</cp:revision>
  <cp:lastPrinted>2019-10-18T13:08:34Z</cp:lastPrinted>
  <dcterms:created xsi:type="dcterms:W3CDTF">2018-09-17T12:58:19Z</dcterms:created>
  <dcterms:modified xsi:type="dcterms:W3CDTF">2020-01-13T08:24:08Z</dcterms:modified>
</cp:coreProperties>
</file>