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64"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0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8E3E7B02-66DE-42F4-8A0F-86485CE1ED05}" type="datetimeFigureOut">
              <a:rPr lang="tr-TR" smtClean="0"/>
              <a:pPr/>
              <a:t>16.3.2019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827BE7B1-8D9A-4A97-AAA9-3DEC1B270813}" type="slidenum">
              <a:rPr lang="tr-TR" smtClean="0"/>
              <a:pPr/>
              <a:t>‹#›</a:t>
            </a:fld>
            <a:endParaRPr lang="tr-TR"/>
          </a:p>
        </p:txBody>
      </p:sp>
    </p:spTree>
    <p:extLst>
      <p:ext uri="{BB962C8B-B14F-4D97-AF65-F5344CB8AC3E}">
        <p14:creationId xmlns:p14="http://schemas.microsoft.com/office/powerpoint/2010/main" val="1558023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E3E7B02-66DE-42F4-8A0F-86485CE1ED05}"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1412155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8E3E7B02-66DE-42F4-8A0F-86485CE1ED05}" type="datetimeFigureOut">
              <a:rPr lang="tr-TR" smtClean="0"/>
              <a:pPr/>
              <a:t>16.3.2019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827BE7B1-8D9A-4A97-AAA9-3DEC1B270813}" type="slidenum">
              <a:rPr lang="tr-TR" smtClean="0"/>
              <a:pPr/>
              <a:t>‹#›</a:t>
            </a:fld>
            <a:endParaRPr lang="tr-TR"/>
          </a:p>
        </p:txBody>
      </p:sp>
    </p:spTree>
    <p:extLst>
      <p:ext uri="{BB962C8B-B14F-4D97-AF65-F5344CB8AC3E}">
        <p14:creationId xmlns:p14="http://schemas.microsoft.com/office/powerpoint/2010/main" val="3039708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 için tıklatın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E3E7B02-66DE-42F4-8A0F-86485CE1ED05}"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2880365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8E3E7B02-66DE-42F4-8A0F-86485CE1ED05}" type="datetimeFigureOut">
              <a:rPr lang="tr-TR" smtClean="0"/>
              <a:pPr/>
              <a:t>16.3.2019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827BE7B1-8D9A-4A97-AAA9-3DEC1B270813}" type="slidenum">
              <a:rPr lang="tr-TR" smtClean="0"/>
              <a:pPr/>
              <a:t>‹#›</a:t>
            </a:fld>
            <a:endParaRPr lang="tr-TR"/>
          </a:p>
        </p:txBody>
      </p:sp>
    </p:spTree>
    <p:extLst>
      <p:ext uri="{BB962C8B-B14F-4D97-AF65-F5344CB8AC3E}">
        <p14:creationId xmlns:p14="http://schemas.microsoft.com/office/powerpoint/2010/main" val="59476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E3E7B02-66DE-42F4-8A0F-86485CE1ED05}"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4198954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E3E7B02-66DE-42F4-8A0F-86485CE1ED05}" type="datetimeFigureOut">
              <a:rPr lang="tr-TR" smtClean="0"/>
              <a:pPr/>
              <a:t>16.3.2019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3195920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E3E7B02-66DE-42F4-8A0F-86485CE1ED05}" type="datetimeFigureOut">
              <a:rPr lang="tr-TR" smtClean="0"/>
              <a:pPr/>
              <a:t>16.3.2019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3856788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E7B02-66DE-42F4-8A0F-86485CE1ED05}" type="datetimeFigureOut">
              <a:rPr lang="tr-TR" smtClean="0"/>
              <a:pPr/>
              <a:t>16.3.2019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2617890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 için tıklatın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8E3E7B02-66DE-42F4-8A0F-86485CE1ED05}" type="datetimeFigureOut">
              <a:rPr lang="tr-TR" smtClean="0"/>
              <a:pPr/>
              <a:t>16.3.2019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827BE7B1-8D9A-4A97-AAA9-3DEC1B270813}" type="slidenum">
              <a:rPr lang="tr-TR" smtClean="0"/>
              <a:pPr/>
              <a:t>‹#›</a:t>
            </a:fld>
            <a:endParaRPr lang="tr-TR"/>
          </a:p>
        </p:txBody>
      </p:sp>
    </p:spTree>
    <p:extLst>
      <p:ext uri="{BB962C8B-B14F-4D97-AF65-F5344CB8AC3E}">
        <p14:creationId xmlns:p14="http://schemas.microsoft.com/office/powerpoint/2010/main" val="1169488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8E3E7B02-66DE-42F4-8A0F-86485CE1ED05}"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2723763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8E3E7B02-66DE-42F4-8A0F-86485CE1ED05}" type="datetimeFigureOut">
              <a:rPr lang="tr-TR" smtClean="0"/>
              <a:pPr/>
              <a:t>16.3.2019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827BE7B1-8D9A-4A97-AAA9-3DEC1B270813}"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2423366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5882" y="1524001"/>
            <a:ext cx="11029616" cy="554182"/>
          </a:xfrm>
        </p:spPr>
        <p:txBody>
          <a:bodyPr>
            <a:normAutofit fontScale="90000"/>
          </a:bodyPr>
          <a:lstStyle/>
          <a:p>
            <a:r>
              <a:rPr lang="tr-TR" sz="3100" b="1" dirty="0"/>
              <a:t>Kültüre Yönelik Ekonomik ve Sosyolojik Yaklaşımlar </a:t>
            </a:r>
            <a:r>
              <a:rPr lang="tr-TR" b="1" dirty="0"/>
              <a:t/>
            </a:r>
            <a:br>
              <a:rPr lang="tr-TR" b="1" dirty="0"/>
            </a:br>
            <a:endParaRPr lang="tr-TR" dirty="0"/>
          </a:p>
        </p:txBody>
      </p:sp>
      <p:sp>
        <p:nvSpPr>
          <p:cNvPr id="3" name="İçerik Yer Tutucusu 2"/>
          <p:cNvSpPr>
            <a:spLocks noGrp="1"/>
          </p:cNvSpPr>
          <p:nvPr>
            <p:ph idx="1"/>
          </p:nvPr>
        </p:nvSpPr>
        <p:spPr>
          <a:xfrm>
            <a:off x="581192" y="1967345"/>
            <a:ext cx="11029615" cy="4475019"/>
          </a:xfrm>
        </p:spPr>
        <p:txBody>
          <a:bodyPr>
            <a:normAutofit/>
          </a:bodyPr>
          <a:lstStyle/>
          <a:p>
            <a:r>
              <a:rPr lang="tr-TR" sz="2800" dirty="0"/>
              <a:t>Ekonomistler için üretimin temel faktörleri toprak, sermaye ve emekten oluşmaktadır. Bu noktada kültür elle tutulur bir maddi varlık olmasa da ekonomistler tarafından üretimin temel faktörlerinden biri olarak değerlendirilmektedir. Ekonomik yaklaşım, kültürün doğal kaynakların bir parçası olarak toprağın kapsamı içinde yer aldığını savunmaktadır. Turizm ekonomisi içinde kültür alınıp satılan bir </a:t>
            </a:r>
            <a:r>
              <a:rPr lang="tr-TR" sz="2800" dirty="0" err="1"/>
              <a:t>metaya</a:t>
            </a:r>
            <a:r>
              <a:rPr lang="tr-TR" sz="2800" dirty="0"/>
              <a:t> dönüşmüştür. Buldan bezi, nazar boncukları, </a:t>
            </a:r>
            <a:r>
              <a:rPr lang="tr-TR" sz="2800" dirty="0" err="1"/>
              <a:t>Ayder</a:t>
            </a:r>
            <a:r>
              <a:rPr lang="tr-TR" sz="2800" dirty="0"/>
              <a:t> balı, fiile bezi ve her türlü el işi üretim buna bir örnektir. Piyasada satılan ve kârı maksimize etmeye yönelik her türlü üretim, ister istemez kitlesel üretime dönüşecek ve kültürel değerinden ödün verecektir.</a:t>
            </a:r>
          </a:p>
        </p:txBody>
      </p:sp>
    </p:spTree>
    <p:extLst>
      <p:ext uri="{BB962C8B-B14F-4D97-AF65-F5344CB8AC3E}">
        <p14:creationId xmlns:p14="http://schemas.microsoft.com/office/powerpoint/2010/main" val="1341528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t>içindekiler</a:t>
            </a:r>
            <a:endParaRPr lang="tr-TR" sz="4000" dirty="0"/>
          </a:p>
        </p:txBody>
      </p:sp>
      <p:sp>
        <p:nvSpPr>
          <p:cNvPr id="5" name="Dikdörtgen 4">
            <a:extLst>
              <a:ext uri="{FF2B5EF4-FFF2-40B4-BE49-F238E27FC236}">
                <a16:creationId xmlns:a16="http://schemas.microsoft.com/office/drawing/2014/main" xmlns="" id="{9BCD1922-EAB1-4EE5-A5AC-73430F8BFD5E}"/>
              </a:ext>
            </a:extLst>
          </p:cNvPr>
          <p:cNvSpPr/>
          <p:nvPr/>
        </p:nvSpPr>
        <p:spPr>
          <a:xfrm>
            <a:off x="581192" y="3429001"/>
            <a:ext cx="2508372" cy="1013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err="1"/>
              <a:t>Turızm</a:t>
            </a:r>
            <a:r>
              <a:rPr lang="tr-TR" sz="2400" dirty="0"/>
              <a:t> sosyolojisi</a:t>
            </a:r>
          </a:p>
        </p:txBody>
      </p:sp>
      <p:sp>
        <p:nvSpPr>
          <p:cNvPr id="24" name="Ok: Sağ 23">
            <a:extLst>
              <a:ext uri="{FF2B5EF4-FFF2-40B4-BE49-F238E27FC236}">
                <a16:creationId xmlns:a16="http://schemas.microsoft.com/office/drawing/2014/main" xmlns="" id="{852530B7-3E76-4321-958B-91D9E7F83C9D}"/>
              </a:ext>
            </a:extLst>
          </p:cNvPr>
          <p:cNvSpPr/>
          <p:nvPr/>
        </p:nvSpPr>
        <p:spPr>
          <a:xfrm>
            <a:off x="3505200" y="2923309"/>
            <a:ext cx="3269673" cy="20643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Turizmde İş – Emek piyasası</a:t>
            </a:r>
          </a:p>
        </p:txBody>
      </p:sp>
      <p:sp>
        <p:nvSpPr>
          <p:cNvPr id="25" name="Dikdörtgen 24">
            <a:extLst>
              <a:ext uri="{FF2B5EF4-FFF2-40B4-BE49-F238E27FC236}">
                <a16:creationId xmlns:a16="http://schemas.microsoft.com/office/drawing/2014/main" xmlns="" id="{50EF2E7B-026C-498A-A75A-82C980A520C2}"/>
              </a:ext>
            </a:extLst>
          </p:cNvPr>
          <p:cNvSpPr/>
          <p:nvPr/>
        </p:nvSpPr>
        <p:spPr>
          <a:xfrm>
            <a:off x="7190509" y="2216726"/>
            <a:ext cx="3408917" cy="37684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
            </a:pPr>
            <a:r>
              <a:rPr lang="tr-TR" sz="2000" dirty="0"/>
              <a:t>Turizm Sektörünün Yapısal Özellikleri </a:t>
            </a:r>
          </a:p>
          <a:p>
            <a:pPr marL="285750" indent="-285750">
              <a:buFont typeface="Wingdings" panose="05000000000000000000" pitchFamily="2" charset="2"/>
              <a:buChar char="§"/>
            </a:pPr>
            <a:r>
              <a:rPr lang="tr-TR" sz="2000" dirty="0"/>
              <a:t>Turizm İstihdamının Özellikleri</a:t>
            </a:r>
          </a:p>
          <a:p>
            <a:pPr marL="285750" indent="-285750">
              <a:buFont typeface="Wingdings" panose="05000000000000000000" pitchFamily="2" charset="2"/>
              <a:buChar char="§"/>
            </a:pPr>
            <a:r>
              <a:rPr lang="tr-TR" sz="2000" dirty="0"/>
              <a:t>Turizmde Farklı İşçi Tipleri</a:t>
            </a:r>
          </a:p>
          <a:p>
            <a:pPr marL="285750" indent="-285750">
              <a:buFont typeface="Wingdings" panose="05000000000000000000" pitchFamily="2" charset="2"/>
              <a:buChar char="§"/>
            </a:pPr>
            <a:r>
              <a:rPr lang="tr-TR" sz="2000" dirty="0"/>
              <a:t>Türkiye'de Turizm İstihdamında Karşılaşılan Sorunlar</a:t>
            </a:r>
          </a:p>
        </p:txBody>
      </p:sp>
    </p:spTree>
    <p:extLst>
      <p:ext uri="{BB962C8B-B14F-4D97-AF65-F5344CB8AC3E}">
        <p14:creationId xmlns:p14="http://schemas.microsoft.com/office/powerpoint/2010/main" val="294266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8174" y="999201"/>
            <a:ext cx="11029616" cy="849553"/>
          </a:xfrm>
        </p:spPr>
        <p:txBody>
          <a:bodyPr>
            <a:normAutofit fontScale="90000"/>
          </a:bodyPr>
          <a:lstStyle/>
          <a:p>
            <a:r>
              <a:rPr lang="tr-TR" sz="4400" b="1" dirty="0"/>
              <a:t>Turizmde İş-Emek Piyasası</a:t>
            </a:r>
            <a:r>
              <a:rPr lang="tr-TR" dirty="0"/>
              <a:t/>
            </a:r>
            <a:br>
              <a:rPr lang="tr-TR" dirty="0"/>
            </a:br>
            <a:endParaRPr lang="tr-TR" dirty="0"/>
          </a:p>
        </p:txBody>
      </p:sp>
      <p:sp>
        <p:nvSpPr>
          <p:cNvPr id="3" name="İçerik Yer Tutucusu 2"/>
          <p:cNvSpPr>
            <a:spLocks noGrp="1"/>
          </p:cNvSpPr>
          <p:nvPr>
            <p:ph idx="1"/>
          </p:nvPr>
        </p:nvSpPr>
        <p:spPr>
          <a:xfrm>
            <a:off x="581192" y="2050474"/>
            <a:ext cx="11029615" cy="4530436"/>
          </a:xfrm>
        </p:spPr>
        <p:txBody>
          <a:bodyPr/>
          <a:lstStyle/>
          <a:p>
            <a:r>
              <a:rPr lang="tr-TR" sz="2800" b="1" dirty="0" err="1"/>
              <a:t>TURiZM</a:t>
            </a:r>
            <a:r>
              <a:rPr lang="tr-TR" sz="2800" b="1" dirty="0"/>
              <a:t> SEKTÖRÜNÜN YAPISAL </a:t>
            </a:r>
            <a:r>
              <a:rPr lang="tr-TR" sz="2800" b="1" dirty="0" err="1"/>
              <a:t>ÖZELLiKLERi</a:t>
            </a:r>
            <a:r>
              <a:rPr lang="tr-TR" sz="2800" b="1" dirty="0"/>
              <a:t> </a:t>
            </a:r>
          </a:p>
          <a:p>
            <a:r>
              <a:rPr lang="tr-TR" sz="2800" dirty="0"/>
              <a:t>Günümüz turizminin en belirgin yapısal özelliği küresel bir nitelik taşıyor olmasıdır. iletişim ve ulaşım teknolojilerinin gelişmesi, maliyetlerinin düşmesi ve dolayısıyla yaygınlaşması, artık daha fazla yerleşim alanının turizm destinasyonu olarak öne çıkmasına ve daha fazla insanın turist olarak daha uzun mesafelere, daha farklı turizm aktivitelerine yönelmesine yol açmıştır. Bunun sonucunda turizm piyasasının genişlediğini, bu piyasa içindeki rekabetin arttığını da söylemek mümkündür.</a:t>
            </a:r>
          </a:p>
          <a:p>
            <a:endParaRPr lang="tr-TR" dirty="0"/>
          </a:p>
        </p:txBody>
      </p:sp>
    </p:spTree>
    <p:extLst>
      <p:ext uri="{BB962C8B-B14F-4D97-AF65-F5344CB8AC3E}">
        <p14:creationId xmlns:p14="http://schemas.microsoft.com/office/powerpoint/2010/main" val="1009611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192" y="1911927"/>
            <a:ext cx="11029615" cy="4475017"/>
          </a:xfrm>
        </p:spPr>
        <p:txBody>
          <a:bodyPr/>
          <a:lstStyle/>
          <a:p>
            <a:r>
              <a:rPr lang="tr-TR" sz="3200" b="1" dirty="0"/>
              <a:t>Otantik: </a:t>
            </a:r>
            <a:r>
              <a:rPr lang="tr-TR" sz="3200" dirty="0"/>
              <a:t>Kelime anlamıyla “Eskiden beri mevcut olan özelliklerini taşıyan” anlamını taşıyan otantik sözcüğü turizm bağlamında bir destinasyonun bozulmamış özgün kültürel özelliklerine değinmektedir. Ancak turizmle birlikte bu özgün kültürün metalaşması, yani piyasada satılan bir ürüne dönüşmesi özgünlüğünü tehdit etmektedir. Otantik kavramı turizmin en tartışmalı unsurlarından biridir.</a:t>
            </a:r>
          </a:p>
          <a:p>
            <a:endParaRPr lang="tr-TR" dirty="0"/>
          </a:p>
        </p:txBody>
      </p:sp>
    </p:spTree>
    <p:extLst>
      <p:ext uri="{BB962C8B-B14F-4D97-AF65-F5344CB8AC3E}">
        <p14:creationId xmlns:p14="http://schemas.microsoft.com/office/powerpoint/2010/main" val="570711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1192" y="882265"/>
            <a:ext cx="11029616" cy="877262"/>
          </a:xfrm>
        </p:spPr>
        <p:txBody>
          <a:bodyPr>
            <a:normAutofit fontScale="90000"/>
          </a:bodyPr>
          <a:lstStyle/>
          <a:p>
            <a:r>
              <a:rPr lang="tr-TR" sz="4400" b="1" dirty="0" err="1"/>
              <a:t>TURiZM</a:t>
            </a:r>
            <a:r>
              <a:rPr lang="tr-TR" sz="4400" b="1" dirty="0"/>
              <a:t> </a:t>
            </a:r>
            <a:r>
              <a:rPr lang="tr-TR" sz="4400" b="1" dirty="0" err="1"/>
              <a:t>iSTiHDAMININ</a:t>
            </a:r>
            <a:r>
              <a:rPr lang="tr-TR" sz="4400" b="1" dirty="0"/>
              <a:t> </a:t>
            </a:r>
            <a:r>
              <a:rPr lang="tr-TR" sz="4400" b="1" dirty="0" err="1"/>
              <a:t>ÖZELLiKLERi</a:t>
            </a:r>
            <a:r>
              <a:rPr lang="tr-TR" b="1" dirty="0"/>
              <a:t/>
            </a:r>
            <a:br>
              <a:rPr lang="tr-TR" b="1" dirty="0"/>
            </a:br>
            <a:endParaRPr lang="tr-TR" dirty="0"/>
          </a:p>
        </p:txBody>
      </p:sp>
      <p:sp>
        <p:nvSpPr>
          <p:cNvPr id="3" name="İçerik Yer Tutucusu 2"/>
          <p:cNvSpPr>
            <a:spLocks noGrp="1"/>
          </p:cNvSpPr>
          <p:nvPr>
            <p:ph idx="1"/>
          </p:nvPr>
        </p:nvSpPr>
        <p:spPr>
          <a:xfrm>
            <a:off x="581192" y="2180496"/>
            <a:ext cx="11029615" cy="4386559"/>
          </a:xfrm>
        </p:spPr>
        <p:txBody>
          <a:bodyPr>
            <a:normAutofit/>
          </a:bodyPr>
          <a:lstStyle/>
          <a:p>
            <a:r>
              <a:rPr lang="tr-TR" sz="2000" dirty="0"/>
              <a:t>Turizm konulu bilimsel araştırmaları bir bütün olarak değerlendirdiğimizde, turizm literatürü içinde emek çalışmalarının oldukça az çalışılmış bir alan olduğu dikkat çekmektedir. Bunun yanı sıra, literatürde emek genel olarak bir üretim girdisi olarak değerlendirilmekte, bu nedenle emeğin sosyal yapısı, turizmdeki üretim ilişkilerinin toplumsal sonuçları, turizmde çalışanların çalışma koşulları ve sosyal ve ekonomik konumlarındaki dönüşümler göz ardı edilmektedir. Bu noktada insan kaynakları yaklaşımı ile emek yaklaşımını birbirinden ayırmakta fayda vardır. işletme biliminin bir alt kolu olan insan kaynakları yaklaşımı, turizm istihdamını emeğin üretkenliği, ücretlendirme, vasıf oluşumu ve kariyer gelişimi açısından değerlendirmektedir. Buna karşılık emek çalışmaları daha çok sermaye ve emek arasındaki sınıf ilişkisi, emek sömürüsü, kapitalist üretim sonucu ortaya çıkan eşitsizliğin sosyal sonuçları ile ilgilenmektedir. Turizm sosyolojisi içerisinde de turizm istihdamının sosyal belirleyicilerine değinmek kaçınılmaz olacaktır.</a:t>
            </a:r>
          </a:p>
          <a:p>
            <a:endParaRPr lang="tr-TR" dirty="0"/>
          </a:p>
        </p:txBody>
      </p:sp>
    </p:spTree>
    <p:extLst>
      <p:ext uri="{BB962C8B-B14F-4D97-AF65-F5344CB8AC3E}">
        <p14:creationId xmlns:p14="http://schemas.microsoft.com/office/powerpoint/2010/main" val="21187401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192" y="2180496"/>
            <a:ext cx="11029615" cy="4497395"/>
          </a:xfrm>
        </p:spPr>
        <p:txBody>
          <a:bodyPr/>
          <a:lstStyle/>
          <a:p>
            <a:r>
              <a:rPr lang="tr-TR" sz="2000" dirty="0"/>
              <a:t>Bir hizmet sektörü olan turizm sektöründe emek, diğer hizmet sektörlerinden farklı özelliklere sahiptir. Turizmde çalışanlar, barınma, yeme-içme ve eğlence gibi kişisel hizmetlerin sunumundan sorumlu olduklarından, bu hizmetlerin hem üretim hem tüketim aşamasında yer alırlar. </a:t>
            </a:r>
            <a:r>
              <a:rPr lang="tr-TR" sz="2000" dirty="0" err="1"/>
              <a:t>Urry</a:t>
            </a:r>
            <a:r>
              <a:rPr lang="tr-TR" sz="2000" dirty="0"/>
              <a:t>, bu noktada turizmde hizmetlerin üretimi süreci kadar sunumunun da önem taşıdığını vurgular. Tüketici ile doğrudan bir ilişki kurdukları için harcadıkları emeğin duygusal ve estetik bir boyutu vardır. </a:t>
            </a:r>
            <a:r>
              <a:rPr lang="tr-TR" sz="2000" dirty="0" err="1"/>
              <a:t>Riley</a:t>
            </a:r>
            <a:r>
              <a:rPr lang="tr-TR" sz="2000" dirty="0"/>
              <a:t>, </a:t>
            </a:r>
            <a:r>
              <a:rPr lang="tr-TR" sz="2000" dirty="0" err="1"/>
              <a:t>Ladkin</a:t>
            </a:r>
            <a:r>
              <a:rPr lang="tr-TR" sz="2000" dirty="0"/>
              <a:t> ve </a:t>
            </a:r>
            <a:r>
              <a:rPr lang="tr-TR" sz="2000" dirty="0" err="1"/>
              <a:t>Szivas’ın</a:t>
            </a:r>
            <a:r>
              <a:rPr lang="tr-TR" sz="2000" dirty="0"/>
              <a:t> çalışması turizm istihdamının özgünlüğünü açığa çıkaran önemli çalışmalardan biridir. Yazarlar, belli bir işte çalışmanın davranışlara yansıdığını ve birtakım psikolojik sonuçları olduğuna işaret etmektedir. Turizmdeki psikolojik sonuçlar, herhangi bir işte çalışmaktan kaynaklanan ücret beklentisi ya da otorite ilişkisinin sonuçlarından farklı olarak üretim ve tüketim aşamalarının </a:t>
            </a:r>
            <a:r>
              <a:rPr lang="tr-TR" sz="2000" dirty="0" err="1"/>
              <a:t>kesişiminden</a:t>
            </a:r>
            <a:r>
              <a:rPr lang="tr-TR" sz="2000" dirty="0"/>
              <a:t> ve bu kesişim noktasında emeğin merkezi konumundan kaynaklanır. Bütün bu özgün unsurlar, turizmi emek-yoğun bir çalışma alanı yapar. Bir başka deyişle, turizmde emeğin yerine sermaye, teknoloji ya da makineleşme gibi seçenekleri koymak mümkün değildir. Bu durum, turizm hizmetlerinde emeğin merkezi konumuna işaret eder. </a:t>
            </a:r>
          </a:p>
          <a:p>
            <a:endParaRPr lang="tr-TR" dirty="0"/>
          </a:p>
        </p:txBody>
      </p:sp>
    </p:spTree>
    <p:extLst>
      <p:ext uri="{BB962C8B-B14F-4D97-AF65-F5344CB8AC3E}">
        <p14:creationId xmlns:p14="http://schemas.microsoft.com/office/powerpoint/2010/main" val="3247303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buNone/>
            </a:pPr>
            <a:r>
              <a:rPr lang="tr-TR" dirty="0" smtClean="0"/>
              <a:t>KAYNAKÇA</a:t>
            </a:r>
          </a:p>
          <a:p>
            <a:pPr marL="0" indent="0">
              <a:buNone/>
            </a:pPr>
            <a:r>
              <a:rPr lang="tr-TR" dirty="0" err="1" smtClean="0"/>
              <a:t>Prof.Dr</a:t>
            </a:r>
            <a:r>
              <a:rPr lang="tr-TR" dirty="0" smtClean="0"/>
              <a:t>. Muammer Tuna ve </a:t>
            </a:r>
            <a:r>
              <a:rPr lang="tr-TR" dirty="0" err="1" smtClean="0"/>
              <a:t>Doç.Dr</a:t>
            </a:r>
            <a:r>
              <a:rPr lang="tr-TR" dirty="0" smtClean="0"/>
              <a:t>. Aslıhan </a:t>
            </a:r>
            <a:r>
              <a:rPr lang="tr-TR" dirty="0" err="1" smtClean="0"/>
              <a:t>Aykaç</a:t>
            </a:r>
            <a:r>
              <a:rPr lang="tr-TR" dirty="0" smtClean="0"/>
              <a:t> Yanardağ , Turizm Sosyolojisi,  Anadolu Üniversitesi, 1.baskı,2012</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1191" y="999201"/>
            <a:ext cx="11029616" cy="821844"/>
          </a:xfrm>
        </p:spPr>
        <p:txBody>
          <a:bodyPr>
            <a:normAutofit fontScale="90000"/>
          </a:bodyPr>
          <a:lstStyle/>
          <a:p>
            <a:r>
              <a:rPr lang="tr-TR" sz="4000" b="1" dirty="0"/>
              <a:t>KÜLTÜRÜN, </a:t>
            </a:r>
            <a:r>
              <a:rPr lang="tr-TR" sz="4000" b="1" dirty="0" err="1"/>
              <a:t>TURiZMiN</a:t>
            </a:r>
            <a:r>
              <a:rPr lang="tr-TR" sz="4000" b="1" dirty="0"/>
              <a:t> </a:t>
            </a:r>
            <a:r>
              <a:rPr lang="tr-TR" sz="4000" b="1" dirty="0" err="1"/>
              <a:t>GELişMESiNDEKi</a:t>
            </a:r>
            <a:r>
              <a:rPr lang="tr-TR" sz="4000" b="1" dirty="0"/>
              <a:t> ROLÜ </a:t>
            </a:r>
            <a:r>
              <a:rPr lang="tr-TR" b="1" dirty="0"/>
              <a:t/>
            </a:r>
            <a:br>
              <a:rPr lang="tr-TR" b="1" dirty="0"/>
            </a:br>
            <a:endParaRPr lang="tr-TR" dirty="0"/>
          </a:p>
        </p:txBody>
      </p:sp>
      <p:sp>
        <p:nvSpPr>
          <p:cNvPr id="3" name="İçerik Yer Tutucusu 2"/>
          <p:cNvSpPr>
            <a:spLocks noGrp="1"/>
          </p:cNvSpPr>
          <p:nvPr>
            <p:ph idx="1"/>
          </p:nvPr>
        </p:nvSpPr>
        <p:spPr>
          <a:xfrm>
            <a:off x="581192" y="1995055"/>
            <a:ext cx="11029615" cy="4682835"/>
          </a:xfrm>
        </p:spPr>
        <p:txBody>
          <a:bodyPr>
            <a:normAutofit lnSpcReduction="10000"/>
          </a:bodyPr>
          <a:lstStyle/>
          <a:p>
            <a:r>
              <a:rPr lang="tr-TR" b="1" dirty="0"/>
              <a:t>Yerel Kültürel Kaynaklar</a:t>
            </a:r>
          </a:p>
          <a:p>
            <a:r>
              <a:rPr lang="tr-TR" dirty="0"/>
              <a:t>Turizmde kullanılabilecek yerel kültürel kaynaklar çok çeşitlidir. Müzik, dans, sanat ürünleri ve özellikle el sanatları, yöresel yiyecek ve içecekler kültürel kaynakların bazılarıdır. Kültürel kaynaklar her zaman elle tutulur, somut kaynaklar olmak zorunda değildir. Örneğin bir mimari tarzı, giyim türü ya da el işi ürünler somut kültürel kaynaklar iken danslar, belli dönemlerde tekrar eden ya da yalnızca bir bölgeye özgü olan ritüeller, kutlamalar soyut kültürel kaynaklardır. </a:t>
            </a:r>
          </a:p>
          <a:p>
            <a:r>
              <a:rPr lang="tr-TR" dirty="0"/>
              <a:t>Kültürel kaynaklar, belli bir bölgede doğal koşullara ve doğanın sunduğu kaynaklara bağlı olarak çeşitlilik gösterir. Bir başka deyişle kültürel kaynaklar doğal kaynakların işlenmiş, değerlendirilmiş bir türevidir. Bu anlamda kültürel kaynakların aşırı tüketimi doğal kaynakların da yok olması anlamına gelirken kültürel kaynakların kontrollü tüketimi doğal kaynakların, dolayısıyla turizmin de uzun dönemde planlı bir biçimde gerçekleşmesini sağlayacaktır.</a:t>
            </a:r>
          </a:p>
          <a:p>
            <a:r>
              <a:rPr lang="tr-TR" dirty="0"/>
              <a:t>Kültürel kaynaklar turizmin gelişmesinde önemli rol oynamaktadır. Öncelikle turistlerin seyahat etmesindeki motivasyonlardan biri farklı kültürlere duydukları meraktır. ikinci olarak somut kültür ürünleri, küresel turizmin tüketim taleplerini karşılayacak ürünler arasında yer almaktadır. Bunu daha önce kültürün metalaşması ile ilgili olarak değerlendirmiştik. Üçüncü olarak periyodik olarak düzenlenen kültürel etkinlikler belli bir bölgeye yönelik turist akışının miktarını ve zamanını belirler. Örneğin </a:t>
            </a:r>
            <a:r>
              <a:rPr lang="tr-TR" dirty="0" err="1"/>
              <a:t>irlanda’da</a:t>
            </a:r>
            <a:r>
              <a:rPr lang="tr-TR" dirty="0"/>
              <a:t> Saint </a:t>
            </a:r>
            <a:r>
              <a:rPr lang="tr-TR" dirty="0" err="1"/>
              <a:t>Patrick’s</a:t>
            </a:r>
            <a:r>
              <a:rPr lang="tr-TR" dirty="0"/>
              <a:t> Günü, Brezilya’da Rio Karnavalı ya da </a:t>
            </a:r>
            <a:r>
              <a:rPr lang="tr-TR" dirty="0" err="1"/>
              <a:t>italya’da</a:t>
            </a:r>
            <a:r>
              <a:rPr lang="tr-TR" dirty="0"/>
              <a:t> Venedik Karnavalı bu tür etkinliklere örnektir. </a:t>
            </a:r>
          </a:p>
          <a:p>
            <a:endParaRPr lang="tr-TR" dirty="0"/>
          </a:p>
        </p:txBody>
      </p:sp>
    </p:spTree>
    <p:extLst>
      <p:ext uri="{BB962C8B-B14F-4D97-AF65-F5344CB8AC3E}">
        <p14:creationId xmlns:p14="http://schemas.microsoft.com/office/powerpoint/2010/main" val="1045988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2029" y="762001"/>
            <a:ext cx="11029616" cy="1086754"/>
          </a:xfrm>
        </p:spPr>
        <p:txBody>
          <a:bodyPr>
            <a:normAutofit fontScale="90000"/>
          </a:bodyPr>
          <a:lstStyle/>
          <a:p>
            <a:r>
              <a:rPr lang="tr-TR" sz="3600" b="1" dirty="0" err="1"/>
              <a:t>TURiZM</a:t>
            </a:r>
            <a:r>
              <a:rPr lang="tr-TR" sz="3600" b="1" dirty="0"/>
              <a:t> VE KÜLTÜR </a:t>
            </a:r>
            <a:r>
              <a:rPr lang="tr-TR" sz="3600" b="1" dirty="0" err="1"/>
              <a:t>ARASINDAKi</a:t>
            </a:r>
            <a:r>
              <a:rPr lang="tr-TR" sz="3600" b="1" dirty="0"/>
              <a:t> </a:t>
            </a:r>
            <a:r>
              <a:rPr lang="tr-TR" sz="3600" b="1" dirty="0" err="1"/>
              <a:t>KARşILIKLI</a:t>
            </a:r>
            <a:r>
              <a:rPr lang="tr-TR" sz="3600" b="1" dirty="0"/>
              <a:t> </a:t>
            </a:r>
            <a:r>
              <a:rPr lang="tr-TR" sz="3600" b="1" dirty="0" err="1"/>
              <a:t>iLişKi</a:t>
            </a:r>
            <a:r>
              <a:rPr lang="tr-TR" b="1" dirty="0"/>
              <a:t/>
            </a:r>
            <a:br>
              <a:rPr lang="tr-TR" b="1" dirty="0"/>
            </a:br>
            <a:endParaRPr lang="tr-TR" dirty="0"/>
          </a:p>
        </p:txBody>
      </p:sp>
      <p:sp>
        <p:nvSpPr>
          <p:cNvPr id="3" name="İçerik Yer Tutucusu 2"/>
          <p:cNvSpPr>
            <a:spLocks noGrp="1"/>
          </p:cNvSpPr>
          <p:nvPr>
            <p:ph idx="1"/>
          </p:nvPr>
        </p:nvSpPr>
        <p:spPr>
          <a:xfrm>
            <a:off x="581192" y="1848755"/>
            <a:ext cx="11029615" cy="4842989"/>
          </a:xfrm>
        </p:spPr>
        <p:txBody>
          <a:bodyPr>
            <a:normAutofit/>
          </a:bodyPr>
          <a:lstStyle/>
          <a:p>
            <a:r>
              <a:rPr lang="tr-TR" sz="2000" dirty="0" err="1"/>
              <a:t>Mowforth</a:t>
            </a:r>
            <a:r>
              <a:rPr lang="tr-TR" sz="2000" dirty="0"/>
              <a:t> ve </a:t>
            </a:r>
            <a:r>
              <a:rPr lang="tr-TR" sz="2000" dirty="0" err="1"/>
              <a:t>Munt</a:t>
            </a:r>
            <a:r>
              <a:rPr lang="tr-TR" sz="2000" dirty="0"/>
              <a:t>, sürdürülebilir turizm tartışmaları içinde turistlerle yerel halk arasındaki karşılaşmayı incelerken üç farklı kültürel ilişkiden söz eder. Bunlardan birincisi turizm çalışmalarında daha fazla yer bulan kültürlenme (</a:t>
            </a:r>
            <a:r>
              <a:rPr lang="tr-TR" sz="2000" i="1" dirty="0" err="1"/>
              <a:t>acculturation</a:t>
            </a:r>
            <a:r>
              <a:rPr lang="tr-TR" sz="2000" dirty="0"/>
              <a:t>), farklı kültürlerin doğrudan toplumsal temas ya da farklı medya araçlarının kullanımıyla karşılaşması sonucu ortaya çıkan adaptasyon, asimilasyon veya daha ılımlı toplumsal değişim türlerine değinir. ikinci olarak kültürel geçiş (</a:t>
            </a:r>
            <a:r>
              <a:rPr lang="tr-TR" sz="2000" i="1" dirty="0" err="1"/>
              <a:t>transculturation</a:t>
            </a:r>
            <a:r>
              <a:rPr lang="tr-TR" sz="2000" dirty="0"/>
              <a:t>), marjinal ve ikincil konumdaki kültürlerin hâkim metropol kültürlerinin ana unsurlarını, özellikle maddi unsurlarını benimseyerek ilişkide bulundukları yeni kültüre uyum sağlamaları anlamına gelmektedir. Üçüncü olarak yerel kültürün bir hayvanat bahçesine benzetildiği (</a:t>
            </a:r>
            <a:r>
              <a:rPr lang="tr-TR" sz="2000" i="1" dirty="0" err="1"/>
              <a:t>zooification</a:t>
            </a:r>
            <a:r>
              <a:rPr lang="tr-TR" sz="2000" dirty="0"/>
              <a:t>), yerli kültürlerin tıpkı hayvanat bahçesindeki hayvanlar gibi, tamamen otantik, ilkel ve değişmeyen bir yapıda sunulması anlamına gelmektedir. Özellikle Afrika’da ilkel dönemdeki kabile hayatını örnekleyen bir takım köylerin otantik kültür olarak sergilenmesi, turistlerin tıpkı bir hayvanat bahçesini gezercesine bu köyleri ziyaret etmesi, buna rağmen yerlilerle belli bir mesafeyi koruması buna örnek sayılabilir. Her ne kadar bu üç örnek de turizmin geliştiği yerlerde yaygın olarak görülse de literatürde en yaygın yer bulan örnek, kültürlenme örneğidir. Diğer iki kavrama kıyasla kültürlenme kavramı toplumsal değişimin karşılıklı oluşuna ve iki yönüne değinmesiyle daha geniş bir analitik zemine sahiptir .</a:t>
            </a:r>
          </a:p>
        </p:txBody>
      </p:sp>
    </p:spTree>
    <p:extLst>
      <p:ext uri="{BB962C8B-B14F-4D97-AF65-F5344CB8AC3E}">
        <p14:creationId xmlns:p14="http://schemas.microsoft.com/office/powerpoint/2010/main" val="1698918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1192" y="817419"/>
            <a:ext cx="11029616" cy="929930"/>
          </a:xfrm>
        </p:spPr>
        <p:txBody>
          <a:bodyPr>
            <a:normAutofit fontScale="90000"/>
          </a:bodyPr>
          <a:lstStyle/>
          <a:p>
            <a:r>
              <a:rPr lang="tr-TR" sz="3600" b="1" dirty="0"/>
              <a:t>KÜRESEL </a:t>
            </a:r>
            <a:r>
              <a:rPr lang="tr-TR" sz="3600" b="1" dirty="0" err="1"/>
              <a:t>TURiZM</a:t>
            </a:r>
            <a:r>
              <a:rPr lang="tr-TR" sz="3600" b="1" dirty="0"/>
              <a:t> VE YEREL KÜLTÜR </a:t>
            </a:r>
            <a:r>
              <a:rPr lang="tr-TR" sz="3600" b="1" dirty="0" err="1"/>
              <a:t>ÇATIşMASI</a:t>
            </a:r>
            <a:r>
              <a:rPr lang="tr-TR" b="1" dirty="0"/>
              <a:t/>
            </a:r>
            <a:br>
              <a:rPr lang="tr-TR" b="1" dirty="0"/>
            </a:br>
            <a:endParaRPr lang="tr-TR" dirty="0"/>
          </a:p>
        </p:txBody>
      </p:sp>
      <p:sp>
        <p:nvSpPr>
          <p:cNvPr id="3" name="İçerik Yer Tutucusu 2"/>
          <p:cNvSpPr>
            <a:spLocks noGrp="1"/>
          </p:cNvSpPr>
          <p:nvPr>
            <p:ph idx="1"/>
          </p:nvPr>
        </p:nvSpPr>
        <p:spPr>
          <a:xfrm>
            <a:off x="581192" y="1884218"/>
            <a:ext cx="11029615" cy="4752109"/>
          </a:xfrm>
        </p:spPr>
        <p:txBody>
          <a:bodyPr>
            <a:normAutofit lnSpcReduction="10000"/>
          </a:bodyPr>
          <a:lstStyle/>
          <a:p>
            <a:r>
              <a:rPr lang="tr-TR" b="1" dirty="0"/>
              <a:t>Gelişmiş Ülkelerde Küresel Turizmin Yarattığı Tehditler</a:t>
            </a:r>
          </a:p>
          <a:p>
            <a:r>
              <a:rPr lang="tr-TR" dirty="0"/>
              <a:t>Küresel turizmin yarattığı tehditler, gelişmiş ülkelerde ve gelişmekte olan ülkelerde farklılık göstermektedir. Gelişmiş ülkelerde öne çıkan sorunlar, bu toplumların hâlihazırda modern toplumlar olması ve modern örgütlenme ve yasal çerçevelere sahip olmalarından dolayı daha kolay kontrol edilebilir. Gelişmiş ülkelerde yaşanan birinci sorun, turist akınlarının artmasıyla yerel halkın birtakım kültürel pratiklere ulaşamaması ve kendi yaşam alanlarından ya da kültürel etkinliklerinden dışlanması durumudur. ikinci sorun, turizmin merkezde yoğunlaşması ya da çevreye yayılması arasındaki ikilemdir. Turizmin merkezde yoğunlaşması, özellikle kent turizmi içinde görülür. Kentin belli bir kesiminin turistlere yönelik altyapı ve etkinliklerin odak noktası olması yerel yapının turist akınından daha az etkilenmesi anlamına gelmektedir. Bunun için </a:t>
            </a:r>
            <a:r>
              <a:rPr lang="tr-TR" dirty="0" err="1"/>
              <a:t>istanbul’da</a:t>
            </a:r>
            <a:r>
              <a:rPr lang="tr-TR" dirty="0"/>
              <a:t> Sultanahmet bölgesi örnek verilebilir. Öte yandan, turizmin çevreye yayılması turistik etkinliklerin kent merkezinden çok, çevredeki doğal ve kültürel etkinliklere yönlendirilecek biçimde planlanması durumudur. Bunun için </a:t>
            </a:r>
            <a:r>
              <a:rPr lang="tr-TR" dirty="0" err="1"/>
              <a:t>izmir</a:t>
            </a:r>
            <a:r>
              <a:rPr lang="tr-TR" dirty="0"/>
              <a:t> iyi bir örnektir. </a:t>
            </a:r>
            <a:r>
              <a:rPr lang="tr-TR" dirty="0" err="1"/>
              <a:t>izmir’de</a:t>
            </a:r>
            <a:r>
              <a:rPr lang="tr-TR" dirty="0"/>
              <a:t> kent merkezi daha az turist alırken Selçuk, Efes, Çeşme, Urla gibi ilçeler daha çok turist almaktadır. </a:t>
            </a:r>
          </a:p>
          <a:p>
            <a:r>
              <a:rPr lang="tr-TR" dirty="0"/>
              <a:t>Gelişmiş ülkelerin deneyimlerini değerlendirmek için Batı Avrupa ve Kuzey Amerika’dan vereceğimiz örnekler açıklayıcı olacaktır. Paris dünyada yıllık olarak en fazla turist çeken turizm destinasyonudur. Kent nüfusu yaklaşık 12 milyon iken yıllık turist sayısı 30 milyona yaklaşmaktadır. Bu turistlerin yarıdan fazlası yabancı turistlerdir. Örneğin Paris’in sembolü sayılan Eiffel Kulesi’nde bir anda binlerce turist dört farklı giriş kapısının önünde kuyruklar oluşturmaktadır. Bu durumda Paris’in yerli halkının kendi kültürel değerlerine ulaşması giderek zorlaşmaktadır.</a:t>
            </a:r>
          </a:p>
        </p:txBody>
      </p:sp>
    </p:spTree>
    <p:extLst>
      <p:ext uri="{BB962C8B-B14F-4D97-AF65-F5344CB8AC3E}">
        <p14:creationId xmlns:p14="http://schemas.microsoft.com/office/powerpoint/2010/main" val="297657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192" y="1953492"/>
            <a:ext cx="11029615" cy="4433454"/>
          </a:xfrm>
        </p:spPr>
        <p:txBody>
          <a:bodyPr>
            <a:normAutofit/>
          </a:bodyPr>
          <a:lstStyle/>
          <a:p>
            <a:r>
              <a:rPr lang="tr-TR" sz="2400" b="1" dirty="0"/>
              <a:t>Duygusal emek: </a:t>
            </a:r>
            <a:r>
              <a:rPr lang="tr-TR" sz="2400" dirty="0"/>
              <a:t>Çalışanların, çalışma alanlarının koşullarına uygun biçimde duygusal tavırlar sergilemeleri duygusal emek anlamına gelmektedir. Özellikle hizmet sektöründe yer alan ve hizmet ürününün tüketiminde doğrudan yer alan çalışanlar, gerçek duygularını kontrol etmek ve sundukları hizmete uygun duygular sunmak zorundadırlar. Bir garsonun müşterinin taleplerine ve beklentilerine uygun olarak güler yüzlü ve kibar olması, kendi kişisel konumundan bağımsız davranması buna bir örnektir.</a:t>
            </a:r>
          </a:p>
          <a:p>
            <a:r>
              <a:rPr lang="tr-TR" sz="2400" b="1" dirty="0"/>
              <a:t>Ön yargı: </a:t>
            </a:r>
            <a:r>
              <a:rPr lang="tr-TR" sz="2400" dirty="0"/>
              <a:t>Gündelik hayatta da sıklıkla kullandığımız bu terim, belli bir grubun üyelerine yönelik genel ve taraşı bakış açısı anlamına gelmektedir. Ön yargı, bir grubun üyelerini tanımadan oluşur, grubun homojen ve tek tip bir yapıya sahip olduğuna dayanarak değer yargısı yaratır.</a:t>
            </a:r>
          </a:p>
        </p:txBody>
      </p:sp>
    </p:spTree>
    <p:extLst>
      <p:ext uri="{BB962C8B-B14F-4D97-AF65-F5344CB8AC3E}">
        <p14:creationId xmlns:p14="http://schemas.microsoft.com/office/powerpoint/2010/main" val="1052485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1192" y="803564"/>
            <a:ext cx="11029616" cy="912391"/>
          </a:xfrm>
        </p:spPr>
        <p:txBody>
          <a:bodyPr>
            <a:normAutofit fontScale="90000"/>
          </a:bodyPr>
          <a:lstStyle/>
          <a:p>
            <a:r>
              <a:rPr lang="tr-TR" sz="3600" b="1" dirty="0"/>
              <a:t>YEREL KÜLTÜRÜ KORUMAYA </a:t>
            </a:r>
            <a:r>
              <a:rPr lang="tr-TR" sz="3600" b="1" dirty="0" err="1"/>
              <a:t>YÖNELiK</a:t>
            </a:r>
            <a:r>
              <a:rPr lang="tr-TR" sz="3600" b="1" dirty="0"/>
              <a:t> ÖNLEMLER</a:t>
            </a:r>
            <a:r>
              <a:rPr lang="tr-TR" b="1" dirty="0"/>
              <a:t/>
            </a:r>
            <a:br>
              <a:rPr lang="tr-TR" b="1" dirty="0"/>
            </a:br>
            <a:endParaRPr lang="tr-TR" dirty="0"/>
          </a:p>
        </p:txBody>
      </p:sp>
      <p:sp>
        <p:nvSpPr>
          <p:cNvPr id="3" name="İçerik Yer Tutucusu 2"/>
          <p:cNvSpPr>
            <a:spLocks noGrp="1"/>
          </p:cNvSpPr>
          <p:nvPr>
            <p:ph idx="1"/>
          </p:nvPr>
        </p:nvSpPr>
        <p:spPr>
          <a:xfrm>
            <a:off x="581192" y="2180496"/>
            <a:ext cx="11029615" cy="4469686"/>
          </a:xfrm>
        </p:spPr>
        <p:txBody>
          <a:bodyPr>
            <a:normAutofit fontScale="62500" lnSpcReduction="20000"/>
          </a:bodyPr>
          <a:lstStyle/>
          <a:p>
            <a:pPr lvl="0" fontAlgn="base"/>
            <a:r>
              <a:rPr lang="tr-TR" sz="3200" dirty="0"/>
              <a:t>Bölgesel Koruma: Belli bir bölgenin milli park ya da koruma alanı ilan edilerek korunması.</a:t>
            </a:r>
          </a:p>
          <a:p>
            <a:pPr lvl="0" fontAlgn="base"/>
            <a:r>
              <a:rPr lang="tr-TR" sz="3200" dirty="0" err="1"/>
              <a:t>Sektörel</a:t>
            </a:r>
            <a:r>
              <a:rPr lang="tr-TR" sz="3200" dirty="0"/>
              <a:t> Denetim: Bir bölgeden işletme sayısı, işletme büyüklüğü yayılımı konusunda düzenleme yapılması.</a:t>
            </a:r>
          </a:p>
          <a:p>
            <a:pPr lvl="0" fontAlgn="base"/>
            <a:r>
              <a:rPr lang="tr-TR" sz="3200" dirty="0"/>
              <a:t>Ziyaretçi Yönetim Teknikleri: Fiyatlandırma ya da motorlu taşıtların giriş çıkışı ile turist sayılarının denetimi. </a:t>
            </a:r>
          </a:p>
          <a:p>
            <a:pPr lvl="0" fontAlgn="base"/>
            <a:r>
              <a:rPr lang="tr-TR" sz="3200" dirty="0"/>
              <a:t>Çevresel Etki Ölçümü: Fayda - maliyet analizi ve çeşitli denetim teknikleriyle kaynak kullanımının kontrolü.</a:t>
            </a:r>
          </a:p>
          <a:p>
            <a:pPr lvl="0" fontAlgn="base"/>
            <a:r>
              <a:rPr lang="tr-TR" sz="3200" dirty="0"/>
              <a:t>Taşıma Kapasitesi Hesaplamaları: Bir bölgenin kaldırabileceğinden daha fazla turist almasını öngörmeye yönelik hesaplamalar.</a:t>
            </a:r>
          </a:p>
          <a:p>
            <a:pPr lvl="0" fontAlgn="base"/>
            <a:r>
              <a:rPr lang="tr-TR" sz="3200" dirty="0"/>
              <a:t>Danışma ve Katılım Teknikleri: Yerli halkın karar verme sürecinde dâhil olarak kendi taleplerini dile getirdiği çeşitli teknik yöntemler.</a:t>
            </a:r>
          </a:p>
          <a:p>
            <a:pPr lvl="0" fontAlgn="base"/>
            <a:r>
              <a:rPr lang="tr-TR" sz="3200" dirty="0"/>
              <a:t>Davranış Kuralları: Belli bir turizm bölgesinde mevcut yapının korunmasına yönelik davranışın önceden kurallarla belirlenmesi.</a:t>
            </a:r>
          </a:p>
          <a:p>
            <a:endParaRPr lang="tr-TR" dirty="0"/>
          </a:p>
        </p:txBody>
      </p:sp>
    </p:spTree>
    <p:extLst>
      <p:ext uri="{BB962C8B-B14F-4D97-AF65-F5344CB8AC3E}">
        <p14:creationId xmlns:p14="http://schemas.microsoft.com/office/powerpoint/2010/main" val="1425920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192" y="1884218"/>
            <a:ext cx="11029615" cy="4849091"/>
          </a:xfrm>
        </p:spPr>
        <p:txBody>
          <a:bodyPr>
            <a:normAutofit lnSpcReduction="10000"/>
          </a:bodyPr>
          <a:lstStyle/>
          <a:p>
            <a:pPr lvl="0" fontAlgn="base"/>
            <a:r>
              <a:rPr lang="tr-TR" dirty="0"/>
              <a:t>Yerel halkı turizmin sosyoekonomik katkıları konusunda bilgilendirecek kampanyalar yapılmalı,</a:t>
            </a:r>
          </a:p>
          <a:p>
            <a:pPr lvl="0" fontAlgn="base"/>
            <a:r>
              <a:rPr lang="tr-TR" dirty="0"/>
              <a:t>Turizm gelişmesi yerli halk tarafından belirlenen hedef ve önceliklere göre şekillendirilmeli ve turizm sektörü yerine yerli halk ne kadar değişim istediğine karar vermeli,</a:t>
            </a:r>
          </a:p>
          <a:p>
            <a:pPr lvl="0" fontAlgn="base"/>
            <a:r>
              <a:rPr lang="tr-TR" dirty="0"/>
              <a:t>Turizm bölgesine yönelik promosyonlarda yerli halk söz sahibi olmalı çünkü bu promosyonlar ne tür turistlerin geleceğini ve turist </a:t>
            </a:r>
            <a:r>
              <a:rPr lang="tr-TR" dirty="0" err="1"/>
              <a:t>sa</a:t>
            </a:r>
            <a:r>
              <a:rPr lang="tr-TR" dirty="0"/>
              <a:t> Turizme yönelik yerel fırsatların bütünlüğünü ve kalitesini korumaya yönelik çalışmalar hem kamu sektörü hem de özel sektör tarafından koordine edilmeli,</a:t>
            </a:r>
          </a:p>
          <a:p>
            <a:pPr lvl="0" fontAlgn="base"/>
            <a:r>
              <a:rPr lang="tr-TR" dirty="0"/>
              <a:t>Yerli halkların turizm gelişmesinden etkilendiği durumlarda bu halklar da planlama sürecinde dâhil edilmeli,</a:t>
            </a:r>
          </a:p>
          <a:p>
            <a:pPr lvl="0" fontAlgn="base"/>
            <a:r>
              <a:rPr lang="tr-TR" dirty="0"/>
              <a:t>Yerli sermaye, emek ve girişimcilik turizm gelişmesine dâhil edilerek turizm üzerinde yerel halkın kontrolü sağlanmalı,</a:t>
            </a:r>
          </a:p>
          <a:p>
            <a:pPr lvl="0" fontAlgn="base"/>
            <a:r>
              <a:rPr lang="tr-TR" dirty="0"/>
              <a:t>Turistik etkinliklerde yerel halkın katılımına yönelik fırsatlar yaratılmalı,</a:t>
            </a:r>
          </a:p>
          <a:p>
            <a:pPr lvl="0" fontAlgn="base"/>
            <a:r>
              <a:rPr lang="tr-TR" dirty="0"/>
              <a:t>Turizm destinasyonları kendi tarihlerini, yaşam biçimlerini ve coğrafi yerleşimlerini temsil eden temalar ve etkinlikler planlamalı,</a:t>
            </a:r>
          </a:p>
          <a:p>
            <a:r>
              <a:rPr lang="tr-TR" dirty="0"/>
              <a:t>Yerel büyüme sorunlarını önlemeye yönelik çalışmalar turizm etkinlikleri başlamadan önce yapılmalıdır yılarını etkilemektedir.</a:t>
            </a:r>
          </a:p>
        </p:txBody>
      </p:sp>
    </p:spTree>
    <p:extLst>
      <p:ext uri="{BB962C8B-B14F-4D97-AF65-F5344CB8AC3E}">
        <p14:creationId xmlns:p14="http://schemas.microsoft.com/office/powerpoint/2010/main" val="138035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1192" y="999201"/>
            <a:ext cx="11029616" cy="794135"/>
          </a:xfrm>
        </p:spPr>
        <p:txBody>
          <a:bodyPr>
            <a:normAutofit fontScale="90000"/>
          </a:bodyPr>
          <a:lstStyle/>
          <a:p>
            <a:r>
              <a:rPr lang="tr-TR" sz="4000" b="1" dirty="0"/>
              <a:t>Özet 5</a:t>
            </a:r>
            <a:r>
              <a:rPr lang="tr-TR" b="1" dirty="0"/>
              <a:t/>
            </a:r>
            <a:br>
              <a:rPr lang="tr-TR" b="1" dirty="0"/>
            </a:br>
            <a:endParaRPr lang="tr-TR" dirty="0"/>
          </a:p>
        </p:txBody>
      </p:sp>
      <p:sp>
        <p:nvSpPr>
          <p:cNvPr id="3" name="İçerik Yer Tutucusu 2"/>
          <p:cNvSpPr>
            <a:spLocks noGrp="1"/>
          </p:cNvSpPr>
          <p:nvPr>
            <p:ph idx="1"/>
          </p:nvPr>
        </p:nvSpPr>
        <p:spPr>
          <a:xfrm>
            <a:off x="581192" y="1925782"/>
            <a:ext cx="11029615" cy="4682836"/>
          </a:xfrm>
        </p:spPr>
        <p:txBody>
          <a:bodyPr>
            <a:normAutofit fontScale="92500" lnSpcReduction="20000"/>
          </a:bodyPr>
          <a:lstStyle/>
          <a:p>
            <a:r>
              <a:rPr lang="tr-TR" i="1" dirty="0"/>
              <a:t>Turizm ve kültür arasındaki karşılıklı ilişkiyi açıklamak</a:t>
            </a:r>
            <a:endParaRPr lang="tr-TR" dirty="0"/>
          </a:p>
          <a:p>
            <a:r>
              <a:rPr lang="tr-TR" dirty="0"/>
              <a:t>Kültür, turizmin gelişmesindeki en temel kaynaklardan biridir. Somut ürünleri ve soyut biçimleriyle kültür, turizmin özgün bir değer yaratmasını sağlar. Ancak bu ilişkinin bir başka yansıması turizmin gelişmesiyle birlikte kaynak olarak kullandığı kültürü de değiştirmesidir. Burada ortaya çıkan ikilem turizm gelişmesine karşılık otantik kültürün korunması durumudur. Bu noktada ekonomik ve sosyolojik yaklaşımların çatışma içinde olduğunu görürüz. Turizm gelişmesinin ekonomik getirileri kültürel yozlaşmanın sosyal sonuçlarıyla çatışmaktadır. </a:t>
            </a:r>
            <a:r>
              <a:rPr lang="tr-TR" i="1" dirty="0"/>
              <a:t>Kültürün turizmin gelişmesindeki rolünü tanımlamak</a:t>
            </a:r>
            <a:endParaRPr lang="tr-TR" dirty="0"/>
          </a:p>
          <a:p>
            <a:r>
              <a:rPr lang="tr-TR" dirty="0"/>
              <a:t>Kültür, turizmin gelişmesinde merkezî bir rol oynar. Çeşitli yerel etkinlikler, karnavallar, bağbozumları veya hasat festivalleri turizmin zamansal ve sayısal organizasyonunu belirler. Özgün yaşam biçimleri ve otantik değerler turistlerde merak uyandırması nedeniyle turizm talebini belirler. Kültürlerin turizm aracılığıyla tanınması bir kar topu etkisiyle daha fazla turist akınına, daha fazla ekonomik gelire, daha fazla turizm gelişmesine yol açar. Bunun yanı sıra doğal kaynaklar kültürel yaklaşımlarla birleştiğinde turizm için daha fazla anlam ifade eder. Deniz tek başına bir doğal kaynaktır ancak Mavi Tur ile bir kültür pratiğine dönüşmektedir. Kültür, turizmin doğal kaynakları değerlendirmesi için bir araçtır. </a:t>
            </a:r>
            <a:r>
              <a:rPr lang="tr-TR" i="1" dirty="0"/>
              <a:t>Turizmden kaynaklanan kültürel etkileşimi açıklamak</a:t>
            </a:r>
            <a:endParaRPr lang="tr-TR" dirty="0"/>
          </a:p>
          <a:p>
            <a:r>
              <a:rPr lang="tr-TR" dirty="0"/>
              <a:t>Kültürel etkileşim, birden fazla kültürün karşılaşması sonucu ortaya çıkan sosyal ilişkiler bütünüdür. Kültürel ilişkilerin sonuçları yerel halk için ve turistler için farklıdır. Turistler için kültürel etkileşimin sonuçları daha kısa bir süre geçerlidir. Oysa yerel halk kültürel etkileşime daha fazla maruz kaldığı için daha kalıcı bir etkiyle karşı karşıyadır. Kültürel etkileşimin sonuçlarının olumlu ya da olumsuz olması yaşam biçimlerindeki farka, yaşam standartlarındaki yakınlığa ve </a:t>
            </a:r>
            <a:r>
              <a:rPr lang="tr-TR" dirty="0" err="1"/>
              <a:t>taraşarın</a:t>
            </a:r>
            <a:r>
              <a:rPr lang="tr-TR" dirty="0"/>
              <a:t> birbirilerine karşı ön yargı yaratıp yaratmamasına bağlıdır.</a:t>
            </a:r>
          </a:p>
          <a:p>
            <a:endParaRPr lang="tr-TR" dirty="0"/>
          </a:p>
        </p:txBody>
      </p:sp>
    </p:spTree>
    <p:extLst>
      <p:ext uri="{BB962C8B-B14F-4D97-AF65-F5344CB8AC3E}">
        <p14:creationId xmlns:p14="http://schemas.microsoft.com/office/powerpoint/2010/main" val="3240322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192" y="2180496"/>
            <a:ext cx="11029615" cy="4441977"/>
          </a:xfrm>
        </p:spPr>
        <p:txBody>
          <a:bodyPr>
            <a:normAutofit/>
          </a:bodyPr>
          <a:lstStyle/>
          <a:p>
            <a:r>
              <a:rPr lang="tr-TR" dirty="0"/>
              <a:t>Küresel turizmin kültür için yarattığı tehditler olarak otantik değerlerin kaybı, kültürün üretiminde kullanılan doğal kaynakların yok olması, yerel kültüre karşı küresel kültürel unsurların baskın bir biçimde yayılması sayılabilir. Otantik değerlerin kaybı kültürün geri gelemeyecek biçimde yozlaşması, kültürün anlam ve biçim bakımından değişmesi anlamına gelmektedir. Doğal kaynakların yok olması, Bodrum’da sünger avcılığının yok olması örneğinde olduğu gibi, kültürel etkinliklerin maddi koşullarının ortadan kalkması anlamına gelmektedir. Küresel kültür unsurlarının baskın olması ise markalaşmanın yaygınlığı, uluslararası zincirlerin yerel kültürü tehdit etmesi olarak değerlendirilebilir. </a:t>
            </a:r>
            <a:r>
              <a:rPr lang="tr-TR" i="1" dirty="0"/>
              <a:t>Kültürün korunmasına yönelik önlemleri açıklaması </a:t>
            </a:r>
            <a:r>
              <a:rPr lang="tr-TR" dirty="0"/>
              <a:t>Kültürün korunmasına yönelik önlemler sürdürülebilirlik anlayışına paralel olarak değerlendirilmiştir. Koruma sahalarının oluşturulması, etkin bir planlama sürecinin takip edilmesi, yerel halkın ve temsilci örgütlerinin planlama ve karar verme mekanizmalarına dâhil edilmesi, </a:t>
            </a:r>
            <a:r>
              <a:rPr lang="tr-TR" dirty="0" err="1"/>
              <a:t>sektörel</a:t>
            </a:r>
            <a:r>
              <a:rPr lang="tr-TR" dirty="0"/>
              <a:t> düzenlemelerle işletmelerin korumaya desteklerinin sağlanması, davranış kuralları ve buna ek olarak kültürel korumaya yönelik yasal çerçevenin ve yaptırım mekanizmalarının oluşturulması bu önemler içinde yer almaktadır.</a:t>
            </a:r>
          </a:p>
        </p:txBody>
      </p:sp>
    </p:spTree>
    <p:extLst>
      <p:ext uri="{BB962C8B-B14F-4D97-AF65-F5344CB8AC3E}">
        <p14:creationId xmlns:p14="http://schemas.microsoft.com/office/powerpoint/2010/main" val="2605004987"/>
      </p:ext>
    </p:extLst>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TM03457464[[fn=Kar Payı]]</Template>
  <TotalTime>100</TotalTime>
  <Words>2097</Words>
  <Application>Microsoft Office PowerPoint</Application>
  <PresentationFormat>Özel</PresentationFormat>
  <Paragraphs>53</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Kar Payı</vt:lpstr>
      <vt:lpstr>Kültüre Yönelik Ekonomik ve Sosyolojik Yaklaşımlar  </vt:lpstr>
      <vt:lpstr>KÜLTÜRÜN, TURiZMiN GELişMESiNDEKi ROLÜ  </vt:lpstr>
      <vt:lpstr>TURiZM VE KÜLTÜR ARASINDAKi KARşILIKLI iLişKi </vt:lpstr>
      <vt:lpstr>KÜRESEL TURiZM VE YEREL KÜLTÜR ÇATIşMASI </vt:lpstr>
      <vt:lpstr>PowerPoint Sunusu</vt:lpstr>
      <vt:lpstr>YEREL KÜLTÜRÜ KORUMAYA YÖNELiK ÖNLEMLER </vt:lpstr>
      <vt:lpstr>PowerPoint Sunusu</vt:lpstr>
      <vt:lpstr>Özet 5 </vt:lpstr>
      <vt:lpstr>PowerPoint Sunusu</vt:lpstr>
      <vt:lpstr>içindekiler</vt:lpstr>
      <vt:lpstr>Turizmde İş-Emek Piyasası </vt:lpstr>
      <vt:lpstr>PowerPoint Sunusu</vt:lpstr>
      <vt:lpstr>TURiZM iSTiHDAMININ ÖZELLiKLERi </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İçindekiler</dc:title>
  <dc:creator>RÜVEYDA İN</dc:creator>
  <cp:lastModifiedBy>kumsaal</cp:lastModifiedBy>
  <cp:revision>14</cp:revision>
  <dcterms:created xsi:type="dcterms:W3CDTF">2018-12-28T13:57:37Z</dcterms:created>
  <dcterms:modified xsi:type="dcterms:W3CDTF">2019-03-16T21:16:38Z</dcterms:modified>
</cp:coreProperties>
</file>