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7" r:id="rId3"/>
    <p:sldId id="268" r:id="rId4"/>
    <p:sldId id="273" r:id="rId5"/>
    <p:sldId id="274" r:id="rId6"/>
    <p:sldId id="275" r:id="rId7"/>
    <p:sldId id="276" r:id="rId8"/>
    <p:sldId id="277" r:id="rId9"/>
    <p:sldId id="280" r:id="rId10"/>
    <p:sldId id="278" r:id="rId11"/>
    <p:sldId id="281" r:id="rId12"/>
    <p:sldId id="27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NORMATİF ŞELALE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>
                <a:latin typeface="Times New Roman" pitchFamily="18" charset="0"/>
              </a:rPr>
              <a:t>İbrahim Ö. Kaboğlu, </a:t>
            </a:r>
            <a:r>
              <a:rPr lang="tr-TR" sz="3200" b="1" dirty="0">
                <a:latin typeface="Times New Roman" pitchFamily="18" charset="0"/>
              </a:rPr>
              <a:t>Anayasa Yargısı - Avrupa Modeli ve Türkiye</a:t>
            </a:r>
            <a:r>
              <a:rPr lang="tr-TR" sz="3200" dirty="0">
                <a:latin typeface="Times New Roman" pitchFamily="18" charset="0"/>
              </a:rPr>
              <a:t>, 4.b., İmge Kitabevi, Ankara 2007.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Yılmaz </a:t>
            </a:r>
            <a:r>
              <a:rPr lang="tr-TR" sz="3200" dirty="0" err="1">
                <a:latin typeface="Times New Roman" pitchFamily="18" charset="0"/>
              </a:rPr>
              <a:t>Aliefendioğlu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Anayasa Yargısı</a:t>
            </a:r>
            <a:r>
              <a:rPr lang="tr-TR" sz="3200" dirty="0">
                <a:latin typeface="Times New Roman" pitchFamily="18" charset="0"/>
              </a:rPr>
              <a:t>, Yetkin Yayınları, Ankara 1997.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Yılmaz </a:t>
            </a:r>
            <a:r>
              <a:rPr lang="tr-TR" sz="3200" dirty="0" err="1">
                <a:latin typeface="Times New Roman" pitchFamily="18" charset="0"/>
              </a:rPr>
              <a:t>Aliefendioğlu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Anayasa Yargısı ve Türk Anayasa Mahkemesi</a:t>
            </a:r>
            <a:r>
              <a:rPr lang="tr-TR" sz="3200" dirty="0">
                <a:latin typeface="Times New Roman" pitchFamily="18" charset="0"/>
              </a:rPr>
              <a:t>, Yetkin Yayınları, Ankara 1996.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O. Korkut Kanadoğlu, </a:t>
            </a:r>
            <a:r>
              <a:rPr lang="tr-TR" sz="3200" b="1" dirty="0">
                <a:latin typeface="Times New Roman" pitchFamily="18" charset="0"/>
              </a:rPr>
              <a:t>Anayasa Mahkemesi</a:t>
            </a:r>
            <a:r>
              <a:rPr lang="tr-TR" sz="3200" dirty="0">
                <a:latin typeface="Times New Roman" pitchFamily="18" charset="0"/>
              </a:rPr>
              <a:t>, Beta, İstanbul 2004.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>
                <a:latin typeface="Times New Roman" pitchFamily="18" charset="0"/>
              </a:rPr>
              <a:t>Oktay Uygun, </a:t>
            </a:r>
            <a:r>
              <a:rPr lang="tr-TR" sz="3200" b="1" dirty="0">
                <a:latin typeface="Times New Roman" pitchFamily="18" charset="0"/>
              </a:rPr>
              <a:t>Federal Devlet</a:t>
            </a:r>
            <a:r>
              <a:rPr lang="tr-TR" sz="3200" dirty="0">
                <a:latin typeface="Times New Roman" pitchFamily="18" charset="0"/>
              </a:rPr>
              <a:t>, 3.b., On İki Levha Yayıncılık, İstanbul 2007.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Atilla Nalbant, </a:t>
            </a:r>
            <a:r>
              <a:rPr lang="tr-TR" sz="3200" b="1" dirty="0">
                <a:latin typeface="Times New Roman" pitchFamily="18" charset="0"/>
              </a:rPr>
              <a:t>Üniter Devlet: Bölgeselleşmeden Küreselleşmeye</a:t>
            </a:r>
            <a:r>
              <a:rPr lang="tr-TR" sz="3200" dirty="0">
                <a:latin typeface="Times New Roman" pitchFamily="18" charset="0"/>
              </a:rPr>
              <a:t>, On İki Levha Yayıncılık, İstanbul 2012.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 err="1">
                <a:latin typeface="Times New Roman" pitchFamily="18" charset="0"/>
              </a:rPr>
              <a:t>Arend</a:t>
            </a:r>
            <a:r>
              <a:rPr lang="tr-TR" sz="3200" dirty="0">
                <a:latin typeface="Times New Roman" pitchFamily="18" charset="0"/>
              </a:rPr>
              <a:t> </a:t>
            </a:r>
            <a:r>
              <a:rPr lang="tr-TR" sz="3200" dirty="0" err="1">
                <a:latin typeface="Times New Roman" pitchFamily="18" charset="0"/>
              </a:rPr>
              <a:t>Lijphart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Çağdaş Demokrasiler</a:t>
            </a:r>
            <a:r>
              <a:rPr lang="tr-TR" sz="3200" dirty="0">
                <a:latin typeface="Times New Roman" pitchFamily="18" charset="0"/>
              </a:rPr>
              <a:t>, (çev. Ergun Özbudun - Ersin </a:t>
            </a:r>
            <a:r>
              <a:rPr lang="tr-TR" sz="3200" dirty="0" err="1">
                <a:latin typeface="Times New Roman" pitchFamily="18" charset="0"/>
              </a:rPr>
              <a:t>Onulduran</a:t>
            </a:r>
            <a:r>
              <a:rPr lang="tr-TR" sz="3200" dirty="0">
                <a:latin typeface="Times New Roman" pitchFamily="18" charset="0"/>
              </a:rPr>
              <a:t>), Yetkin Yayınları, Ankara 1996, s. 147-161.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Cem </a:t>
            </a:r>
            <a:r>
              <a:rPr lang="tr-TR" sz="3200" dirty="0" err="1">
                <a:latin typeface="Times New Roman" pitchFamily="18" charset="0"/>
              </a:rPr>
              <a:t>Eroğul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Çağdaş Devlet Düzenleri</a:t>
            </a:r>
            <a:r>
              <a:rPr lang="tr-TR" sz="3200" dirty="0">
                <a:latin typeface="Times New Roman" pitchFamily="18" charset="0"/>
              </a:rPr>
              <a:t>, 9.b., İmaj Yayıncılık, Ankara 2014.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B. Anayasanın </a:t>
            </a:r>
            <a:r>
              <a:rPr lang="tr-TR" sz="4000" b="1" dirty="0" smtClean="0">
                <a:latin typeface="Times New Roman" pitchFamily="18" charset="0"/>
              </a:rPr>
              <a:t>Normatif Şelale </a:t>
            </a:r>
            <a:r>
              <a:rPr lang="tr-TR" sz="4000" b="1" dirty="0">
                <a:latin typeface="Times New Roman" pitchFamily="18" charset="0"/>
              </a:rPr>
              <a:t>Boyutu</a:t>
            </a:r>
            <a:r>
              <a:rPr lang="tr-TR" sz="4000" b="1" dirty="0" smtClean="0">
                <a:latin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1. Normlar Hiyerarşisi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2. Anayasanın Üstünlüğü İlkesi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3. Yasaların Anayasaya Uygunluğunun Denetimi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	a. Siyasal Denetim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		i. Siyasal Denetim Kavramı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		ii. Yasaların Yapılması Süreci ve Siyasal </a:t>
            </a:r>
            <a:r>
              <a:rPr lang="tr-TR" sz="4000" dirty="0" smtClean="0">
                <a:latin typeface="Times New Roman" pitchFamily="18" charset="0"/>
              </a:rPr>
              <a:t>			     Denetim</a:t>
            </a:r>
            <a:endParaRPr lang="en-US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2417" y="134707"/>
            <a:ext cx="11602724" cy="6658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b. Yargısal Denetim: Anayasa Yargısı</a:t>
            </a:r>
          </a:p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			</a:t>
            </a:r>
            <a:r>
              <a:rPr lang="tr-TR" sz="4000" dirty="0">
                <a:latin typeface="Times New Roman" pitchFamily="18" charset="0"/>
              </a:rPr>
              <a:t>i. Amerikan Modeli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	ii. Avrupa Modeli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	iii. Türkiye’de Anayasa Yargısı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	iv. Yargısal Aktivizm Kavramı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	v. Türkiye’de Yargısal Aktivizm </a:t>
            </a:r>
            <a:r>
              <a:rPr lang="tr-TR" sz="4000" dirty="0" smtClean="0">
                <a:latin typeface="Times New Roman" pitchFamily="18" charset="0"/>
              </a:rPr>
              <a:t>				            	    Tartışmaları </a:t>
            </a:r>
            <a:endParaRPr lang="tr-TR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144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NORMATİF ŞELALE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4. Uluslararası Hukukun Normlar Hiyerarşisi İçerisindeki Yeri</a:t>
            </a:r>
          </a:p>
          <a:p>
            <a:r>
              <a:rPr lang="tr-TR" sz="4000" b="1" dirty="0">
                <a:latin typeface="Times New Roman" pitchFamily="18" charset="0"/>
              </a:rPr>
              <a:t>		</a:t>
            </a:r>
            <a:endParaRPr lang="tr-TR" sz="4000" b="1" dirty="0" smtClean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a</a:t>
            </a:r>
            <a:r>
              <a:rPr lang="tr-TR" sz="4000" dirty="0">
                <a:latin typeface="Times New Roman" pitchFamily="18" charset="0"/>
              </a:rPr>
              <a:t>. Monist Model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b</a:t>
            </a:r>
            <a:r>
              <a:rPr lang="tr-TR" sz="4000" dirty="0">
                <a:latin typeface="Times New Roman" pitchFamily="18" charset="0"/>
              </a:rPr>
              <a:t>. Düalist Model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c</a:t>
            </a:r>
            <a:r>
              <a:rPr lang="tr-TR" sz="4000" dirty="0">
                <a:latin typeface="Times New Roman" pitchFamily="18" charset="0"/>
              </a:rPr>
              <a:t>. Türkiye’deki Durum: 1982 Anayasasının 90. </a:t>
            </a:r>
            <a:r>
              <a:rPr lang="tr-TR" sz="4000" dirty="0" smtClean="0">
                <a:latin typeface="Times New Roman" pitchFamily="18" charset="0"/>
              </a:rPr>
              <a:t>	       	    Maddesi</a:t>
            </a:r>
            <a:endParaRPr lang="tr-TR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50141" y="635045"/>
            <a:ext cx="11544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C. Anayasanın </a:t>
            </a:r>
            <a:r>
              <a:rPr lang="tr-TR" sz="4000" b="1" dirty="0" smtClean="0">
                <a:latin typeface="Times New Roman" pitchFamily="18" charset="0"/>
              </a:rPr>
              <a:t>İktidar Haritası</a:t>
            </a:r>
            <a:r>
              <a:rPr lang="tr-TR" sz="4000" b="1" dirty="0" smtClean="0">
                <a:latin typeface="Times New Roman" pitchFamily="18" charset="0"/>
              </a:rPr>
              <a:t> </a:t>
            </a:r>
            <a:r>
              <a:rPr lang="tr-TR" sz="4000" b="1" dirty="0">
                <a:latin typeface="Times New Roman" pitchFamily="18" charset="0"/>
              </a:rPr>
              <a:t>Boyutu</a:t>
            </a:r>
            <a:r>
              <a:rPr lang="tr-TR" sz="4000" b="1" dirty="0" smtClean="0">
                <a:latin typeface="Times New Roman" pitchFamily="18" charset="0"/>
              </a:rPr>
              <a:t>:</a:t>
            </a:r>
            <a:endParaRPr lang="tr-TR" sz="4000" b="1" dirty="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1. Devlet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a. Devletin Unsurları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	b. Devlet Biçimleri (1): Monarşi – Cumhuriyet </a:t>
            </a:r>
            <a:r>
              <a:rPr lang="tr-TR" sz="4000" dirty="0" smtClean="0">
                <a:latin typeface="Times New Roman" pitchFamily="18" charset="0"/>
              </a:rPr>
              <a:t>		     Ayrımı</a:t>
            </a:r>
            <a:endParaRPr lang="tr-TR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144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54500" y="250169"/>
            <a:ext cx="9216758" cy="5581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c. Devlet Biçimleri (2) </a:t>
            </a:r>
          </a:p>
          <a:p>
            <a:pPr>
              <a:lnSpc>
                <a:spcPct val="150000"/>
              </a:lnSpc>
            </a:pPr>
            <a:r>
              <a:rPr lang="tr-TR" sz="4000" b="1" dirty="0" smtClean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Basit Devlet </a:t>
            </a:r>
          </a:p>
          <a:p>
            <a:pPr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</a:rPr>
              <a:t>	ii</a:t>
            </a:r>
            <a:r>
              <a:rPr lang="tr-TR" sz="4000" dirty="0">
                <a:latin typeface="Times New Roman" pitchFamily="18" charset="0"/>
              </a:rPr>
              <a:t>. Bileşik Devlet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</a:rPr>
              <a:t>. Konfederasyon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</a:rPr>
              <a:t>. Federasyon</a:t>
            </a:r>
          </a:p>
          <a:p>
            <a:pPr>
              <a:lnSpc>
                <a:spcPct val="150000"/>
              </a:lnSpc>
            </a:pPr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cc</a:t>
            </a:r>
            <a:r>
              <a:rPr lang="tr-TR" sz="4000" dirty="0">
                <a:latin typeface="Times New Roman" pitchFamily="18" charset="0"/>
              </a:rPr>
              <a:t>. Korporatif Federalizm</a:t>
            </a:r>
          </a:p>
        </p:txBody>
      </p:sp>
    </p:spTree>
    <p:extLst>
      <p:ext uri="{BB962C8B-B14F-4D97-AF65-F5344CB8AC3E}">
        <p14:creationId xmlns="" xmlns:p14="http://schemas.microsoft.com/office/powerpoint/2010/main" val="115137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</a:rPr>
              <a:t>Normatif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Şelale</a:t>
            </a:r>
            <a:r>
              <a:rPr lang="en-US" sz="2800" dirty="0">
                <a:latin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Yasaların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anayasaya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uygunluğunun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siyasal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denetimi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3966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70</Words>
  <Application>Microsoft Office PowerPoint</Application>
  <PresentationFormat>Özel</PresentationFormat>
  <Paragraphs>48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36</cp:revision>
  <dcterms:created xsi:type="dcterms:W3CDTF">2017-10-23T13:21:40Z</dcterms:created>
  <dcterms:modified xsi:type="dcterms:W3CDTF">2018-04-18T09:15:50Z</dcterms:modified>
</cp:coreProperties>
</file>