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3" r:id="rId7"/>
    <p:sldId id="262" r:id="rId8"/>
    <p:sldId id="261"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r>
              <a:rPr lang="en-US" dirty="0" err="1" smtClean="0"/>
              <a:t>Üst</a:t>
            </a:r>
            <a:r>
              <a:rPr lang="en-US" dirty="0" smtClean="0"/>
              <a:t> </a:t>
            </a:r>
            <a:r>
              <a:rPr lang="en-US" dirty="0" err="1" smtClean="0"/>
              <a:t>Düzey</a:t>
            </a:r>
            <a:r>
              <a:rPr lang="en-US" dirty="0" smtClean="0"/>
              <a:t> </a:t>
            </a:r>
            <a:r>
              <a:rPr lang="en-US" dirty="0" err="1" smtClean="0"/>
              <a:t>Zihinsel</a:t>
            </a:r>
            <a:r>
              <a:rPr lang="en-US" dirty="0" smtClean="0"/>
              <a:t> </a:t>
            </a:r>
            <a:r>
              <a:rPr lang="en-US" dirty="0" err="1" smtClean="0"/>
              <a:t>Beceriler</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Üst</a:t>
            </a:r>
            <a:r>
              <a:rPr lang="en-US" dirty="0"/>
              <a:t> </a:t>
            </a:r>
            <a:r>
              <a:rPr lang="en-US" dirty="0" err="1"/>
              <a:t>Düzey</a:t>
            </a:r>
            <a:r>
              <a:rPr lang="en-US" dirty="0"/>
              <a:t> </a:t>
            </a:r>
            <a:r>
              <a:rPr lang="en-US" dirty="0" err="1"/>
              <a:t>Zihinsel</a:t>
            </a:r>
            <a:r>
              <a:rPr lang="en-US" dirty="0"/>
              <a:t> </a:t>
            </a:r>
            <a:r>
              <a:rPr lang="en-US" dirty="0" err="1"/>
              <a:t>Beceriler</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Öğrencilerden göstermesi beklenen üst düzey düşünmeler, alt düzey düşünmelerden farklılık gösterirler. Alt düzey düşünmeler genellikle şu özelliklere sahiptir:</a:t>
            </a:r>
          </a:p>
          <a:p>
            <a:pPr marL="514350" indent="-514350">
              <a:buFont typeface="+mj-lt"/>
              <a:buAutoNum type="arabicPeriod"/>
            </a:pPr>
            <a:r>
              <a:rPr lang="tr-TR" dirty="0" smtClean="0"/>
              <a:t>Daha çok hatırlama ya da ezberleme gerektiren davranışları içerirler.</a:t>
            </a:r>
          </a:p>
          <a:p>
            <a:pPr marL="514350" indent="-514350">
              <a:buFont typeface="+mj-lt"/>
              <a:buAutoNum type="arabicPeriod"/>
            </a:pPr>
            <a:r>
              <a:rPr lang="tr-TR" dirty="0" smtClean="0"/>
              <a:t>Öğrenciden öğrenciye değişmeyen doğru yanıtlara sahiptirler.</a:t>
            </a:r>
          </a:p>
          <a:p>
            <a:pPr marL="514350" indent="-514350">
              <a:buFont typeface="+mj-lt"/>
              <a:buAutoNum type="arabicPeriod"/>
            </a:pPr>
            <a:r>
              <a:rPr lang="tr-TR" dirty="0" smtClean="0"/>
              <a:t>Klasik ölçme araçları ile ölçülürler.</a:t>
            </a:r>
          </a:p>
          <a:p>
            <a:pPr marL="514350" indent="-514350">
              <a:buFont typeface="+mj-lt"/>
              <a:buAutoNum type="arabicPeriod"/>
            </a:pPr>
            <a:r>
              <a:rPr lang="tr-TR" dirty="0" smtClean="0"/>
              <a:t>Soruyu hazırlayan ve puanlama yapan kişinin uzman olmasını gerektirmez.</a:t>
            </a:r>
          </a:p>
          <a:p>
            <a:pPr marL="514350" indent="-514350">
              <a:buFont typeface="+mj-lt"/>
              <a:buAutoNum type="arabicPeriod"/>
            </a:pPr>
            <a:r>
              <a:rPr lang="tr-TR" dirty="0" smtClean="0"/>
              <a:t>Kısa zaman diliminde gelişebilen davranışlarla ilişkilidirler.</a:t>
            </a:r>
          </a:p>
          <a:p>
            <a:pPr marL="514350" indent="-514350">
              <a:buFont typeface="+mj-lt"/>
              <a:buAutoNum type="arabicPeriod"/>
            </a:pPr>
            <a:r>
              <a:rPr lang="tr-TR" dirty="0" smtClean="0"/>
              <a:t>Sonuç, sürece göre daha önemlidir.</a:t>
            </a:r>
            <a:endParaRPr lang="tr-TR" dirty="0"/>
          </a:p>
        </p:txBody>
      </p:sp>
    </p:spTree>
    <p:extLst>
      <p:ext uri="{BB962C8B-B14F-4D97-AF65-F5344CB8AC3E}">
        <p14:creationId xmlns:p14="http://schemas.microsoft.com/office/powerpoint/2010/main" val="158681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lgn="just">
              <a:buNone/>
            </a:pPr>
            <a:r>
              <a:rPr lang="tr-TR" dirty="0" smtClean="0"/>
              <a:t>Üst düzey zihinsel beceriler ise farklı özelliklere sahiptir. Öğrencilerin gerçek yaşamda başarılı olmasında etkili olan davranışlar pek çok bilgi ve becerinin birleşimini içerdiğinden, bu birleşimi oluşturan parçaların her birinin tek tek tanımlanması mümkün olmamaktadır. Çünkü beceriler birden çok bilgiden oluşan, yetenekler de birden çok bilgi ve beceriden oluşan farklı ve yeni yapılardır.</a:t>
            </a:r>
          </a:p>
        </p:txBody>
      </p:sp>
    </p:spTree>
    <p:extLst>
      <p:ext uri="{BB962C8B-B14F-4D97-AF65-F5344CB8AC3E}">
        <p14:creationId xmlns:p14="http://schemas.microsoft.com/office/powerpoint/2010/main" val="1436034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Üst düzey zihinsel beceriler, bireyin yeteneğini sergilerken kullandığı bilişsel, duyuşsal ve devimsel özelliklerin bütünü olarak adlandırılabilir. Bireyin birden fazla beceriyi, kendi bireysel özellikleriyle ilişkilendirerek kullanması “üst düzey zihinsel beceri” olarak adlandırılmıştır. </a:t>
            </a:r>
          </a:p>
          <a:p>
            <a:pPr marL="0" indent="0" algn="just">
              <a:buNone/>
            </a:pPr>
            <a:endParaRPr lang="tr-TR" dirty="0"/>
          </a:p>
          <a:p>
            <a:pPr marL="0" indent="0" algn="just">
              <a:buNone/>
            </a:pPr>
            <a:r>
              <a:rPr lang="tr-TR" dirty="0" smtClean="0"/>
              <a:t>Üst düzey zihinsel becerileri tartışmadan önce bilgi – beceri ve yetenek arasındaki ilişkilere bakmak gereklidir.</a:t>
            </a:r>
            <a:endParaRPr lang="tr-TR" dirty="0"/>
          </a:p>
        </p:txBody>
      </p:sp>
    </p:spTree>
    <p:extLst>
      <p:ext uri="{BB962C8B-B14F-4D97-AF65-F5344CB8AC3E}">
        <p14:creationId xmlns:p14="http://schemas.microsoft.com/office/powerpoint/2010/main" val="968472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just">
              <a:buNone/>
            </a:pPr>
            <a:r>
              <a:rPr lang="tr-TR" dirty="0" smtClean="0"/>
              <a:t>Bilgi ve beceri olarak iki alt boyuta ayrılan erişi kavramı, </a:t>
            </a:r>
            <a:r>
              <a:rPr lang="tr-TR" dirty="0" err="1" smtClean="0"/>
              <a:t>Haladyna</a:t>
            </a:r>
            <a:r>
              <a:rPr lang="tr-TR" dirty="0" smtClean="0"/>
              <a:t> (1997) tarafında </a:t>
            </a:r>
            <a:r>
              <a:rPr lang="tr-TR" dirty="0" err="1" smtClean="0"/>
              <a:t>alanyazına</a:t>
            </a:r>
            <a:r>
              <a:rPr lang="tr-TR" dirty="0" smtClean="0"/>
              <a:t> tanıtılmıştır. Erişi, bilgilerin ezberlenmesi ve aşina olunan durumlarda kullanılmasını ifade eder.</a:t>
            </a:r>
          </a:p>
          <a:p>
            <a:pPr marL="0" indent="0" algn="just">
              <a:buNone/>
            </a:pPr>
            <a:endParaRPr lang="tr-TR" dirty="0"/>
          </a:p>
          <a:p>
            <a:pPr marL="0" indent="0" algn="just">
              <a:buNone/>
            </a:pPr>
            <a:r>
              <a:rPr lang="tr-TR" dirty="0" smtClean="0"/>
              <a:t>Bilgi boyutu öğrencinin ders içeriğini tanıması, hatırlaması süreçlerini içerirken beceri boyutu ilgili bilgilerin bir araya getirilerek kullanılmasını ifade eder. </a:t>
            </a:r>
            <a:endParaRPr lang="en-US" dirty="0"/>
          </a:p>
        </p:txBody>
      </p:sp>
    </p:spTree>
    <p:extLst>
      <p:ext uri="{BB962C8B-B14F-4D97-AF65-F5344CB8AC3E}">
        <p14:creationId xmlns:p14="http://schemas.microsoft.com/office/powerpoint/2010/main" val="3341407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just">
              <a:buNone/>
            </a:pPr>
            <a:r>
              <a:rPr lang="tr-TR" dirty="0" smtClean="0"/>
              <a:t>Öğrenci başarısında bir diğer kavram ise yetenektir. Yetenek, becerilerden daha karmaşık bir yapıdır. Birden çok becerisinin ve bilginin (ilgili olanların) uygun bir şekilde bir araya getirilip kullanılmasını anlatır.</a:t>
            </a:r>
            <a:endParaRPr lang="tr-TR" dirty="0"/>
          </a:p>
          <a:p>
            <a:pPr marL="0" indent="0" algn="just">
              <a:buNone/>
            </a:pPr>
            <a:endParaRPr lang="tr-TR" dirty="0" smtClean="0"/>
          </a:p>
          <a:p>
            <a:pPr marL="0" indent="0" algn="just">
              <a:buNone/>
            </a:pPr>
            <a:r>
              <a:rPr lang="tr-TR" dirty="0" smtClean="0"/>
              <a:t>Yetenekler, problem çözme, eleştirel düşünme, yaratıcılık, empati kurma gibi üst düzey zihinsel becerilerin kullanımını gerektirir.</a:t>
            </a:r>
            <a:endParaRPr lang="en-US" dirty="0"/>
          </a:p>
        </p:txBody>
      </p:sp>
    </p:spTree>
    <p:extLst>
      <p:ext uri="{BB962C8B-B14F-4D97-AF65-F5344CB8AC3E}">
        <p14:creationId xmlns:p14="http://schemas.microsoft.com/office/powerpoint/2010/main" val="1536556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just">
              <a:buNone/>
            </a:pPr>
            <a:r>
              <a:rPr lang="tr-TR" dirty="0" smtClean="0"/>
              <a:t>Beceri ile yetenek arasındaki temel fark Kutlu, Doğan ve Karakaya (2014) tarafından beceri bilgi düzeyi öğrenmelerle bu öğrenmelerin aşina durumlarda kullanılmasını anlattığı; yeteneğin ise bilgi ve becerinin özümsenip yeni durumlarda kullanılmaları olduğunu belirtmektedir. </a:t>
            </a:r>
            <a:endParaRPr lang="en-US" dirty="0"/>
          </a:p>
        </p:txBody>
      </p:sp>
    </p:spTree>
    <p:extLst>
      <p:ext uri="{BB962C8B-B14F-4D97-AF65-F5344CB8AC3E}">
        <p14:creationId xmlns:p14="http://schemas.microsoft.com/office/powerpoint/2010/main" val="2876539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dirty="0" smtClean="0"/>
              <a:t>Öğrencinin bir davranışının üst düzey olabilmesi için;</a:t>
            </a:r>
          </a:p>
          <a:p>
            <a:pPr marL="0" indent="0">
              <a:buNone/>
            </a:pPr>
            <a:r>
              <a:rPr lang="tr-TR" dirty="0" smtClean="0"/>
              <a:t>-birden çok bilgi ve beceriyi içermesi,</a:t>
            </a:r>
          </a:p>
          <a:p>
            <a:pPr marL="0" indent="0">
              <a:buNone/>
            </a:pPr>
            <a:r>
              <a:rPr lang="tr-TR" dirty="0" smtClean="0"/>
              <a:t>-ölçülmesinde kullanılacak soru yapılarının bireylere göre değişen yanıtları gerektirmesi,</a:t>
            </a:r>
          </a:p>
          <a:p>
            <a:pPr marL="0" indent="0">
              <a:buNone/>
            </a:pPr>
            <a:r>
              <a:rPr lang="tr-TR" dirty="0" smtClean="0"/>
              <a:t>-uzun zaman diliminde gelişen öğrenme çıktılarının ölçülmesini gerektirmesi,</a:t>
            </a:r>
          </a:p>
          <a:p>
            <a:pPr marL="0" indent="0">
              <a:buNone/>
            </a:pPr>
            <a:r>
              <a:rPr lang="tr-TR" dirty="0" smtClean="0"/>
              <a:t>-bilişsel </a:t>
            </a:r>
            <a:r>
              <a:rPr lang="tr-TR" dirty="0" err="1" smtClean="0"/>
              <a:t>duyuşsal</a:t>
            </a:r>
            <a:r>
              <a:rPr lang="tr-TR" dirty="0" smtClean="0"/>
              <a:t> ve </a:t>
            </a:r>
            <a:r>
              <a:rPr lang="tr-TR" dirty="0" err="1" smtClean="0"/>
              <a:t>devinimsel</a:t>
            </a:r>
            <a:r>
              <a:rPr lang="tr-TR" dirty="0" smtClean="0"/>
              <a:t> özelliklerin bir arada kullanılması gerekir (Kutlu, Doğan ve Karakaya, 2014).</a:t>
            </a:r>
            <a:endParaRPr lang="en-US" dirty="0"/>
          </a:p>
        </p:txBody>
      </p:sp>
    </p:spTree>
    <p:extLst>
      <p:ext uri="{BB962C8B-B14F-4D97-AF65-F5344CB8AC3E}">
        <p14:creationId xmlns:p14="http://schemas.microsoft.com/office/powerpoint/2010/main" val="1812882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en-US" dirty="0"/>
          </a:p>
        </p:txBody>
      </p:sp>
      <p:sp>
        <p:nvSpPr>
          <p:cNvPr id="3" name="İçerik Yer Tutucusu 2"/>
          <p:cNvSpPr>
            <a:spLocks noGrp="1"/>
          </p:cNvSpPr>
          <p:nvPr>
            <p:ph idx="1"/>
          </p:nvPr>
        </p:nvSpPr>
        <p:spPr/>
        <p:txBody>
          <a:bodyPr>
            <a:normAutofit/>
          </a:bodyPr>
          <a:lstStyle/>
          <a:p>
            <a:pPr marL="0" indent="0" algn="just">
              <a:buNone/>
            </a:pPr>
            <a:r>
              <a:rPr lang="en-US" sz="2200" dirty="0" err="1"/>
              <a:t>Haladyna</a:t>
            </a:r>
            <a:r>
              <a:rPr lang="en-US" sz="2200" dirty="0"/>
              <a:t>, T. M. (1997). Writing test items to evaluate higher-order thinking. </a:t>
            </a:r>
            <a:r>
              <a:rPr lang="tr-TR" sz="2200" dirty="0" smtClean="0"/>
              <a:t>USA</a:t>
            </a:r>
            <a:r>
              <a:rPr lang="en-US" sz="2200" dirty="0" smtClean="0"/>
              <a:t>: </a:t>
            </a:r>
            <a:r>
              <a:rPr lang="en-US" sz="2200" dirty="0"/>
              <a:t>Allyn &amp; </a:t>
            </a:r>
            <a:r>
              <a:rPr lang="tr-TR" sz="2200" dirty="0" smtClean="0"/>
              <a:t>	</a:t>
            </a:r>
            <a:r>
              <a:rPr lang="en-US" sz="2200" dirty="0" smtClean="0"/>
              <a:t>Bacon</a:t>
            </a:r>
            <a:r>
              <a:rPr lang="en-US" sz="2200" dirty="0"/>
              <a:t>.</a:t>
            </a:r>
            <a:endParaRPr lang="tr-TR" sz="2200" dirty="0"/>
          </a:p>
          <a:p>
            <a:pPr marL="0" indent="0" algn="just">
              <a:buNone/>
            </a:pPr>
            <a:r>
              <a:rPr lang="en-US" sz="2200" dirty="0" err="1" smtClean="0"/>
              <a:t>Kutlu</a:t>
            </a:r>
            <a:r>
              <a:rPr lang="en-US" sz="2200" dirty="0"/>
              <a:t>, Ö., </a:t>
            </a:r>
            <a:r>
              <a:rPr lang="en-US" sz="2200" dirty="0" err="1"/>
              <a:t>Doğan</a:t>
            </a:r>
            <a:r>
              <a:rPr lang="en-US" sz="2200" dirty="0"/>
              <a:t>, C. D., &amp; </a:t>
            </a:r>
            <a:r>
              <a:rPr lang="en-US" sz="2200" dirty="0" err="1"/>
              <a:t>Karakaya</a:t>
            </a:r>
            <a:r>
              <a:rPr lang="en-US" sz="2200" dirty="0"/>
              <a:t>, İ. (2014). </a:t>
            </a:r>
            <a:r>
              <a:rPr lang="en-US" sz="2200" dirty="0" err="1"/>
              <a:t>Ölçme</a:t>
            </a:r>
            <a:r>
              <a:rPr lang="en-US" sz="2200" dirty="0"/>
              <a:t> </a:t>
            </a:r>
            <a:r>
              <a:rPr lang="en-US" sz="2200" dirty="0" err="1"/>
              <a:t>ve</a:t>
            </a:r>
            <a:r>
              <a:rPr lang="en-US" sz="2200" dirty="0"/>
              <a:t> </a:t>
            </a:r>
            <a:r>
              <a:rPr lang="en-US" sz="2200" dirty="0" err="1"/>
              <a:t>Değerlendirme</a:t>
            </a:r>
            <a:r>
              <a:rPr lang="en-US" sz="2200" dirty="0"/>
              <a:t>: </a:t>
            </a:r>
            <a:r>
              <a:rPr lang="en-US" sz="2200" dirty="0" err="1"/>
              <a:t>Performansa</a:t>
            </a:r>
            <a:r>
              <a:rPr lang="en-US" sz="2200" dirty="0"/>
              <a:t> </a:t>
            </a:r>
            <a:r>
              <a:rPr lang="en-US" sz="2200" dirty="0" err="1"/>
              <a:t>ve</a:t>
            </a:r>
            <a:r>
              <a:rPr lang="en-US" sz="2200" dirty="0"/>
              <a:t> </a:t>
            </a:r>
            <a:r>
              <a:rPr lang="tr-TR" sz="2200" dirty="0" smtClean="0"/>
              <a:t>	</a:t>
            </a:r>
            <a:r>
              <a:rPr lang="en-US" sz="2200" dirty="0" err="1" smtClean="0"/>
              <a:t>Portfolyoya</a:t>
            </a:r>
            <a:r>
              <a:rPr lang="en-US" sz="2200" dirty="0" smtClean="0"/>
              <a:t> </a:t>
            </a:r>
            <a:r>
              <a:rPr lang="en-US" sz="2200" dirty="0" err="1"/>
              <a:t>Dayalı</a:t>
            </a:r>
            <a:r>
              <a:rPr lang="en-US" sz="2200" dirty="0"/>
              <a:t> Durum </a:t>
            </a:r>
            <a:r>
              <a:rPr lang="en-US" sz="2200" dirty="0" err="1"/>
              <a:t>Belirleme</a:t>
            </a:r>
            <a:r>
              <a:rPr lang="en-US" sz="2200" dirty="0"/>
              <a:t>. Ankara: </a:t>
            </a:r>
            <a:r>
              <a:rPr lang="en-US" sz="2200" dirty="0" err="1"/>
              <a:t>Pegem</a:t>
            </a:r>
            <a:r>
              <a:rPr lang="en-US" sz="2200" dirty="0"/>
              <a:t> </a:t>
            </a:r>
            <a:r>
              <a:rPr lang="en-US" sz="2200" dirty="0" err="1"/>
              <a:t>Akademi</a:t>
            </a:r>
            <a:endParaRPr lang="en-US" sz="2200" dirty="0"/>
          </a:p>
        </p:txBody>
      </p:sp>
    </p:spTree>
    <p:extLst>
      <p:ext uri="{BB962C8B-B14F-4D97-AF65-F5344CB8AC3E}">
        <p14:creationId xmlns:p14="http://schemas.microsoft.com/office/powerpoint/2010/main" val="15767604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413</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Üst Düzey Zihinsel Beceriler</vt:lpstr>
      <vt:lpstr>Üst Düzey Zihinsel Beceriler</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15</cp:revision>
  <dcterms:created xsi:type="dcterms:W3CDTF">2017-05-16T13:19:38Z</dcterms:created>
  <dcterms:modified xsi:type="dcterms:W3CDTF">2018-01-30T17:17:54Z</dcterms:modified>
</cp:coreProperties>
</file>