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22"/>
  </p:normalViewPr>
  <p:slideViewPr>
    <p:cSldViewPr snapToGrid="0" snapToObjects="1">
      <p:cViewPr varScale="1">
        <p:scale>
          <a:sx n="80" d="100"/>
          <a:sy n="80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5BCA-99C1-1D48-AF01-9C5DA4ACD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9131B-900E-7D45-9F88-015004FE7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461F8-84B6-B84E-9FAE-8BD738D1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A8B10-062D-114C-B23D-D9EA6166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AAA13-B0E4-7D4F-A04D-80B72310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EE10-17D5-B64D-883F-AA9C0803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B6905-C2A8-FF4F-84FA-00E843C5B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46A20-D9A8-DC46-B48E-4697F386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64F73-DC9F-7F4A-9F22-B384D8C2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0A78-98F7-F748-9BA1-F9C5B975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B7900-F744-4A40-BB23-C84891806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A7AE9-7792-B443-B3D7-D18032A09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D3B57-FDD5-E042-8114-D169F3B6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F809B-3A1D-6B49-BFF4-801B97C4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70985-D6BF-EC4F-955D-0EA5B78E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BE75-C9F2-004F-9CF8-5B4355F9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B5B4-29AE-5745-9540-D775B4B2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E036-B875-BA49-9038-98FEF865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BB13A-7876-C442-9B00-6DE38E86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28EE-4968-2A4D-B7E6-298F0E50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7DEF-92EE-BD48-8547-B95541B6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EA1B4-BFF8-4240-ADA7-0D037435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B4578-F8FD-7845-98F6-26558F54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6071-4EF8-E54B-9F62-EE0E6E8C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9B81F-94D4-534F-9AA4-6B5D579E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533C-3A60-4749-9DEE-2F4B2F27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1999-BC06-B547-86A8-8A99435CB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85E82-D16F-0F4E-BB9F-6D5775CF0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A23D4-1424-7B47-ADBE-76269F4F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43DB-A49D-6F48-8B72-48703AB8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9EE1E-F38F-F94B-A8E7-3D848682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FA70-1DDA-3148-BBF7-67DE267E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DE2A1-087E-2E48-BA56-A014004B3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1B5B5-52EC-044C-BFF7-D08B233F5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F556E-0176-3B41-9D2E-67EBB5A98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D3369-1715-DA49-BF60-A876607D7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4D24F-9651-A446-B741-5207C9A1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C17F9-135A-E04E-94E7-7C50CCF3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770FE-A623-FA4F-A439-A5E9A7BC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C281-F4B8-2849-98A5-55A406E3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8B686-E73A-C54A-B36D-C937FD1E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B5CB6-21DF-064E-A355-ABCCAB77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9F42C-E55C-874C-A70F-01E0C05B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0F70B-2E8D-184B-93DC-C97BAD08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87439-5A2C-2846-A6D9-C0B7920F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5D90F-AFE3-1B45-9E4E-C73E0DF6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5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6BFF-101B-4C49-88C8-2D748AED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A19D-74B1-3B40-AF4F-1FA8CA4F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08DD5-CAF0-B64B-B2D2-83A35DBC1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55624-F350-B342-A1EB-789F0487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1FCDF-38A7-6743-AE82-3DE15DFD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2E90-7CE2-4148-9E79-844D5671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6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5206-D350-424B-B758-8AA6A9DE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059E4-D1E1-2C4F-9F7D-9CD66FAEF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2C8F1-B8F7-D548-8C4C-5BF62D215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36085-F5B2-0C4B-8C9D-0E9F4D75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C78F1-A806-2747-9EB1-98AF11D9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6E131-8B1B-FE44-8701-52A6F3E1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F87DF-88F5-3F45-ABC2-D30EC195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8D0E3-E1F8-764A-9049-CDE044FE2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289DC-52AD-6642-BC1B-B6EC398E3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AE3E-8799-7C4D-9E74-FDD1447A253B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58A8-FBD3-E64B-80BD-57FE22375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6AB0F-312B-764A-AA86-7A0422578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0B48-3EB2-2B40-B79E-7E0C4F3C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DE24-251F-EA43-9827-2204080B6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Diseases</a:t>
            </a:r>
            <a:r>
              <a:rPr lang="tr-TR" b="1" dirty="0">
                <a:solidFill>
                  <a:srgbClr val="FF0000"/>
                </a:solidFill>
              </a:rPr>
              <a:t> of </a:t>
            </a:r>
            <a:r>
              <a:rPr lang="tr-TR" b="1" dirty="0" err="1">
                <a:solidFill>
                  <a:srgbClr val="FF0000"/>
                </a:solidFill>
              </a:rPr>
              <a:t>the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Stomach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0C1F9-322C-6048-8A8A-F93BF3C33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7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F9ADBC-DB21-A649-A5D7-54F7E580B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798" y="705853"/>
            <a:ext cx="7106989" cy="5471110"/>
          </a:xfrm>
        </p:spPr>
      </p:pic>
    </p:spTree>
    <p:extLst>
      <p:ext uri="{BB962C8B-B14F-4D97-AF65-F5344CB8AC3E}">
        <p14:creationId xmlns:p14="http://schemas.microsoft.com/office/powerpoint/2010/main" val="325556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E7F3F3-F6DA-6043-BA19-D3C3B44F4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307" y="243672"/>
            <a:ext cx="4808029" cy="6227268"/>
          </a:xfrm>
        </p:spPr>
      </p:pic>
    </p:spTree>
    <p:extLst>
      <p:ext uri="{BB962C8B-B14F-4D97-AF65-F5344CB8AC3E}">
        <p14:creationId xmlns:p14="http://schemas.microsoft.com/office/powerpoint/2010/main" val="396597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311283-0A48-ED41-82CB-55595180B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937" y="0"/>
            <a:ext cx="7398333" cy="6636892"/>
          </a:xfrm>
        </p:spPr>
      </p:pic>
    </p:spTree>
    <p:extLst>
      <p:ext uri="{BB962C8B-B14F-4D97-AF65-F5344CB8AC3E}">
        <p14:creationId xmlns:p14="http://schemas.microsoft.com/office/powerpoint/2010/main" val="408770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4FD1-D094-EC45-8618-F215E339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FUNCTIONAL ANATOMY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4704-A250-3A41-AD0C-11525E4E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47331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stomach's</a:t>
            </a:r>
            <a:r>
              <a:rPr lang="tr-TR" sz="2400" dirty="0"/>
              <a:t> main </a:t>
            </a:r>
            <a:r>
              <a:rPr lang="tr-TR" sz="2400" dirty="0" err="1"/>
              <a:t>function</a:t>
            </a:r>
            <a:r>
              <a:rPr lang="tr-TR" sz="2400" dirty="0"/>
              <a:t> is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act</a:t>
            </a:r>
            <a:r>
              <a:rPr lang="tr-TR" sz="2400" dirty="0"/>
              <a:t> as a </a:t>
            </a:r>
            <a:r>
              <a:rPr lang="tr-TR" sz="2400" dirty="0" err="1"/>
              <a:t>reservoir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con</a:t>
            </a:r>
            <a:r>
              <a:rPr lang="tr-TR" sz="2400" dirty="0"/>
              <a:t>- </a:t>
            </a:r>
            <a:r>
              <a:rPr lang="tr-TR" sz="2400" dirty="0" err="1"/>
              <a:t>trols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size </a:t>
            </a:r>
            <a:r>
              <a:rPr lang="tr-TR" sz="2400" dirty="0" err="1"/>
              <a:t>and</a:t>
            </a:r>
            <a:r>
              <a:rPr lang="tr-TR" sz="2400" dirty="0"/>
              <a:t> rate of </a:t>
            </a:r>
            <a:r>
              <a:rPr lang="tr-TR" sz="2400" dirty="0" err="1"/>
              <a:t>passage</a:t>
            </a:r>
            <a:r>
              <a:rPr lang="tr-TR" sz="2400" dirty="0"/>
              <a:t> of </a:t>
            </a:r>
            <a:r>
              <a:rPr lang="tr-TR" sz="2400" dirty="0" err="1"/>
              <a:t>ingesta</a:t>
            </a:r>
            <a:r>
              <a:rPr lang="tr-TR" sz="2400" dirty="0"/>
              <a:t> </a:t>
            </a:r>
            <a:r>
              <a:rPr lang="tr-TR" sz="2400" dirty="0" err="1"/>
              <a:t>into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small</a:t>
            </a:r>
            <a:r>
              <a:rPr lang="tr-TR" sz="2400" dirty="0"/>
              <a:t> </a:t>
            </a:r>
            <a:r>
              <a:rPr lang="tr-TR" sz="2400" dirty="0" err="1"/>
              <a:t>intestine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stomach</a:t>
            </a:r>
            <a:r>
              <a:rPr lang="tr-TR" sz="2400" dirty="0"/>
              <a:t> </a:t>
            </a:r>
            <a:r>
              <a:rPr lang="tr-TR" sz="2400" dirty="0" err="1"/>
              <a:t>also</a:t>
            </a:r>
            <a:r>
              <a:rPr lang="tr-TR" sz="2400" dirty="0"/>
              <a:t> </a:t>
            </a:r>
            <a:r>
              <a:rPr lang="tr-TR" sz="2400" dirty="0" err="1"/>
              <a:t>initiates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digestion</a:t>
            </a:r>
            <a:r>
              <a:rPr lang="tr-TR" sz="2400" dirty="0"/>
              <a:t> of protein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fat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facilitates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absorption</a:t>
            </a:r>
            <a:r>
              <a:rPr lang="tr-TR" sz="2400" dirty="0"/>
              <a:t> of </a:t>
            </a:r>
            <a:r>
              <a:rPr lang="tr-TR" sz="2400" dirty="0" err="1"/>
              <a:t>vitamins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minerals</a:t>
            </a:r>
            <a:r>
              <a:rPr lang="tr-TR" sz="2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/>
              <a:t>Anatomically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stomach</a:t>
            </a:r>
            <a:r>
              <a:rPr lang="tr-TR" sz="2400" dirty="0"/>
              <a:t> is </a:t>
            </a:r>
            <a:r>
              <a:rPr lang="tr-TR" sz="2400" dirty="0" err="1"/>
              <a:t>composed</a:t>
            </a:r>
            <a:r>
              <a:rPr lang="tr-TR" sz="2400" dirty="0"/>
              <a:t> of </a:t>
            </a:r>
            <a:r>
              <a:rPr lang="tr-TR" sz="2400" dirty="0" err="1"/>
              <a:t>four</a:t>
            </a:r>
            <a:r>
              <a:rPr lang="tr-TR" sz="2400" dirty="0"/>
              <a:t> </a:t>
            </a:r>
            <a:r>
              <a:rPr lang="tr-TR" sz="2400" dirty="0" err="1"/>
              <a:t>regions</a:t>
            </a:r>
            <a:r>
              <a:rPr lang="tr-TR" sz="2400" dirty="0"/>
              <a:t>: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cardia</a:t>
            </a:r>
            <a:r>
              <a:rPr lang="tr-TR" sz="2400" dirty="0"/>
              <a:t>, </a:t>
            </a:r>
            <a:r>
              <a:rPr lang="tr-TR" sz="2400" dirty="0" err="1"/>
              <a:t>fundus</a:t>
            </a:r>
            <a:r>
              <a:rPr lang="tr-TR" sz="2400" dirty="0"/>
              <a:t>, body,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antrum</a:t>
            </a:r>
            <a:r>
              <a:rPr lang="tr-TR" sz="2400" dirty="0"/>
              <a:t> 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23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20E6A-9D1C-304E-AD4A-B710B5A2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105"/>
            <a:ext cx="10515600" cy="537485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gastric</a:t>
            </a:r>
            <a:r>
              <a:rPr lang="tr-TR" sz="2400" dirty="0"/>
              <a:t> </a:t>
            </a:r>
            <a:r>
              <a:rPr lang="tr-TR" sz="2400" dirty="0" err="1"/>
              <a:t>wall</a:t>
            </a:r>
            <a:r>
              <a:rPr lang="tr-TR" sz="2400" dirty="0"/>
              <a:t> has </a:t>
            </a:r>
            <a:r>
              <a:rPr lang="tr-TR" sz="2400" dirty="0" err="1"/>
              <a:t>three</a:t>
            </a:r>
            <a:r>
              <a:rPr lang="tr-TR" sz="2400" dirty="0"/>
              <a:t> </a:t>
            </a:r>
            <a:r>
              <a:rPr lang="tr-TR" sz="2400" dirty="0" err="1"/>
              <a:t>layers</a:t>
            </a:r>
            <a:r>
              <a:rPr lang="tr-TR" sz="2400" dirty="0"/>
              <a:t>: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mucosa</a:t>
            </a:r>
            <a:r>
              <a:rPr lang="tr-TR" sz="2400" dirty="0"/>
              <a:t>, </a:t>
            </a:r>
            <a:r>
              <a:rPr lang="tr-TR" sz="2400" dirty="0" err="1"/>
              <a:t>muscularis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serosa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mucosa</a:t>
            </a:r>
            <a:r>
              <a:rPr lang="tr-TR" sz="2400" dirty="0"/>
              <a:t> has a </a:t>
            </a:r>
            <a:r>
              <a:rPr lang="tr-TR" sz="2400" dirty="0" err="1"/>
              <a:t>superficial</a:t>
            </a:r>
            <a:r>
              <a:rPr lang="tr-TR" sz="2400" dirty="0"/>
              <a:t> </a:t>
            </a:r>
            <a:r>
              <a:rPr lang="tr-TR" sz="2400" dirty="0" err="1"/>
              <a:t>epithelium</a:t>
            </a:r>
            <a:r>
              <a:rPr lang="tr-TR" sz="2400" dirty="0"/>
              <a:t>, </a:t>
            </a:r>
            <a:r>
              <a:rPr lang="tr-TR" sz="2400" dirty="0" err="1"/>
              <a:t>gastric</a:t>
            </a:r>
            <a:r>
              <a:rPr lang="tr-TR" sz="2400" dirty="0"/>
              <a:t> </a:t>
            </a:r>
            <a:r>
              <a:rPr lang="tr-TR" sz="2400" dirty="0" err="1"/>
              <a:t>glands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an </a:t>
            </a:r>
            <a:r>
              <a:rPr lang="tr-TR" sz="2400" dirty="0" err="1"/>
              <a:t>innermost</a:t>
            </a:r>
            <a:r>
              <a:rPr lang="tr-TR" sz="2400" dirty="0"/>
              <a:t> </a:t>
            </a:r>
            <a:r>
              <a:rPr lang="tr-TR" sz="2400" dirty="0" err="1"/>
              <a:t>layer</a:t>
            </a:r>
            <a:r>
              <a:rPr lang="tr-TR" sz="2400" dirty="0"/>
              <a:t> of </a:t>
            </a:r>
            <a:r>
              <a:rPr lang="tr-TR" sz="2400" dirty="0" err="1"/>
              <a:t>smooth</a:t>
            </a:r>
            <a:r>
              <a:rPr lang="tr-TR" sz="2400" dirty="0"/>
              <a:t> </a:t>
            </a:r>
            <a:r>
              <a:rPr lang="tr-TR" sz="2400" dirty="0" err="1"/>
              <a:t>muscle</a:t>
            </a:r>
            <a:r>
              <a:rPr lang="tr-TR" sz="2400" dirty="0"/>
              <a:t>,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fine</a:t>
            </a:r>
            <a:r>
              <a:rPr lang="tr-TR" sz="2400" dirty="0"/>
              <a:t> </a:t>
            </a:r>
            <a:r>
              <a:rPr lang="tr-TR" sz="2400" dirty="0" err="1"/>
              <a:t>structure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function</a:t>
            </a:r>
            <a:r>
              <a:rPr lang="tr-TR" sz="2400" dirty="0"/>
              <a:t> </a:t>
            </a:r>
            <a:r>
              <a:rPr lang="tr-TR" sz="2400" dirty="0" err="1"/>
              <a:t>varying</a:t>
            </a:r>
            <a:r>
              <a:rPr lang="tr-TR" sz="2400" dirty="0"/>
              <a:t> </a:t>
            </a:r>
            <a:r>
              <a:rPr lang="tr-TR" sz="2400" dirty="0" err="1"/>
              <a:t>depending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gastric</a:t>
            </a:r>
            <a:r>
              <a:rPr lang="tr-TR" sz="2400" dirty="0"/>
              <a:t> </a:t>
            </a:r>
            <a:r>
              <a:rPr lang="tr-TR" sz="2400" dirty="0" err="1"/>
              <a:t>region</a:t>
            </a:r>
            <a:r>
              <a:rPr lang="tr-TR" sz="2400" dirty="0"/>
              <a:t>. </a:t>
            </a:r>
          </a:p>
          <a:p>
            <a:pPr algn="just">
              <a:lnSpc>
                <a:spcPct val="200000"/>
              </a:lnSpc>
            </a:pP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mucosa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cardia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pylorus</a:t>
            </a:r>
            <a:r>
              <a:rPr lang="tr-TR" sz="2400" dirty="0"/>
              <a:t> is </a:t>
            </a:r>
            <a:r>
              <a:rPr lang="tr-TR" sz="2400" dirty="0" err="1"/>
              <a:t>thinner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less</a:t>
            </a:r>
            <a:r>
              <a:rPr lang="tr-TR" sz="2400" dirty="0"/>
              <a:t> </a:t>
            </a:r>
            <a:r>
              <a:rPr lang="tr-TR" sz="2400" dirty="0" err="1"/>
              <a:t>glandular</a:t>
            </a:r>
            <a:r>
              <a:rPr lang="tr-TR" sz="2400" dirty="0"/>
              <a:t> </a:t>
            </a:r>
            <a:r>
              <a:rPr lang="tr-TR" sz="2400" dirty="0" err="1"/>
              <a:t>than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fundus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body.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mucosa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body </a:t>
            </a:r>
            <a:r>
              <a:rPr lang="tr-TR" sz="2400" dirty="0" err="1"/>
              <a:t>contains</a:t>
            </a:r>
            <a:r>
              <a:rPr lang="tr-TR" sz="2400" dirty="0"/>
              <a:t> </a:t>
            </a:r>
            <a:r>
              <a:rPr lang="tr-TR" sz="2400" dirty="0" err="1"/>
              <a:t>mucous</a:t>
            </a:r>
            <a:r>
              <a:rPr lang="tr-TR" sz="2400" dirty="0"/>
              <a:t> </a:t>
            </a:r>
            <a:r>
              <a:rPr lang="tr-TR" sz="2400" dirty="0" err="1"/>
              <a:t>neck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(</a:t>
            </a:r>
            <a:r>
              <a:rPr lang="tr-TR" sz="2400" dirty="0" err="1"/>
              <a:t>pepsinogen</a:t>
            </a:r>
            <a:r>
              <a:rPr lang="tr-TR" sz="2400" dirty="0"/>
              <a:t> A, </a:t>
            </a:r>
            <a:r>
              <a:rPr lang="tr-TR" sz="2400" dirty="0" err="1"/>
              <a:t>gastric</a:t>
            </a:r>
            <a:r>
              <a:rPr lang="tr-TR" sz="2400" dirty="0"/>
              <a:t> </a:t>
            </a:r>
            <a:r>
              <a:rPr lang="tr-TR" sz="2400" dirty="0" err="1"/>
              <a:t>lipase</a:t>
            </a:r>
            <a:r>
              <a:rPr lang="tr-TR" sz="2400" dirty="0"/>
              <a:t>), </a:t>
            </a:r>
            <a:r>
              <a:rPr lang="tr-TR" sz="2400" dirty="0" err="1"/>
              <a:t>parietal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(</a:t>
            </a:r>
            <a:r>
              <a:rPr lang="tr-TR" sz="2400" dirty="0" err="1"/>
              <a:t>acid</a:t>
            </a:r>
            <a:r>
              <a:rPr lang="tr-TR" sz="2400" dirty="0"/>
              <a:t>, </a:t>
            </a:r>
            <a:r>
              <a:rPr lang="tr-TR" sz="2400" dirty="0" err="1"/>
              <a:t>pepsinogen</a:t>
            </a:r>
            <a:r>
              <a:rPr lang="tr-TR" sz="2400" dirty="0"/>
              <a:t> A, </a:t>
            </a:r>
            <a:r>
              <a:rPr lang="tr-TR" sz="2400" dirty="0" err="1"/>
              <a:t>intrinsic</a:t>
            </a:r>
            <a:r>
              <a:rPr lang="tr-TR" sz="2400" dirty="0"/>
              <a:t> </a:t>
            </a:r>
            <a:r>
              <a:rPr lang="tr-TR" sz="2400" dirty="0" err="1"/>
              <a:t>factor</a:t>
            </a:r>
            <a:r>
              <a:rPr lang="tr-TR" sz="2400" dirty="0"/>
              <a:t>),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chief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</a:p>
          <a:p>
            <a:pPr algn="just"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05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0E7E-DABD-B148-A960-1A0D48B4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Regulation</a:t>
            </a:r>
            <a:r>
              <a:rPr lang="tr-TR" b="1" dirty="0">
                <a:solidFill>
                  <a:srgbClr val="FF0000"/>
                </a:solidFill>
              </a:rPr>
              <a:t> of </a:t>
            </a:r>
            <a:r>
              <a:rPr lang="tr-TR" b="1" dirty="0" err="1">
                <a:solidFill>
                  <a:srgbClr val="FF0000"/>
                </a:solidFill>
              </a:rPr>
              <a:t>Acid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Secretion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8407-0C63-E544-8547-BEAD4DEC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032"/>
            <a:ext cx="10515600" cy="54703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/>
              <a:t>Acid</a:t>
            </a:r>
            <a:r>
              <a:rPr lang="tr-TR" sz="2400" dirty="0"/>
              <a:t> </a:t>
            </a:r>
            <a:r>
              <a:rPr lang="tr-TR" sz="2400" dirty="0" err="1"/>
              <a:t>secretion</a:t>
            </a:r>
            <a:r>
              <a:rPr lang="tr-TR" sz="2400" dirty="0"/>
              <a:t> is </a:t>
            </a:r>
            <a:r>
              <a:rPr lang="tr-TR" sz="2400" dirty="0" err="1"/>
              <a:t>regulated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a </a:t>
            </a:r>
            <a:r>
              <a:rPr lang="tr-TR" sz="2400" dirty="0" err="1"/>
              <a:t>variety</a:t>
            </a:r>
            <a:r>
              <a:rPr lang="tr-TR" sz="2400" dirty="0"/>
              <a:t> of </a:t>
            </a:r>
            <a:r>
              <a:rPr lang="tr-TR" sz="2400" dirty="0" err="1"/>
              <a:t>neurochemical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neurohumeral</a:t>
            </a:r>
            <a:r>
              <a:rPr lang="tr-TR" sz="2400" dirty="0"/>
              <a:t> </a:t>
            </a:r>
            <a:r>
              <a:rPr lang="tr-TR" sz="2400" dirty="0" err="1"/>
              <a:t>stimuli</a:t>
            </a:r>
            <a:r>
              <a:rPr lang="tr-TR" sz="2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/>
              <a:t>Luminal</a:t>
            </a:r>
            <a:r>
              <a:rPr lang="tr-TR" sz="2400" dirty="0"/>
              <a:t> </a:t>
            </a:r>
            <a:r>
              <a:rPr lang="tr-TR" sz="2400" dirty="0" err="1"/>
              <a:t>pep</a:t>
            </a:r>
            <a:r>
              <a:rPr lang="tr-TR" sz="2400" dirty="0"/>
              <a:t> </a:t>
            </a:r>
            <a:r>
              <a:rPr lang="tr-TR" sz="2400" dirty="0" err="1"/>
              <a:t>tides</a:t>
            </a:r>
            <a:r>
              <a:rPr lang="tr-TR" sz="2400" dirty="0"/>
              <a:t>, </a:t>
            </a:r>
            <a:r>
              <a:rPr lang="tr-TR" sz="2400" dirty="0" err="1"/>
              <a:t>digested</a:t>
            </a:r>
            <a:r>
              <a:rPr lang="tr-TR" sz="2400" dirty="0"/>
              <a:t> protein, </a:t>
            </a:r>
            <a:r>
              <a:rPr lang="tr-TR" sz="2400" dirty="0" err="1"/>
              <a:t>cetylcholine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gastrin-releasing</a:t>
            </a:r>
            <a:r>
              <a:rPr lang="tr-TR" sz="2400" dirty="0"/>
              <a:t> </a:t>
            </a:r>
            <a:r>
              <a:rPr lang="tr-TR" sz="2400" dirty="0" err="1"/>
              <a:t>peptide</a:t>
            </a:r>
            <a:r>
              <a:rPr lang="tr-TR" sz="2400" dirty="0"/>
              <a:t> </a:t>
            </a:r>
            <a:r>
              <a:rPr lang="tr-TR" sz="2400" dirty="0" err="1"/>
              <a:t>stimulate</a:t>
            </a:r>
            <a:r>
              <a:rPr lang="tr-TR" sz="2400" dirty="0"/>
              <a:t> </a:t>
            </a:r>
            <a:r>
              <a:rPr lang="tr-TR" sz="2400" dirty="0" err="1"/>
              <a:t>gastrin</a:t>
            </a:r>
            <a:r>
              <a:rPr lang="tr-TR" sz="2400" dirty="0"/>
              <a:t> </a:t>
            </a:r>
            <a:r>
              <a:rPr lang="tr-TR" sz="2400" dirty="0" err="1"/>
              <a:t>secretion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G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effect</a:t>
            </a:r>
            <a:r>
              <a:rPr lang="tr-TR" sz="2400" dirty="0"/>
              <a:t> </a:t>
            </a:r>
            <a:r>
              <a:rPr lang="tr-TR" sz="2400" dirty="0" err="1"/>
              <a:t>histamine</a:t>
            </a:r>
            <a:r>
              <a:rPr lang="tr-TR" sz="2400" dirty="0"/>
              <a:t> </a:t>
            </a:r>
            <a:r>
              <a:rPr lang="tr-TR" sz="2400" dirty="0" err="1"/>
              <a:t>release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enterochromaffin-like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/>
              <a:t>Histamine</a:t>
            </a:r>
            <a:r>
              <a:rPr lang="tr-TR" sz="2400" dirty="0"/>
              <a:t> </a:t>
            </a:r>
            <a:r>
              <a:rPr lang="tr-TR" sz="2400" dirty="0" err="1"/>
              <a:t>release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mast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binding</a:t>
            </a:r>
            <a:r>
              <a:rPr lang="tr-TR" sz="2400" dirty="0"/>
              <a:t> of </a:t>
            </a:r>
            <a:r>
              <a:rPr lang="tr-TR" sz="2400" dirty="0" err="1"/>
              <a:t>acetylcholine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gastrin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parietal</a:t>
            </a:r>
            <a:r>
              <a:rPr lang="tr-TR" sz="2400" dirty="0"/>
              <a:t> </a:t>
            </a:r>
            <a:r>
              <a:rPr lang="tr-TR" sz="2400" dirty="0" err="1"/>
              <a:t>cells</a:t>
            </a:r>
            <a:r>
              <a:rPr lang="tr-TR" sz="2400" dirty="0"/>
              <a:t> </a:t>
            </a:r>
            <a:r>
              <a:rPr lang="tr-TR" sz="2400" dirty="0" err="1"/>
              <a:t>also</a:t>
            </a:r>
            <a:r>
              <a:rPr lang="tr-TR" sz="2400" dirty="0"/>
              <a:t> </a:t>
            </a:r>
            <a:r>
              <a:rPr lang="tr-TR" sz="2400" dirty="0" err="1"/>
              <a:t>contribute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secretion</a:t>
            </a:r>
            <a:r>
              <a:rPr lang="tr-TR" sz="2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stomach</a:t>
            </a:r>
            <a:r>
              <a:rPr lang="tr-TR" sz="2400" dirty="0"/>
              <a:t> is </a:t>
            </a:r>
            <a:r>
              <a:rPr lang="tr-TR" sz="2400" dirty="0" err="1"/>
              <a:t>protected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gastric</a:t>
            </a:r>
            <a:r>
              <a:rPr lang="tr-TR" sz="2400" dirty="0"/>
              <a:t> </a:t>
            </a:r>
            <a:r>
              <a:rPr lang="tr-TR" sz="2400" dirty="0" err="1"/>
              <a:t>acid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a </a:t>
            </a:r>
            <a:r>
              <a:rPr lang="tr-TR" sz="2400" dirty="0" err="1"/>
              <a:t>functional</a:t>
            </a:r>
            <a:r>
              <a:rPr lang="tr-TR" sz="2400" dirty="0"/>
              <a:t> </a:t>
            </a:r>
            <a:r>
              <a:rPr lang="tr-TR" sz="2400" dirty="0" err="1"/>
              <a:t>unit</a:t>
            </a:r>
            <a:r>
              <a:rPr lang="tr-TR" sz="2400" dirty="0"/>
              <a:t> </a:t>
            </a:r>
            <a:r>
              <a:rPr lang="tr-TR" sz="2400" dirty="0" err="1"/>
              <a:t>known</a:t>
            </a:r>
            <a:r>
              <a:rPr lang="tr-TR" sz="2400" dirty="0"/>
              <a:t> as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i="1" dirty="0" err="1"/>
              <a:t>gastric</a:t>
            </a:r>
            <a:r>
              <a:rPr lang="tr-TR" sz="2400" i="1" dirty="0"/>
              <a:t> </a:t>
            </a:r>
            <a:r>
              <a:rPr lang="tr-TR" sz="2400" i="1" dirty="0" err="1"/>
              <a:t>mucosal</a:t>
            </a:r>
            <a:r>
              <a:rPr lang="tr-TR" sz="2400" i="1" dirty="0"/>
              <a:t> </a:t>
            </a:r>
            <a:r>
              <a:rPr lang="tr-TR" sz="2400" i="1" dirty="0" err="1"/>
              <a:t>barrier</a:t>
            </a:r>
            <a:r>
              <a:rPr lang="tr-TR" sz="2400" i="1" dirty="0"/>
              <a:t> </a:t>
            </a:r>
            <a:r>
              <a:rPr lang="tr-TR" sz="2400" dirty="0"/>
              <a:t>(GMB)."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92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1B41-7C20-B94B-B754-ADE16CAC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rgbClr val="FF0000"/>
                </a:solidFill>
              </a:rPr>
              <a:t>Diseases</a:t>
            </a:r>
            <a:r>
              <a:rPr lang="tr-TR" b="1" i="1" dirty="0">
                <a:solidFill>
                  <a:srgbClr val="FF0000"/>
                </a:solidFill>
              </a:rPr>
              <a:t> of </a:t>
            </a:r>
            <a:r>
              <a:rPr lang="tr-TR" b="1" i="1" dirty="0" err="1">
                <a:solidFill>
                  <a:srgbClr val="FF0000"/>
                </a:solidFill>
              </a:rPr>
              <a:t>the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Stomch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84994-1D00-0E43-84D1-A9DD6058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gastritis</a:t>
            </a:r>
            <a:r>
              <a:rPr lang="tr-TR" dirty="0"/>
              <a:t> </a:t>
            </a:r>
          </a:p>
          <a:p>
            <a:r>
              <a:rPr lang="tr-TR" dirty="0" err="1"/>
              <a:t>Ulceration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erosion</a:t>
            </a:r>
            <a:r>
              <a:rPr lang="tr-TR" dirty="0"/>
              <a:t> </a:t>
            </a:r>
          </a:p>
          <a:p>
            <a:r>
              <a:rPr lang="tr-TR" dirty="0" err="1"/>
              <a:t>Gastric</a:t>
            </a:r>
            <a:r>
              <a:rPr lang="tr-TR" dirty="0"/>
              <a:t> </a:t>
            </a:r>
            <a:r>
              <a:rPr lang="tr-TR" dirty="0" err="1"/>
              <a:t>dilatation</a:t>
            </a:r>
            <a:r>
              <a:rPr lang="tr-TR" dirty="0"/>
              <a:t>/</a:t>
            </a:r>
            <a:r>
              <a:rPr lang="tr-TR" dirty="0" err="1"/>
              <a:t>volvulus</a:t>
            </a:r>
            <a:r>
              <a:rPr lang="tr-TR" dirty="0"/>
              <a:t> </a:t>
            </a:r>
          </a:p>
          <a:p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gastritis</a:t>
            </a:r>
            <a:r>
              <a:rPr lang="tr-TR" dirty="0"/>
              <a:t> </a:t>
            </a:r>
          </a:p>
          <a:p>
            <a:r>
              <a:rPr lang="tr-TR" dirty="0" err="1"/>
              <a:t>Delayed</a:t>
            </a:r>
            <a:r>
              <a:rPr lang="tr-TR" dirty="0"/>
              <a:t> </a:t>
            </a:r>
            <a:r>
              <a:rPr lang="tr-TR" dirty="0" err="1"/>
              <a:t>gastric</a:t>
            </a:r>
            <a:r>
              <a:rPr lang="tr-TR" dirty="0"/>
              <a:t> </a:t>
            </a:r>
            <a:r>
              <a:rPr lang="tr-TR" dirty="0" err="1"/>
              <a:t>emptying</a:t>
            </a:r>
            <a:r>
              <a:rPr lang="tr-TR" dirty="0"/>
              <a:t> </a:t>
            </a:r>
          </a:p>
          <a:p>
            <a:r>
              <a:rPr lang="tr-TR" dirty="0" err="1"/>
              <a:t>Neoplasia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4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05735-97AE-024A-85D8-8C9E2ECB7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250" y="232406"/>
            <a:ext cx="5278687" cy="6625594"/>
          </a:xfrm>
        </p:spPr>
      </p:pic>
    </p:spTree>
    <p:extLst>
      <p:ext uri="{BB962C8B-B14F-4D97-AF65-F5344CB8AC3E}">
        <p14:creationId xmlns:p14="http://schemas.microsoft.com/office/powerpoint/2010/main" val="186089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0C2E2C-DBFB-C240-A9E2-69CB41BC4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28" y="449179"/>
            <a:ext cx="11984472" cy="4734886"/>
          </a:xfrm>
        </p:spPr>
      </p:pic>
    </p:spTree>
    <p:extLst>
      <p:ext uri="{BB962C8B-B14F-4D97-AF65-F5344CB8AC3E}">
        <p14:creationId xmlns:p14="http://schemas.microsoft.com/office/powerpoint/2010/main" val="393436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20E515-954A-7F43-A347-249FC03D1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278" y="809674"/>
            <a:ext cx="8160628" cy="5303121"/>
          </a:xfrm>
        </p:spPr>
      </p:pic>
    </p:spTree>
    <p:extLst>
      <p:ext uri="{BB962C8B-B14F-4D97-AF65-F5344CB8AC3E}">
        <p14:creationId xmlns:p14="http://schemas.microsoft.com/office/powerpoint/2010/main" val="253585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AED23-FFA4-9741-AC8D-DDD6CA84A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75" y="2005262"/>
            <a:ext cx="10966172" cy="3096128"/>
          </a:xfrm>
        </p:spPr>
      </p:pic>
    </p:spTree>
    <p:extLst>
      <p:ext uri="{BB962C8B-B14F-4D97-AF65-F5344CB8AC3E}">
        <p14:creationId xmlns:p14="http://schemas.microsoft.com/office/powerpoint/2010/main" val="141826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262</Words>
  <Application>Microsoft Macintosh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Diseases of the Stomach </vt:lpstr>
      <vt:lpstr>FUNCTIONAL ANATOMY </vt:lpstr>
      <vt:lpstr>PowerPoint Presentation</vt:lpstr>
      <vt:lpstr>Regulation of Acid Secretion </vt:lpstr>
      <vt:lpstr>Diseases of the Stomch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the Stomach </dc:title>
  <dc:creator>Microsoft Office User</dc:creator>
  <cp:lastModifiedBy>Microsoft Office User</cp:lastModifiedBy>
  <cp:revision>3</cp:revision>
  <dcterms:created xsi:type="dcterms:W3CDTF">2019-03-08T08:13:34Z</dcterms:created>
  <dcterms:modified xsi:type="dcterms:W3CDTF">2019-03-08T08:28:37Z</dcterms:modified>
</cp:coreProperties>
</file>