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74" r:id="rId4"/>
    <p:sldId id="675" r:id="rId5"/>
    <p:sldId id="676" r:id="rId6"/>
    <p:sldId id="677" r:id="rId7"/>
    <p:sldId id="678" r:id="rId8"/>
    <p:sldId id="679" r:id="rId9"/>
    <p:sldId id="680" r:id="rId10"/>
    <p:sldId id="681" r:id="rId11"/>
    <p:sldId id="682" r:id="rId12"/>
    <p:sldId id="6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GGY427</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Tesis Yönetimi Uygulamaları ve Stratejileri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45291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3680495"/>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err="1" smtClean="0"/>
              <a:t>Norbert</a:t>
            </a:r>
            <a:r>
              <a:rPr lang="tr-TR" sz="1400" dirty="0"/>
              <a:t>, P. ve </a:t>
            </a:r>
            <a:r>
              <a:rPr lang="tr-TR" sz="1400" dirty="0" err="1"/>
              <a:t>Schöne</a:t>
            </a:r>
            <a:r>
              <a:rPr lang="tr-TR" sz="1400" dirty="0"/>
              <a:t>, </a:t>
            </a:r>
            <a:r>
              <a:rPr lang="tr-TR" sz="1400" dirty="0" err="1"/>
              <a:t>Lars</a:t>
            </a:r>
            <a:r>
              <a:rPr lang="tr-TR" sz="1400" dirty="0"/>
              <a:t> </a:t>
            </a:r>
            <a:r>
              <a:rPr lang="tr-TR" sz="1400" dirty="0" err="1"/>
              <a:t>Bernhard</a:t>
            </a:r>
            <a:r>
              <a:rPr lang="tr-TR" sz="1400" dirty="0"/>
              <a:t>, 2005. Real </a:t>
            </a:r>
            <a:r>
              <a:rPr lang="tr-TR" sz="1400" dirty="0" err="1"/>
              <a:t>Estate</a:t>
            </a:r>
            <a:r>
              <a:rPr lang="tr-TR" sz="1400" dirty="0"/>
              <a:t> </a:t>
            </a:r>
            <a:r>
              <a:rPr lang="tr-TR" sz="1400" dirty="0" err="1"/>
              <a:t>and</a:t>
            </a:r>
            <a:r>
              <a:rPr lang="tr-TR" sz="1400" dirty="0"/>
              <a:t> </a:t>
            </a:r>
            <a:r>
              <a:rPr lang="tr-TR" sz="1400" dirty="0" err="1"/>
              <a:t>Facility</a:t>
            </a:r>
            <a:r>
              <a:rPr lang="tr-TR" sz="1400" dirty="0"/>
              <a:t> Management, </a:t>
            </a:r>
            <a:r>
              <a:rPr lang="tr-TR" sz="1400" dirty="0" err="1"/>
              <a:t>Springer</a:t>
            </a:r>
            <a:r>
              <a:rPr lang="tr-TR" sz="1400" dirty="0"/>
              <a:t>, </a:t>
            </a:r>
            <a:r>
              <a:rPr lang="tr-TR" sz="1400" dirty="0" err="1"/>
              <a:t>Verlag</a:t>
            </a:r>
            <a:r>
              <a:rPr lang="tr-TR" sz="1400" dirty="0"/>
              <a:t>, </a:t>
            </a:r>
            <a:r>
              <a:rPr lang="tr-TR" sz="1400" dirty="0" err="1"/>
              <a:t>Deutschland</a:t>
            </a:r>
            <a:r>
              <a:rPr lang="tr-TR" sz="1400" dirty="0"/>
              <a:t>.</a:t>
            </a:r>
          </a:p>
          <a:p>
            <a:pPr algn="just">
              <a:lnSpc>
                <a:spcPct val="150000"/>
              </a:lnSpc>
            </a:pPr>
            <a:r>
              <a:rPr lang="tr-TR" sz="1400" dirty="0"/>
              <a:t>Robert, N., 2005. </a:t>
            </a:r>
            <a:r>
              <a:rPr lang="tr-TR" sz="1400" dirty="0" err="1"/>
              <a:t>Facility</a:t>
            </a:r>
            <a:r>
              <a:rPr lang="tr-TR" sz="1400" dirty="0"/>
              <a:t> </a:t>
            </a:r>
            <a:r>
              <a:rPr lang="tr-TR" sz="1400" dirty="0" err="1"/>
              <a:t>Manager’s</a:t>
            </a:r>
            <a:r>
              <a:rPr lang="tr-TR" sz="1400" dirty="0"/>
              <a:t> Guide </a:t>
            </a:r>
            <a:r>
              <a:rPr lang="tr-TR" sz="1400" dirty="0" err="1"/>
              <a:t>to</a:t>
            </a:r>
            <a:r>
              <a:rPr lang="tr-TR" sz="1400" dirty="0"/>
              <a:t> Security </a:t>
            </a:r>
            <a:r>
              <a:rPr lang="tr-TR" sz="1400" dirty="0" err="1"/>
              <a:t>Protecting</a:t>
            </a:r>
            <a:r>
              <a:rPr lang="tr-TR" sz="1400" dirty="0"/>
              <a:t> </a:t>
            </a:r>
            <a:r>
              <a:rPr lang="tr-TR" sz="1400" dirty="0" err="1"/>
              <a:t>Your</a:t>
            </a:r>
            <a:r>
              <a:rPr lang="tr-TR" sz="1400" dirty="0"/>
              <a:t> </a:t>
            </a:r>
            <a:r>
              <a:rPr lang="tr-TR" sz="1400" dirty="0" err="1"/>
              <a:t>Assets</a:t>
            </a:r>
            <a:r>
              <a:rPr lang="tr-TR" sz="1400" dirty="0"/>
              <a:t>, </a:t>
            </a:r>
            <a:r>
              <a:rPr lang="tr-TR" sz="1400" dirty="0" err="1"/>
              <a:t>Fairmont</a:t>
            </a:r>
            <a:r>
              <a:rPr lang="tr-TR" sz="1400" dirty="0"/>
              <a:t> </a:t>
            </a:r>
            <a:r>
              <a:rPr lang="tr-TR" sz="1400" dirty="0" err="1"/>
              <a:t>Press</a:t>
            </a:r>
            <a:r>
              <a:rPr lang="tr-TR" sz="1400" dirty="0"/>
              <a:t>, </a:t>
            </a:r>
            <a:r>
              <a:rPr lang="tr-TR" sz="1400" dirty="0" err="1"/>
              <a:t>Deutschland</a:t>
            </a:r>
            <a:endParaRPr lang="tr-TR" sz="1400" dirty="0"/>
          </a:p>
          <a:p>
            <a:pPr algn="just">
              <a:lnSpc>
                <a:spcPct val="150000"/>
              </a:lnSpc>
            </a:pPr>
            <a:r>
              <a:rPr lang="tr-TR" sz="1400" dirty="0" err="1"/>
              <a:t>Schneider</a:t>
            </a:r>
            <a:r>
              <a:rPr lang="tr-TR" sz="1400" dirty="0"/>
              <a:t>, </a:t>
            </a:r>
            <a:r>
              <a:rPr lang="tr-TR" sz="1400" dirty="0" err="1"/>
              <a:t>Hermann</a:t>
            </a:r>
            <a:r>
              <a:rPr lang="tr-TR" sz="1400" dirty="0"/>
              <a:t> </a:t>
            </a:r>
            <a:r>
              <a:rPr lang="tr-TR" sz="1400" dirty="0" err="1"/>
              <a:t>and</a:t>
            </a:r>
            <a:r>
              <a:rPr lang="tr-TR" sz="1400" dirty="0"/>
              <a:t> </a:t>
            </a:r>
            <a:r>
              <a:rPr lang="tr-TR" sz="1400" dirty="0" err="1"/>
              <a:t>Schäffer</a:t>
            </a:r>
            <a:r>
              <a:rPr lang="tr-TR" sz="1400" dirty="0"/>
              <a:t>, </a:t>
            </a:r>
            <a:r>
              <a:rPr lang="tr-TR" sz="1400" dirty="0" err="1"/>
              <a:t>Poeschel</a:t>
            </a:r>
            <a:r>
              <a:rPr lang="tr-TR" sz="1400" dirty="0"/>
              <a:t>, 2004. </a:t>
            </a:r>
            <a:r>
              <a:rPr lang="tr-TR" sz="1400" dirty="0" err="1"/>
              <a:t>Facility</a:t>
            </a:r>
            <a:r>
              <a:rPr lang="tr-TR" sz="1400" dirty="0"/>
              <a:t> Management </a:t>
            </a:r>
            <a:r>
              <a:rPr lang="tr-TR" sz="1400" dirty="0" err="1"/>
              <a:t>Planen</a:t>
            </a:r>
            <a:r>
              <a:rPr lang="tr-TR" sz="1400" dirty="0"/>
              <a:t>–</a:t>
            </a:r>
            <a:r>
              <a:rPr lang="tr-TR" sz="1400" dirty="0" err="1"/>
              <a:t>Einführen</a:t>
            </a:r>
            <a:r>
              <a:rPr lang="tr-TR" sz="1400" dirty="0"/>
              <a:t>–</a:t>
            </a:r>
            <a:r>
              <a:rPr lang="tr-TR" sz="1400" dirty="0" err="1"/>
              <a:t>Nutzen</a:t>
            </a:r>
            <a:r>
              <a:rPr lang="tr-TR" sz="1400" dirty="0"/>
              <a:t>, </a:t>
            </a:r>
            <a:r>
              <a:rPr lang="tr-TR" sz="1400" dirty="0" err="1"/>
              <a:t>Deutschland</a:t>
            </a:r>
            <a:r>
              <a:rPr lang="tr-TR" sz="1400" dirty="0"/>
              <a:t>.</a:t>
            </a:r>
          </a:p>
          <a:p>
            <a:pPr algn="just">
              <a:lnSpc>
                <a:spcPct val="150000"/>
              </a:lnSpc>
            </a:pPr>
            <a:r>
              <a:rPr lang="tr-TR" sz="1400" dirty="0" err="1"/>
              <a:t>Schulte</a:t>
            </a:r>
            <a:r>
              <a:rPr lang="tr-TR" sz="1400" dirty="0"/>
              <a:t>, Karl </a:t>
            </a:r>
            <a:r>
              <a:rPr lang="tr-TR" sz="1400" dirty="0" err="1"/>
              <a:t>and</a:t>
            </a:r>
            <a:r>
              <a:rPr lang="tr-TR" sz="1400" dirty="0"/>
              <a:t> </a:t>
            </a:r>
            <a:r>
              <a:rPr lang="tr-TR" sz="1400" dirty="0" err="1"/>
              <a:t>Werner</a:t>
            </a:r>
            <a:r>
              <a:rPr lang="tr-TR" sz="1400" dirty="0"/>
              <a:t>, </a:t>
            </a:r>
            <a:r>
              <a:rPr lang="tr-TR" sz="1400" dirty="0" err="1"/>
              <a:t>Pierschke</a:t>
            </a:r>
            <a:r>
              <a:rPr lang="tr-TR" sz="1400" dirty="0"/>
              <a:t>, 2000. </a:t>
            </a:r>
            <a:r>
              <a:rPr lang="tr-TR" sz="1400" dirty="0" err="1"/>
              <a:t>Facilities</a:t>
            </a:r>
            <a:r>
              <a:rPr lang="tr-TR" sz="1400" dirty="0"/>
              <a:t> Management, </a:t>
            </a:r>
            <a:r>
              <a:rPr lang="tr-TR" sz="1400" dirty="0" err="1"/>
              <a:t>Immobilien</a:t>
            </a:r>
            <a:r>
              <a:rPr lang="tr-TR" sz="1400" dirty="0"/>
              <a:t> Manager, Barbara: </a:t>
            </a:r>
            <a:r>
              <a:rPr lang="tr-TR" sz="1400" dirty="0" err="1"/>
              <a:t>Verlag</a:t>
            </a:r>
            <a:r>
              <a:rPr lang="tr-TR" sz="1400" dirty="0"/>
              <a:t>, </a:t>
            </a:r>
            <a:r>
              <a:rPr lang="tr-TR" sz="1400" dirty="0" err="1"/>
              <a:t>Deutschland</a:t>
            </a:r>
            <a:r>
              <a:rPr lang="tr-TR" sz="1400" dirty="0"/>
              <a:t>.</a:t>
            </a:r>
          </a:p>
          <a:p>
            <a:pPr algn="just">
              <a:lnSpc>
                <a:spcPct val="150000"/>
              </a:lnSpc>
            </a:pPr>
            <a:r>
              <a:rPr lang="tr-TR" sz="1400" dirty="0" err="1"/>
              <a:t>Teicholz</a:t>
            </a:r>
            <a:r>
              <a:rPr lang="tr-TR" sz="1400" dirty="0"/>
              <a:t>, E., 2004. </a:t>
            </a:r>
            <a:r>
              <a:rPr lang="tr-TR" sz="1400" dirty="0" err="1"/>
              <a:t>Facility</a:t>
            </a:r>
            <a:r>
              <a:rPr lang="tr-TR" sz="1400" dirty="0"/>
              <a:t> Design </a:t>
            </a:r>
            <a:r>
              <a:rPr lang="tr-TR" sz="1400" dirty="0" err="1"/>
              <a:t>and</a:t>
            </a:r>
            <a:r>
              <a:rPr lang="tr-TR" sz="1400" dirty="0"/>
              <a:t> Management </a:t>
            </a:r>
            <a:r>
              <a:rPr lang="tr-TR" sz="1400" dirty="0" err="1"/>
              <a:t>Handbook</a:t>
            </a:r>
            <a:r>
              <a:rPr lang="tr-TR" sz="1400" dirty="0"/>
              <a:t>, </a:t>
            </a:r>
            <a:r>
              <a:rPr lang="tr-TR" sz="1400" dirty="0" err="1"/>
              <a:t>Hill</a:t>
            </a:r>
            <a:r>
              <a:rPr lang="tr-TR" sz="1400" dirty="0"/>
              <a:t> </a:t>
            </a:r>
            <a:r>
              <a:rPr lang="tr-TR" sz="1400" dirty="0" err="1"/>
              <a:t>McGraw</a:t>
            </a:r>
            <a:r>
              <a:rPr lang="tr-TR" sz="1400" dirty="0"/>
              <a:t>, USA.	</a:t>
            </a:r>
            <a:endParaRPr lang="tr-TR" sz="1400" spc="-50" dirty="0" smtClean="0">
              <a:latin typeface="Trebuchet MS" panose="020B0603020202020204" pitchFamily="34" charset="0"/>
              <a:ea typeface="Trebuchet MS" panose="020B0603020202020204" pitchFamily="34" charset="0"/>
              <a:cs typeface="Trebuchet MS" panose="020B0603020202020204" pitchFamily="34" charset="0"/>
            </a:endParaRPr>
          </a:p>
          <a:p>
            <a:pPr>
              <a:lnSpc>
                <a:spcPct val="150000"/>
              </a:lnSpc>
            </a:pPr>
            <a:endParaRPr lang="tr-TR" sz="1400" dirty="0"/>
          </a:p>
        </p:txBody>
      </p:sp>
    </p:spTree>
    <p:extLst>
      <p:ext uri="{BB962C8B-B14F-4D97-AF65-F5344CB8AC3E}">
        <p14:creationId xmlns:p14="http://schemas.microsoft.com/office/powerpoint/2010/main" val="74275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7"/>
            <a:ext cx="7950751" cy="3170099"/>
          </a:xfrm>
          <a:prstGeom prst="rect">
            <a:avLst/>
          </a:prstGeom>
        </p:spPr>
        <p:txBody>
          <a:bodyPr wrap="square">
            <a:spAutoFit/>
          </a:bodyPr>
          <a:lstStyle/>
          <a:p>
            <a:pPr marL="285750" indent="-285750" algn="just">
              <a:buFont typeface="Wingdings" panose="05000000000000000000" pitchFamily="2" charset="2"/>
              <a:buChar char="Ø"/>
            </a:pPr>
            <a:r>
              <a:rPr lang="tr-TR" sz="2000" dirty="0" smtClean="0"/>
              <a:t>Tesis yönetimi çeşitli Avrupa ülkelerinde gelişmekte olan bir konudur. Tarihi ve kültürel şartlar tarafından harekete geçirilen kuruluşlar ve şirketler farklı anlayışlar ve yaklaşımlar oluşturmuştur. Genel olarak hem kamu hem de özel kuruluşlar ana faaliyetlerini desteklemek için binaları, varlıkları ve hizmetleri (tesis hizmetlerini) kullanmaktadır. Bu varlıkları ve hizmetleri koordine etmek, yönetim becerilerini kullanmak ve kuruluşun ortamındaki çok çeşitli değişiklikleri ele almak suretiyle Tesis Yönetimi kuruluşun </a:t>
            </a:r>
            <a:r>
              <a:rPr lang="tr-TR" sz="2000" dirty="0" err="1" smtClean="0"/>
              <a:t>proaktif</a:t>
            </a:r>
            <a:r>
              <a:rPr lang="tr-TR" sz="2000" dirty="0" smtClean="0"/>
              <a:t> hareket etme ve bütün şartları karşılama kabiliyetini etkilemektedir. Tesis yönetimi maliyetlerin, varlıkların ve hizmetlerin optimize edilmesi için de kullanılmaktadır.</a:t>
            </a:r>
          </a:p>
        </p:txBody>
      </p:sp>
    </p:spTree>
    <p:extLst>
      <p:ext uri="{BB962C8B-B14F-4D97-AF65-F5344CB8AC3E}">
        <p14:creationId xmlns:p14="http://schemas.microsoft.com/office/powerpoint/2010/main" val="2197695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7"/>
            <a:ext cx="7950751" cy="4524315"/>
          </a:xfrm>
          <a:prstGeom prst="rect">
            <a:avLst/>
          </a:prstGeom>
        </p:spPr>
        <p:txBody>
          <a:bodyPr wrap="square">
            <a:spAutoFit/>
          </a:bodyPr>
          <a:lstStyle/>
          <a:p>
            <a:pPr marL="285750" indent="-285750" algn="just">
              <a:buFont typeface="Wingdings" panose="05000000000000000000" pitchFamily="2" charset="2"/>
              <a:buChar char="Ø"/>
            </a:pPr>
            <a:r>
              <a:rPr lang="tr-TR" dirty="0" smtClean="0"/>
              <a:t>Kuruluşta tesis yönetimi yaklaşımının ana faydaları şunlardır:</a:t>
            </a:r>
            <a:endParaRPr lang="tr-TR" dirty="0"/>
          </a:p>
          <a:p>
            <a:pPr marL="342900" indent="-342900" algn="just">
              <a:buFont typeface="Wingdings" panose="05000000000000000000" pitchFamily="2" charset="2"/>
              <a:buChar char="ü"/>
            </a:pPr>
            <a:r>
              <a:rPr lang="tr-TR" dirty="0" smtClean="0"/>
              <a:t>Tesis yönetimi anlaşmasında tarif edilen bütün hizmetler için tek temas noktası olarak belirlenen özel kişilerin atanması suretiyle talep tarafı ile arz tarafı arasında açık ve şeffaf iletişimin sağlanması,</a:t>
            </a:r>
          </a:p>
          <a:p>
            <a:pPr marL="342900" indent="-342900" algn="just">
              <a:buFont typeface="Wingdings" panose="05000000000000000000" pitchFamily="2" charset="2"/>
              <a:buChar char="ü"/>
            </a:pPr>
            <a:r>
              <a:rPr lang="tr-TR" dirty="0" smtClean="0"/>
              <a:t>Farklı hizmetler arasındaki sinerjiden en etkin şekilde faydalanılması, böylece kuruluşun performansının iyileştirilmesi ve maliyetlerinin azaltılması,</a:t>
            </a:r>
          </a:p>
          <a:p>
            <a:pPr marL="342900" indent="-342900" algn="just">
              <a:buFont typeface="Wingdings" panose="05000000000000000000" pitchFamily="2" charset="2"/>
              <a:buChar char="ü"/>
            </a:pPr>
            <a:r>
              <a:rPr lang="tr-TR" dirty="0" smtClean="0"/>
              <a:t>Stratejik kararlara dayalı olarak basit ve yönetilebilir iç ve dış sorumluluklar kavramı yoluyla prosedürlerin sistematik olarak iç veya dış kaynaklardan karşılanması,</a:t>
            </a:r>
          </a:p>
          <a:p>
            <a:pPr marL="342900" indent="-342900" algn="just">
              <a:buFont typeface="Wingdings" panose="05000000000000000000" pitchFamily="2" charset="2"/>
              <a:buChar char="ü"/>
            </a:pPr>
            <a:r>
              <a:rPr lang="tr-TR" dirty="0" smtClean="0"/>
              <a:t>İç ve dış hizmet sağlayıcılar arasındaki çatışmaların azaltılması,</a:t>
            </a:r>
          </a:p>
          <a:p>
            <a:pPr marL="342900" indent="-342900" algn="just">
              <a:buFont typeface="Wingdings" panose="05000000000000000000" pitchFamily="2" charset="2"/>
              <a:buChar char="ü"/>
            </a:pPr>
            <a:r>
              <a:rPr lang="tr-TR" dirty="0" smtClean="0"/>
              <a:t>Bütün gerekli destek hizmetleri arasında entegrasyon ve koordinasyonun sağlanması,</a:t>
            </a:r>
          </a:p>
          <a:p>
            <a:pPr marL="342900" indent="-342900" algn="just">
              <a:buFont typeface="Wingdings" panose="05000000000000000000" pitchFamily="2" charset="2"/>
              <a:buChar char="ü"/>
            </a:pPr>
            <a:r>
              <a:rPr lang="tr-TR" dirty="0" smtClean="0"/>
              <a:t>Hizmet seviyeleri ve maliyetler hakkında şeffaf bilgi ve veri sağlanması, bunların son kullanıcılara açık şekilde iletilmesi,</a:t>
            </a:r>
          </a:p>
          <a:p>
            <a:pPr marL="342900" indent="-342900" algn="just">
              <a:buFont typeface="Wingdings" panose="05000000000000000000" pitchFamily="2" charset="2"/>
              <a:buChar char="ü"/>
            </a:pPr>
            <a:r>
              <a:rPr lang="tr-TR" dirty="0" smtClean="0"/>
              <a:t>Tesisler için bir ömür döngüsü analizi yapılarak kuruluşun sürdürülebilirliğinin iyileştirilmesi.</a:t>
            </a:r>
          </a:p>
        </p:txBody>
      </p:sp>
    </p:spTree>
    <p:extLst>
      <p:ext uri="{BB962C8B-B14F-4D97-AF65-F5344CB8AC3E}">
        <p14:creationId xmlns:p14="http://schemas.microsoft.com/office/powerpoint/2010/main" val="3860291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6"/>
            <a:ext cx="7950751" cy="4708981"/>
          </a:xfrm>
          <a:prstGeom prst="rect">
            <a:avLst/>
          </a:prstGeom>
        </p:spPr>
        <p:txBody>
          <a:bodyPr wrap="square">
            <a:spAutoFit/>
          </a:bodyPr>
          <a:lstStyle/>
          <a:p>
            <a:pPr algn="just"/>
            <a:r>
              <a:rPr lang="tr-TR" sz="2000" b="1" dirty="0" smtClean="0"/>
              <a:t>Etkileşim Seviyeleri (Stratejik, Taktik, İşletme)</a:t>
            </a:r>
          </a:p>
          <a:p>
            <a:pPr marL="342900" indent="-342900" algn="just">
              <a:buFont typeface="Wingdings" panose="05000000000000000000" pitchFamily="2" charset="2"/>
              <a:buChar char="Ø"/>
            </a:pPr>
            <a:r>
              <a:rPr lang="tr-TR" sz="2000" dirty="0" smtClean="0"/>
              <a:t>Başarılı olmak ve istenilen sonuçları elde etmek için tesis yönetimi kuruluşunun misyonu, vizyonu ve hedefleriyle yakından senkronize olmalıdır. Bu nedenle tesis yönetimi 3 ana seviyede çalışır:</a:t>
            </a:r>
          </a:p>
          <a:p>
            <a:pPr marL="342900" indent="-342900" algn="just">
              <a:buFont typeface="Wingdings" panose="05000000000000000000" pitchFamily="2" charset="2"/>
              <a:buChar char="ü"/>
            </a:pPr>
            <a:r>
              <a:rPr lang="tr-TR" sz="2000" b="1" i="1" dirty="0" smtClean="0"/>
              <a:t>Stratejik Seviye;</a:t>
            </a:r>
            <a:r>
              <a:rPr lang="tr-TR" sz="2000" dirty="0" smtClean="0"/>
              <a:t> aşağıdakilerin uygulanması yoluyla kuruluşun hedeflerine uzun vadede erişilmesi içindir:</a:t>
            </a:r>
          </a:p>
          <a:p>
            <a:pPr marL="342900" indent="-342900" algn="just">
              <a:buFont typeface="Wingdings" panose="05000000000000000000" pitchFamily="2" charset="2"/>
              <a:buChar char="v"/>
            </a:pPr>
            <a:r>
              <a:rPr lang="tr-TR" sz="2000" dirty="0" smtClean="0"/>
              <a:t>Kuruluşun stratejisine uygun olarak tesis yönetimi stratejisinin belirlenmesi,</a:t>
            </a:r>
          </a:p>
          <a:p>
            <a:pPr marL="342900" indent="-342900" algn="just">
              <a:buFont typeface="Wingdings" panose="05000000000000000000" pitchFamily="2" charset="2"/>
              <a:buChar char="v"/>
            </a:pPr>
            <a:r>
              <a:rPr lang="tr-TR" sz="2000" dirty="0" smtClean="0"/>
              <a:t>Yer, varlıklar, prosesler ve hizmetlerin detaylı olarak ele alınması suretiyle politika belirlenmesi,</a:t>
            </a:r>
          </a:p>
          <a:p>
            <a:pPr marL="342900" indent="-342900" algn="just">
              <a:buFont typeface="Wingdings" panose="05000000000000000000" pitchFamily="2" charset="2"/>
              <a:buChar char="v"/>
            </a:pPr>
            <a:r>
              <a:rPr lang="tr-TR" sz="2000" dirty="0" smtClean="0"/>
              <a:t>Aktif girdi ve tepki sağlanması,</a:t>
            </a:r>
          </a:p>
          <a:p>
            <a:pPr marL="342900" indent="-342900" algn="just">
              <a:buFont typeface="Wingdings" panose="05000000000000000000" pitchFamily="2" charset="2"/>
              <a:buChar char="v"/>
            </a:pPr>
            <a:r>
              <a:rPr lang="tr-TR" sz="2000" dirty="0" smtClean="0"/>
              <a:t>Risk analizinin başlatılması ve kuruluştaki değişikliklerin adapte edilmesi için yön tayini,</a:t>
            </a:r>
          </a:p>
          <a:p>
            <a:pPr marL="342900" indent="-342900" algn="just">
              <a:buFont typeface="Wingdings" panose="05000000000000000000" pitchFamily="2" charset="2"/>
              <a:buChar char="v"/>
            </a:pPr>
            <a:r>
              <a:rPr lang="tr-TR" sz="2000" dirty="0" smtClean="0"/>
              <a:t>Hizmet seviyesi anlaşmalarının (SLA) başlatılması ve kilit performans göstergelerinin (KPI) izlenmesi,</a:t>
            </a:r>
          </a:p>
        </p:txBody>
      </p:sp>
    </p:spTree>
    <p:extLst>
      <p:ext uri="{BB962C8B-B14F-4D97-AF65-F5344CB8AC3E}">
        <p14:creationId xmlns:p14="http://schemas.microsoft.com/office/powerpoint/2010/main" val="2711943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6"/>
            <a:ext cx="7950751" cy="2246769"/>
          </a:xfrm>
          <a:prstGeom prst="rect">
            <a:avLst/>
          </a:prstGeom>
        </p:spPr>
        <p:txBody>
          <a:bodyPr wrap="square">
            <a:spAutoFit/>
          </a:bodyPr>
          <a:lstStyle/>
          <a:p>
            <a:pPr algn="just"/>
            <a:r>
              <a:rPr lang="tr-TR" sz="2000" b="1" dirty="0" smtClean="0"/>
              <a:t>Etkileşim Seviyeleri (Stratejik</a:t>
            </a:r>
            <a:r>
              <a:rPr lang="tr-TR" sz="2000" b="1" dirty="0"/>
              <a:t> </a:t>
            </a:r>
            <a:r>
              <a:rPr lang="tr-TR" sz="2000" b="1" dirty="0" smtClean="0"/>
              <a:t>Seviye)</a:t>
            </a:r>
          </a:p>
          <a:p>
            <a:pPr algn="just"/>
            <a:endParaRPr lang="tr-TR" sz="2000" dirty="0" smtClean="0"/>
          </a:p>
          <a:p>
            <a:pPr marL="342900" indent="-342900" algn="just">
              <a:buFont typeface="Wingdings" panose="05000000000000000000" pitchFamily="2" charset="2"/>
              <a:buChar char="v"/>
            </a:pPr>
            <a:r>
              <a:rPr lang="tr-TR" sz="2000" dirty="0" smtClean="0"/>
              <a:t>Tesislerin ana faaliyetler, dış ortam ve toplum üzerindeki etkisinin yönetilmesi,</a:t>
            </a:r>
          </a:p>
          <a:p>
            <a:pPr marL="342900" indent="-342900" algn="just">
              <a:buFont typeface="Wingdings" panose="05000000000000000000" pitchFamily="2" charset="2"/>
              <a:buChar char="v"/>
            </a:pPr>
            <a:r>
              <a:rPr lang="tr-TR" sz="2000" dirty="0" smtClean="0"/>
              <a:t>Yetkililerle, mülk sahipleriyle, kiracılarla, stratejik ortaklarla, derneklerle </a:t>
            </a:r>
            <a:r>
              <a:rPr lang="tr-TR" sz="2000" dirty="0" err="1" smtClean="0"/>
              <a:t>vb</a:t>
            </a:r>
            <a:r>
              <a:rPr lang="tr-TR" sz="2000" dirty="0" smtClean="0"/>
              <a:t> ilişkilerin sürdürülmesi,</a:t>
            </a:r>
          </a:p>
          <a:p>
            <a:pPr marL="342900" indent="-342900" algn="just">
              <a:buFont typeface="Wingdings" panose="05000000000000000000" pitchFamily="2" charset="2"/>
              <a:buChar char="v"/>
            </a:pPr>
            <a:r>
              <a:rPr lang="tr-TR" sz="2000" dirty="0" smtClean="0"/>
              <a:t>Tesis yönetimi kuruluşuna nezaret edilmesi,</a:t>
            </a:r>
          </a:p>
        </p:txBody>
      </p:sp>
    </p:spTree>
    <p:extLst>
      <p:ext uri="{BB962C8B-B14F-4D97-AF65-F5344CB8AC3E}">
        <p14:creationId xmlns:p14="http://schemas.microsoft.com/office/powerpoint/2010/main" val="2840743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7"/>
            <a:ext cx="7950751" cy="4401205"/>
          </a:xfrm>
          <a:prstGeom prst="rect">
            <a:avLst/>
          </a:prstGeom>
        </p:spPr>
        <p:txBody>
          <a:bodyPr wrap="square">
            <a:spAutoFit/>
          </a:bodyPr>
          <a:lstStyle/>
          <a:p>
            <a:pPr algn="just"/>
            <a:r>
              <a:rPr lang="tr-TR" sz="2000" b="1" dirty="0" smtClean="0"/>
              <a:t>Etkileşim Seviyeleri (Stratejik, Taktik, İşletme)</a:t>
            </a:r>
          </a:p>
          <a:p>
            <a:pPr marL="342900" indent="-342900" algn="just">
              <a:buFont typeface="Wingdings" panose="05000000000000000000" pitchFamily="2" charset="2"/>
              <a:buChar char="ü"/>
            </a:pPr>
            <a:r>
              <a:rPr lang="tr-TR" sz="2000" b="1" i="1" dirty="0" smtClean="0"/>
              <a:t>Taktik Seviye;</a:t>
            </a:r>
            <a:r>
              <a:rPr lang="tr-TR" sz="2000" dirty="0" smtClean="0"/>
              <a:t> aşağıdakilerin uygulanması yoluyla kuruluşun hedeflerine orta vadede erişilmesi içindir:</a:t>
            </a:r>
          </a:p>
          <a:p>
            <a:pPr marL="342900" indent="-342900" algn="just">
              <a:buFont typeface="Wingdings" panose="05000000000000000000" pitchFamily="2" charset="2"/>
              <a:buChar char="v"/>
            </a:pPr>
            <a:r>
              <a:rPr lang="tr-TR" sz="2000" dirty="0" smtClean="0"/>
              <a:t>Stratejiler için kılavuzların uygulanması ve izlenmesi,</a:t>
            </a:r>
          </a:p>
          <a:p>
            <a:pPr marL="342900" indent="-342900" algn="just">
              <a:buFont typeface="Wingdings" panose="05000000000000000000" pitchFamily="2" charset="2"/>
              <a:buChar char="v"/>
            </a:pPr>
            <a:r>
              <a:rPr lang="tr-TR" sz="2000" dirty="0" smtClean="0"/>
              <a:t>İş planlarının ve bütçelerin geliştirilmesi,</a:t>
            </a:r>
          </a:p>
          <a:p>
            <a:pPr marL="342900" indent="-342900" algn="just">
              <a:buFont typeface="Wingdings" panose="05000000000000000000" pitchFamily="2" charset="2"/>
              <a:buChar char="v"/>
            </a:pPr>
            <a:r>
              <a:rPr lang="tr-TR" sz="2000" dirty="0" smtClean="0"/>
              <a:t>Tesis yönetimi hedeflerinin işletme seviyesi şartlarına dönüştürülmesi,</a:t>
            </a:r>
          </a:p>
          <a:p>
            <a:pPr marL="342900" indent="-342900" algn="just">
              <a:buFont typeface="Wingdings" panose="05000000000000000000" pitchFamily="2" charset="2"/>
              <a:buChar char="v"/>
            </a:pPr>
            <a:r>
              <a:rPr lang="tr-TR" sz="2000" dirty="0" err="1" smtClean="0"/>
              <a:t>SLA’ların</a:t>
            </a:r>
            <a:r>
              <a:rPr lang="tr-TR" sz="2000" dirty="0" smtClean="0"/>
              <a:t> tarif edilmesi ve </a:t>
            </a:r>
            <a:r>
              <a:rPr lang="tr-TR" sz="2000" dirty="0" err="1" smtClean="0"/>
              <a:t>KPI’ların</a:t>
            </a:r>
            <a:r>
              <a:rPr lang="tr-TR" sz="2000" dirty="0" smtClean="0"/>
              <a:t> yorumlanması (performans, kalite, risk ve değer),</a:t>
            </a:r>
          </a:p>
          <a:p>
            <a:pPr marL="342900" indent="-342900" algn="just">
              <a:buFont typeface="Wingdings" panose="05000000000000000000" pitchFamily="2" charset="2"/>
              <a:buChar char="v"/>
            </a:pPr>
            <a:r>
              <a:rPr lang="tr-TR" sz="2000" dirty="0" smtClean="0"/>
              <a:t>Kanunlara ve yönetmeliklere uyumun izlenmesi,</a:t>
            </a:r>
          </a:p>
          <a:p>
            <a:pPr marL="342900" indent="-342900" algn="just">
              <a:buFont typeface="Wingdings" panose="05000000000000000000" pitchFamily="2" charset="2"/>
              <a:buChar char="v"/>
            </a:pPr>
            <a:r>
              <a:rPr lang="tr-TR" sz="2000" dirty="0" smtClean="0"/>
              <a:t>Projelerin, proseslerin ve anlaşmaların yönetilmesi,</a:t>
            </a:r>
          </a:p>
          <a:p>
            <a:pPr marL="342900" indent="-342900" algn="just">
              <a:buFont typeface="Wingdings" panose="05000000000000000000" pitchFamily="2" charset="2"/>
              <a:buChar char="v"/>
            </a:pPr>
            <a:r>
              <a:rPr lang="tr-TR" sz="2000" dirty="0" smtClean="0"/>
              <a:t>Tesis yönetimi ekibinin yönetilmesi,</a:t>
            </a:r>
          </a:p>
          <a:p>
            <a:pPr marL="342900" indent="-342900" algn="just">
              <a:buFont typeface="Wingdings" panose="05000000000000000000" pitchFamily="2" charset="2"/>
              <a:buChar char="v"/>
            </a:pPr>
            <a:r>
              <a:rPr lang="tr-TR" sz="2000" dirty="0" smtClean="0"/>
              <a:t>Kaynak kullanımının optimize edilmesi,</a:t>
            </a:r>
          </a:p>
          <a:p>
            <a:pPr marL="342900" indent="-342900" algn="just">
              <a:buFont typeface="Wingdings" panose="05000000000000000000" pitchFamily="2" charset="2"/>
              <a:buChar char="v"/>
            </a:pPr>
            <a:r>
              <a:rPr lang="tr-TR" sz="2000" dirty="0" smtClean="0"/>
              <a:t>Değişikliklerin uyarlanması ve bildirilmesi,</a:t>
            </a:r>
          </a:p>
          <a:p>
            <a:pPr marL="342900" indent="-342900" algn="just">
              <a:buFont typeface="Wingdings" panose="05000000000000000000" pitchFamily="2" charset="2"/>
              <a:buChar char="v"/>
            </a:pPr>
            <a:r>
              <a:rPr lang="tr-TR" sz="2000" dirty="0" smtClean="0"/>
              <a:t>İç ve dış hizmet sağlayıcılar ile taktik seviyede iletişim yapılması</a:t>
            </a:r>
          </a:p>
        </p:txBody>
      </p:sp>
    </p:spTree>
    <p:extLst>
      <p:ext uri="{BB962C8B-B14F-4D97-AF65-F5344CB8AC3E}">
        <p14:creationId xmlns:p14="http://schemas.microsoft.com/office/powerpoint/2010/main" val="3325609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6"/>
            <a:ext cx="7950751" cy="4093428"/>
          </a:xfrm>
          <a:prstGeom prst="rect">
            <a:avLst/>
          </a:prstGeom>
        </p:spPr>
        <p:txBody>
          <a:bodyPr wrap="square">
            <a:spAutoFit/>
          </a:bodyPr>
          <a:lstStyle/>
          <a:p>
            <a:pPr algn="just"/>
            <a:r>
              <a:rPr lang="tr-TR" sz="2000" b="1" dirty="0" smtClean="0"/>
              <a:t>Etkileşim Seviyeleri (Stratejik, Taktik, İşletme)</a:t>
            </a:r>
          </a:p>
          <a:p>
            <a:pPr algn="just"/>
            <a:endParaRPr lang="tr-TR" sz="2000" dirty="0" smtClean="0"/>
          </a:p>
          <a:p>
            <a:pPr marL="342900" indent="-342900" algn="just">
              <a:buFont typeface="Wingdings" panose="05000000000000000000" pitchFamily="2" charset="2"/>
              <a:buChar char="ü"/>
            </a:pPr>
            <a:r>
              <a:rPr lang="tr-TR" sz="2000" b="1" i="1" dirty="0" smtClean="0"/>
              <a:t>İşletme Seviyesi;</a:t>
            </a:r>
            <a:r>
              <a:rPr lang="tr-TR" sz="2000" dirty="0" smtClean="0"/>
              <a:t> aşağıdakilerin uygulanması yoluyla son kullanıcılara günlük olarak gerekli ortamın sağlanması içindir:</a:t>
            </a:r>
          </a:p>
          <a:p>
            <a:pPr marL="342900" indent="-342900" algn="just">
              <a:buFont typeface="Wingdings" panose="05000000000000000000" pitchFamily="2" charset="2"/>
              <a:buChar char="v"/>
            </a:pPr>
            <a:r>
              <a:rPr lang="tr-TR" sz="2000" dirty="0" smtClean="0"/>
              <a:t>Hizmetlerin </a:t>
            </a:r>
            <a:r>
              <a:rPr lang="tr-TR" sz="2000" dirty="0" err="1" smtClean="0"/>
              <a:t>SLA’ya</a:t>
            </a:r>
            <a:r>
              <a:rPr lang="tr-TR" sz="2000" dirty="0" smtClean="0"/>
              <a:t> uygun olarak temin edilmesi,</a:t>
            </a:r>
          </a:p>
          <a:p>
            <a:pPr marL="342900" indent="-342900" algn="just">
              <a:buFont typeface="Wingdings" panose="05000000000000000000" pitchFamily="2" charset="2"/>
              <a:buChar char="v"/>
            </a:pPr>
            <a:r>
              <a:rPr lang="tr-TR" sz="2000" dirty="0" smtClean="0"/>
              <a:t>Hizmet temin süreçlerinin izlenmesi ve kontrolü,</a:t>
            </a:r>
          </a:p>
          <a:p>
            <a:pPr marL="342900" indent="-342900" algn="just">
              <a:buFont typeface="Wingdings" panose="05000000000000000000" pitchFamily="2" charset="2"/>
              <a:buChar char="v"/>
            </a:pPr>
            <a:r>
              <a:rPr lang="tr-TR" sz="2000" dirty="0" smtClean="0"/>
              <a:t>Hizmet sağlayıcıların izlenmesi,</a:t>
            </a:r>
          </a:p>
          <a:p>
            <a:pPr marL="342900" indent="-342900" algn="just">
              <a:buFont typeface="Wingdings" panose="05000000000000000000" pitchFamily="2" charset="2"/>
              <a:buChar char="v"/>
            </a:pPr>
            <a:r>
              <a:rPr lang="tr-TR" sz="2000" dirty="0" smtClean="0"/>
              <a:t>Yardım masası veya hizmet hattı gibi yollarla hizmetle ilgili taleplerin alınması,</a:t>
            </a:r>
          </a:p>
          <a:p>
            <a:pPr marL="342900" indent="-342900" algn="just">
              <a:buFont typeface="Wingdings" panose="05000000000000000000" pitchFamily="2" charset="2"/>
              <a:buChar char="v"/>
            </a:pPr>
            <a:r>
              <a:rPr lang="tr-TR" sz="2000" dirty="0" smtClean="0"/>
              <a:t>Son kullanıcılardan performans değerlendirmeleri, geri besleme ve talepler ile ilgili veri toplanması,</a:t>
            </a:r>
          </a:p>
          <a:p>
            <a:pPr marL="342900" indent="-342900" algn="just">
              <a:buFont typeface="Wingdings" panose="05000000000000000000" pitchFamily="2" charset="2"/>
              <a:buChar char="v"/>
            </a:pPr>
            <a:r>
              <a:rPr lang="tr-TR" sz="2000" dirty="0" smtClean="0"/>
              <a:t>Taktik seviyede raporlama yapılması,</a:t>
            </a:r>
          </a:p>
          <a:p>
            <a:pPr marL="342900" indent="-342900" algn="just">
              <a:buFont typeface="Wingdings" panose="05000000000000000000" pitchFamily="2" charset="2"/>
              <a:buChar char="v"/>
            </a:pPr>
            <a:r>
              <a:rPr lang="tr-TR" sz="2000" dirty="0" smtClean="0"/>
              <a:t>İç ve dış hizmet sağlayıcılar ile işletme seviyesinde iletişim yapılması.</a:t>
            </a:r>
          </a:p>
        </p:txBody>
      </p:sp>
    </p:spTree>
    <p:extLst>
      <p:ext uri="{BB962C8B-B14F-4D97-AF65-F5344CB8AC3E}">
        <p14:creationId xmlns:p14="http://schemas.microsoft.com/office/powerpoint/2010/main" val="1402820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60393" y="396398"/>
            <a:ext cx="7219847" cy="636494"/>
          </a:xfrm>
        </p:spPr>
        <p:txBody>
          <a:bodyPr anchor="t">
            <a:noAutofit/>
          </a:bodyPr>
          <a:lstStyle/>
          <a:p>
            <a:pPr marL="0" lvl="1" algn="ctr">
              <a:spcBef>
                <a:spcPct val="20000"/>
              </a:spcBef>
              <a:buClr>
                <a:schemeClr val="accent1"/>
              </a:buClr>
            </a:pPr>
            <a:r>
              <a:rPr lang="tr-TR" sz="2000" b="1" dirty="0" smtClean="0"/>
              <a:t>Stratejik ve Stratejik Olmayan Hizmetlerin Tanımı</a:t>
            </a:r>
            <a:endParaRPr lang="tr-TR" sz="2000" b="1" dirty="0"/>
          </a:p>
        </p:txBody>
      </p:sp>
      <p:sp>
        <p:nvSpPr>
          <p:cNvPr id="4" name="Dikdörtgen 3"/>
          <p:cNvSpPr/>
          <p:nvPr/>
        </p:nvSpPr>
        <p:spPr>
          <a:xfrm>
            <a:off x="389577" y="1225377"/>
            <a:ext cx="7950751" cy="4093428"/>
          </a:xfrm>
          <a:prstGeom prst="rect">
            <a:avLst/>
          </a:prstGeom>
        </p:spPr>
        <p:txBody>
          <a:bodyPr wrap="square">
            <a:spAutoFit/>
          </a:bodyPr>
          <a:lstStyle/>
          <a:p>
            <a:pPr algn="just"/>
            <a:r>
              <a:rPr lang="tr-TR" sz="2000" b="1" dirty="0" smtClean="0"/>
              <a:t>Sonuç</a:t>
            </a:r>
          </a:p>
          <a:p>
            <a:pPr algn="just"/>
            <a:endParaRPr lang="tr-TR" sz="2000" dirty="0" smtClean="0"/>
          </a:p>
          <a:p>
            <a:pPr marL="342900" indent="-342900" algn="just">
              <a:buFont typeface="Wingdings" panose="05000000000000000000" pitchFamily="2" charset="2"/>
              <a:buChar char="Ø"/>
            </a:pPr>
            <a:r>
              <a:rPr lang="tr-TR" sz="2000" dirty="0" smtClean="0"/>
              <a:t>Etkin tesis yönetimi aşağıdakileri sağlamaktadır:</a:t>
            </a:r>
          </a:p>
          <a:p>
            <a:pPr marL="342900" indent="-342900" algn="just">
              <a:buFont typeface="Wingdings" panose="05000000000000000000" pitchFamily="2" charset="2"/>
              <a:buChar char="ü"/>
            </a:pPr>
            <a:r>
              <a:rPr lang="tr-TR" sz="2000" dirty="0" smtClean="0"/>
              <a:t>Farklı hizmet süreçleri arasındaki entegrasyonu sağlamlaştırır,</a:t>
            </a:r>
          </a:p>
          <a:p>
            <a:pPr marL="342900" indent="-342900" algn="just">
              <a:buFont typeface="Wingdings" panose="05000000000000000000" pitchFamily="2" charset="2"/>
              <a:buChar char="ü"/>
            </a:pPr>
            <a:r>
              <a:rPr lang="tr-TR" sz="2000" dirty="0" smtClean="0"/>
              <a:t>Stratejik, taktik ve işletme seviyeleri arasındaki bağlantıyı düzenler,</a:t>
            </a:r>
          </a:p>
          <a:p>
            <a:pPr marL="342900" indent="-342900" algn="just">
              <a:buFont typeface="Wingdings" panose="05000000000000000000" pitchFamily="2" charset="2"/>
              <a:buChar char="ü"/>
            </a:pPr>
            <a:r>
              <a:rPr lang="tr-TR" sz="2000" dirty="0" smtClean="0"/>
              <a:t>Tutarlı iletişimi (aşağıdan yukarıya ve yukarıdan aşağıya) sağlar,</a:t>
            </a:r>
          </a:p>
          <a:p>
            <a:pPr marL="342900" indent="-342900" algn="just">
              <a:buFont typeface="Wingdings" panose="05000000000000000000" pitchFamily="2" charset="2"/>
              <a:buChar char="ü"/>
            </a:pPr>
            <a:r>
              <a:rPr lang="tr-TR" sz="2000" dirty="0" smtClean="0"/>
              <a:t>Aracılar/son kullanıcılar ve tedarikçiler/hizmet sağlayıcılar arasında ilişkilerin ve ortaklıkların gelişmesine ve bunlardan faydalanılmasına imkân sağlar,</a:t>
            </a:r>
          </a:p>
          <a:p>
            <a:pPr marL="342900" indent="-342900" algn="just">
              <a:buFont typeface="Wingdings" panose="05000000000000000000" pitchFamily="2" charset="2"/>
              <a:buChar char="ü"/>
            </a:pPr>
            <a:r>
              <a:rPr lang="tr-TR" sz="2000" dirty="0" smtClean="0"/>
              <a:t>Geçmişten gelen gerçekler, mevcut görevler ve gelecekteki şartlar arasındaki bağlantıyı destekler.</a:t>
            </a:r>
          </a:p>
          <a:p>
            <a:pPr marL="342900" indent="-342900" algn="just">
              <a:buFont typeface="Wingdings" panose="05000000000000000000" pitchFamily="2" charset="2"/>
              <a:buChar char="Ø"/>
            </a:pPr>
            <a:r>
              <a:rPr lang="tr-TR" sz="2000" dirty="0" smtClean="0"/>
              <a:t>Uygulayıcılar tesis yönetimini kullanarak onun gelecekteki gelişmesine ve şekillenmesine yardımcı olur.</a:t>
            </a:r>
          </a:p>
        </p:txBody>
      </p:sp>
    </p:spTree>
    <p:extLst>
      <p:ext uri="{BB962C8B-B14F-4D97-AF65-F5344CB8AC3E}">
        <p14:creationId xmlns:p14="http://schemas.microsoft.com/office/powerpoint/2010/main" val="153274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003660"/>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a:t>Armstrong, M. </a:t>
            </a:r>
            <a:r>
              <a:rPr lang="tr-TR" sz="1400" dirty="0" err="1"/>
              <a:t>and</a:t>
            </a:r>
            <a:r>
              <a:rPr lang="tr-TR" sz="1400" dirty="0"/>
              <a:t> Baron, A., 1998. </a:t>
            </a:r>
            <a:r>
              <a:rPr lang="tr-TR" sz="1400" dirty="0" err="1"/>
              <a:t>Performance</a:t>
            </a:r>
            <a:r>
              <a:rPr lang="tr-TR" sz="1400" dirty="0"/>
              <a:t> Management </a:t>
            </a:r>
            <a:r>
              <a:rPr lang="tr-TR" sz="1400" dirty="0" err="1"/>
              <a:t>Handbook</a:t>
            </a:r>
            <a:r>
              <a:rPr lang="tr-TR" sz="1400" dirty="0"/>
              <a:t>, IPM, </a:t>
            </a:r>
            <a:r>
              <a:rPr lang="tr-TR" sz="1400" dirty="0" err="1"/>
              <a:t>London</a:t>
            </a:r>
            <a:r>
              <a:rPr lang="tr-TR" sz="1400" dirty="0"/>
              <a:t>.</a:t>
            </a:r>
          </a:p>
          <a:p>
            <a:pPr algn="just">
              <a:lnSpc>
                <a:spcPct val="150000"/>
              </a:lnSpc>
            </a:pPr>
            <a:r>
              <a:rPr lang="tr-TR" sz="1400" dirty="0"/>
              <a:t>Erentürk, M.K. ve Güven, Ö.F., 2018. Temel Kavramlar ve Uygulamaları ile Tesis Yönetimi, Beta Yayınları, İstanbul.</a:t>
            </a:r>
          </a:p>
          <a:p>
            <a:pPr algn="just">
              <a:lnSpc>
                <a:spcPct val="150000"/>
              </a:lnSpc>
            </a:pPr>
            <a:r>
              <a:rPr lang="tr-TR" sz="1400" dirty="0" err="1"/>
              <a:t>Fennimore</a:t>
            </a:r>
            <a:r>
              <a:rPr lang="tr-TR" sz="1400" dirty="0"/>
              <a:t>, J.P., 2013. </a:t>
            </a:r>
            <a:r>
              <a:rPr lang="tr-TR" sz="1400" dirty="0" err="1"/>
              <a:t>Sustainable</a:t>
            </a:r>
            <a:r>
              <a:rPr lang="tr-TR" sz="1400" dirty="0"/>
              <a:t> </a:t>
            </a:r>
            <a:r>
              <a:rPr lang="tr-TR" sz="1400" dirty="0" err="1"/>
              <a:t>Facility</a:t>
            </a:r>
            <a:r>
              <a:rPr lang="tr-TR" sz="1400" dirty="0"/>
              <a:t> Management: </a:t>
            </a:r>
            <a:r>
              <a:rPr lang="tr-TR" sz="1400" dirty="0" err="1"/>
              <a:t>Operational</a:t>
            </a:r>
            <a:r>
              <a:rPr lang="tr-TR" sz="1400" dirty="0"/>
              <a:t> </a:t>
            </a:r>
            <a:r>
              <a:rPr lang="tr-TR" sz="1400" dirty="0" err="1"/>
              <a:t>Strategies</a:t>
            </a:r>
            <a:r>
              <a:rPr lang="tr-TR" sz="1400" dirty="0"/>
              <a:t> </a:t>
            </a:r>
            <a:r>
              <a:rPr lang="tr-TR" sz="1400" dirty="0" err="1"/>
              <a:t>for</a:t>
            </a:r>
            <a:r>
              <a:rPr lang="tr-TR" sz="1400" dirty="0"/>
              <a:t> </a:t>
            </a:r>
            <a:r>
              <a:rPr lang="tr-TR" sz="1400" dirty="0" err="1"/>
              <a:t>Today</a:t>
            </a:r>
            <a:r>
              <a:rPr lang="tr-TR" sz="1400" dirty="0"/>
              <a:t>, </a:t>
            </a:r>
            <a:r>
              <a:rPr lang="tr-TR" sz="1400" dirty="0" err="1"/>
              <a:t>Pearson</a:t>
            </a:r>
            <a:r>
              <a:rPr lang="tr-TR" sz="1400" dirty="0"/>
              <a:t>, UK.</a:t>
            </a:r>
          </a:p>
          <a:p>
            <a:pPr algn="just">
              <a:lnSpc>
                <a:spcPct val="150000"/>
              </a:lnSpc>
            </a:pPr>
            <a:r>
              <a:rPr lang="tr-TR" sz="1400" dirty="0"/>
              <a:t>Frank, B., 2009. </a:t>
            </a:r>
            <a:r>
              <a:rPr lang="tr-TR" sz="1400" dirty="0" err="1"/>
              <a:t>Facility</a:t>
            </a:r>
            <a:r>
              <a:rPr lang="tr-TR" sz="1400" dirty="0"/>
              <a:t> Management </a:t>
            </a:r>
            <a:r>
              <a:rPr lang="tr-TR" sz="1400" dirty="0" err="1"/>
              <a:t>Handbook</a:t>
            </a:r>
            <a:r>
              <a:rPr lang="tr-TR" sz="1400" dirty="0"/>
              <a:t>, </a:t>
            </a:r>
            <a:r>
              <a:rPr lang="tr-TR" sz="1400" dirty="0" err="1"/>
              <a:t>Butterworth-Heinemann</a:t>
            </a:r>
            <a:r>
              <a:rPr lang="tr-TR" sz="1400" dirty="0"/>
              <a:t>, USA</a:t>
            </a:r>
          </a:p>
          <a:p>
            <a:pPr algn="just">
              <a:lnSpc>
                <a:spcPct val="150000"/>
              </a:lnSpc>
            </a:pPr>
            <a:r>
              <a:rPr lang="tr-TR" sz="1400" dirty="0" err="1"/>
              <a:t>Jens</a:t>
            </a:r>
            <a:r>
              <a:rPr lang="tr-TR" sz="1400" dirty="0"/>
              <a:t>, N., 2007. </a:t>
            </a:r>
            <a:r>
              <a:rPr lang="tr-TR" sz="1400" dirty="0" err="1"/>
              <a:t>Facility</a:t>
            </a:r>
            <a:r>
              <a:rPr lang="tr-TR" sz="1400" dirty="0"/>
              <a:t> Management, </a:t>
            </a:r>
            <a:r>
              <a:rPr lang="tr-TR" sz="1400" dirty="0" err="1"/>
              <a:t>Grundlagen</a:t>
            </a:r>
            <a:r>
              <a:rPr lang="tr-TR" sz="1400" dirty="0"/>
              <a:t>, </a:t>
            </a:r>
            <a:r>
              <a:rPr lang="tr-TR" sz="1400" dirty="0" err="1"/>
              <a:t>Computerunterstützung</a:t>
            </a:r>
            <a:r>
              <a:rPr lang="tr-TR" sz="1400" dirty="0"/>
              <a:t>, </a:t>
            </a:r>
            <a:r>
              <a:rPr lang="tr-TR" sz="1400" dirty="0" err="1"/>
              <a:t>Systemeinführung</a:t>
            </a:r>
            <a:r>
              <a:rPr lang="tr-TR" sz="1400" dirty="0"/>
              <a:t>, </a:t>
            </a:r>
            <a:r>
              <a:rPr lang="tr-TR" sz="1400" dirty="0" err="1"/>
              <a:t>Anwendungsbeispiele</a:t>
            </a:r>
            <a:r>
              <a:rPr lang="tr-TR" sz="1400" dirty="0"/>
              <a:t>, </a:t>
            </a:r>
            <a:r>
              <a:rPr lang="tr-TR" sz="1400" dirty="0" err="1"/>
              <a:t>Deutschland</a:t>
            </a:r>
            <a:r>
              <a:rPr lang="tr-TR" sz="1400" dirty="0"/>
              <a:t>.</a:t>
            </a:r>
          </a:p>
          <a:p>
            <a:pPr algn="just">
              <a:lnSpc>
                <a:spcPct val="150000"/>
              </a:lnSpc>
            </a:pPr>
            <a:r>
              <a:rPr lang="tr-TR" sz="1400" dirty="0" err="1"/>
              <a:t>Michaela</a:t>
            </a:r>
            <a:r>
              <a:rPr lang="tr-TR" sz="1400" dirty="0"/>
              <a:t>, H., 2006. </a:t>
            </a:r>
            <a:r>
              <a:rPr lang="tr-TR" sz="1400" dirty="0" err="1"/>
              <a:t>Handbuch</a:t>
            </a:r>
            <a:r>
              <a:rPr lang="tr-TR" sz="1400" dirty="0"/>
              <a:t> </a:t>
            </a:r>
            <a:r>
              <a:rPr lang="tr-TR" sz="1400" dirty="0" err="1"/>
              <a:t>Facility</a:t>
            </a:r>
            <a:r>
              <a:rPr lang="tr-TR" sz="1400" dirty="0"/>
              <a:t> Management </a:t>
            </a:r>
            <a:r>
              <a:rPr lang="tr-TR" sz="1400" dirty="0" err="1"/>
              <a:t>Für</a:t>
            </a:r>
            <a:r>
              <a:rPr lang="tr-TR" sz="1400" dirty="0"/>
              <a:t> </a:t>
            </a:r>
            <a:r>
              <a:rPr lang="tr-TR" sz="1400" dirty="0" err="1"/>
              <a:t>Immobilienunternehmen</a:t>
            </a:r>
            <a:r>
              <a:rPr lang="tr-TR" sz="1400" dirty="0"/>
              <a:t>, </a:t>
            </a:r>
            <a:r>
              <a:rPr lang="tr-TR" sz="1400" dirty="0" err="1"/>
              <a:t>Springer-Verlag</a:t>
            </a:r>
            <a:r>
              <a:rPr lang="tr-TR" sz="1400" dirty="0"/>
              <a:t>, </a:t>
            </a:r>
            <a:r>
              <a:rPr lang="tr-TR" sz="1400" dirty="0" err="1"/>
              <a:t>Deutschland</a:t>
            </a:r>
            <a:r>
              <a:rPr lang="tr-TR" sz="1400" dirty="0"/>
              <a:t>.</a:t>
            </a:r>
          </a:p>
          <a:p>
            <a:pPr>
              <a:lnSpc>
                <a:spcPct val="150000"/>
              </a:lnSpc>
            </a:pPr>
            <a:endParaRPr lang="tr-TR" sz="1400" dirty="0"/>
          </a:p>
        </p:txBody>
      </p:sp>
    </p:spTree>
    <p:extLst>
      <p:ext uri="{BB962C8B-B14F-4D97-AF65-F5344CB8AC3E}">
        <p14:creationId xmlns:p14="http://schemas.microsoft.com/office/powerpoint/2010/main" val="37016539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17072</TotalTime>
  <Words>880</Words>
  <Application>Microsoft Office PowerPoint</Application>
  <PresentationFormat>Ekran Gösterisi (4:3)</PresentationFormat>
  <Paragraphs>76</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Stratejik ve Stratejik Olmayan Hizmetlerin Tanımı</vt:lpstr>
      <vt:lpstr>Stratejik ve Stratejik Olmayan Hizmetlerin Tanımı</vt:lpstr>
      <vt:lpstr>Stratejik ve Stratejik Olmayan Hizmetlerin Tanımı</vt:lpstr>
      <vt:lpstr>Stratejik ve Stratejik Olmayan Hizmetlerin Tanımı</vt:lpstr>
      <vt:lpstr>Stratejik ve Stratejik Olmayan Hizmetlerin Tanımı</vt:lpstr>
      <vt:lpstr>Stratejik ve Stratejik Olmayan Hizmetlerin Tanımı</vt:lpstr>
      <vt:lpstr>Stratejik ve Stratejik Olmayan Hizmetlerin Tanımı</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852</cp:revision>
  <cp:lastPrinted>2016-10-24T07:53:35Z</cp:lastPrinted>
  <dcterms:created xsi:type="dcterms:W3CDTF">2016-09-18T09:35:24Z</dcterms:created>
  <dcterms:modified xsi:type="dcterms:W3CDTF">2020-02-24T10:34:44Z</dcterms:modified>
</cp:coreProperties>
</file>