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7" r:id="rId2"/>
    <p:sldId id="289" r:id="rId3"/>
    <p:sldId id="268" r:id="rId4"/>
    <p:sldId id="269" r:id="rId5"/>
    <p:sldId id="290" r:id="rId6"/>
    <p:sldId id="291" r:id="rId7"/>
    <p:sldId id="284" r:id="rId8"/>
    <p:sldId id="285" r:id="rId9"/>
    <p:sldId id="29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73" autoAdjust="0"/>
    <p:restoredTop sz="94660"/>
  </p:normalViewPr>
  <p:slideViewPr>
    <p:cSldViewPr snapToGrid="0">
      <p:cViewPr>
        <p:scale>
          <a:sx n="81" d="100"/>
          <a:sy n="81" d="100"/>
        </p:scale>
        <p:origin x="-192" y="21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4242112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948280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561B6C-A2B3-4A9B-BCA1-E5A1C1AA20D5}"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174924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1771959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903713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27579717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2247727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069032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645705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798691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2088580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4CED134-76B3-4685-80DE-251344DEDF84}" type="datetimeFigureOut">
              <a:rPr lang="tr-TR" smtClean="0"/>
              <a:t>10.5.2020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756700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34CED134-76B3-4685-80DE-251344DEDF84}"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524279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CED134-76B3-4685-80DE-251344DEDF84}" type="datetimeFigureOut">
              <a:rPr lang="tr-TR" smtClean="0"/>
              <a:t>10.5.2020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017929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185482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2157444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4CED134-76B3-4685-80DE-251344DEDF84}" type="datetimeFigureOut">
              <a:rPr lang="tr-TR" smtClean="0"/>
              <a:t>10.5.2020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D561B6C-A2B3-4A9B-BCA1-E5A1C1AA20D5}" type="slidenum">
              <a:rPr lang="tr-TR" smtClean="0"/>
              <a:t>‹#›</a:t>
            </a:fld>
            <a:endParaRPr lang="tr-TR"/>
          </a:p>
        </p:txBody>
      </p:sp>
    </p:spTree>
    <p:extLst>
      <p:ext uri="{BB962C8B-B14F-4D97-AF65-F5344CB8AC3E}">
        <p14:creationId xmlns:p14="http://schemas.microsoft.com/office/powerpoint/2010/main" val="912827006"/>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garildi.birnumara.com.tr/cgi-bin/sayfa.cgi?w+30+/gezix/9901/01/t/g05.ht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hurriyet.com.tr/hur/turk/99/04/18/yasamllyas.ht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6522" y="0"/>
            <a:ext cx="10972801" cy="6858000"/>
          </a:xfrm>
        </p:spPr>
        <p:txBody>
          <a:bodyPr>
            <a:normAutofit/>
          </a:bodyPr>
          <a:lstStyle/>
          <a:p>
            <a:pPr algn="ctr"/>
            <a:r>
              <a:rPr lang="tr-TR" dirty="0" smtClean="0">
                <a:solidFill>
                  <a:schemeClr val="accent1">
                    <a:lumMod val="50000"/>
                  </a:schemeClr>
                </a:solidFill>
                <a:latin typeface="Arial" panose="020B0604020202020204" pitchFamily="34" charset="0"/>
                <a:cs typeface="Arial" panose="020B0604020202020204" pitchFamily="34" charset="0"/>
              </a:rPr>
              <a:t/>
            </a:r>
            <a:br>
              <a:rPr lang="tr-TR" dirty="0" smtClean="0">
                <a:solidFill>
                  <a:schemeClr val="accent1">
                    <a:lumMod val="50000"/>
                  </a:schemeClr>
                </a:solidFill>
                <a:latin typeface="Arial" panose="020B0604020202020204" pitchFamily="34" charset="0"/>
                <a:cs typeface="Arial" panose="020B0604020202020204" pitchFamily="34" charset="0"/>
              </a:rPr>
            </a:br>
            <a:r>
              <a:rPr lang="tr-TR" dirty="0">
                <a:solidFill>
                  <a:schemeClr val="accent1">
                    <a:lumMod val="50000"/>
                  </a:schemeClr>
                </a:solidFill>
                <a:latin typeface="Arial" panose="020B0604020202020204" pitchFamily="34" charset="0"/>
                <a:cs typeface="Arial" panose="020B0604020202020204" pitchFamily="34" charset="0"/>
              </a:rPr>
              <a:t/>
            </a:r>
            <a:br>
              <a:rPr lang="tr-TR" dirty="0">
                <a:solidFill>
                  <a:schemeClr val="accent1">
                    <a:lumMod val="50000"/>
                  </a:schemeClr>
                </a:solidFill>
                <a:latin typeface="Arial" panose="020B0604020202020204" pitchFamily="34" charset="0"/>
                <a:cs typeface="Arial" panose="020B0604020202020204" pitchFamily="34" charset="0"/>
              </a:rPr>
            </a:br>
            <a:r>
              <a:rPr lang="tr-TR" dirty="0" smtClean="0">
                <a:solidFill>
                  <a:schemeClr val="accent1">
                    <a:lumMod val="50000"/>
                  </a:schemeClr>
                </a:solidFill>
                <a:latin typeface="Arial" panose="020B0604020202020204" pitchFamily="34" charset="0"/>
                <a:cs typeface="Arial" panose="020B0604020202020204" pitchFamily="34" charset="0"/>
              </a:rPr>
              <a:t/>
            </a:r>
            <a:br>
              <a:rPr lang="tr-TR" dirty="0" smtClean="0">
                <a:solidFill>
                  <a:schemeClr val="accent1">
                    <a:lumMod val="50000"/>
                  </a:schemeClr>
                </a:solidFill>
                <a:latin typeface="Arial" panose="020B0604020202020204" pitchFamily="34" charset="0"/>
                <a:cs typeface="Arial" panose="020B0604020202020204" pitchFamily="34" charset="0"/>
              </a:rPr>
            </a:br>
            <a:r>
              <a:rPr lang="tr-TR" dirty="0">
                <a:solidFill>
                  <a:schemeClr val="accent1">
                    <a:lumMod val="50000"/>
                  </a:schemeClr>
                </a:solidFill>
                <a:latin typeface="Arial" panose="020B0604020202020204" pitchFamily="34" charset="0"/>
                <a:cs typeface="Arial" panose="020B0604020202020204" pitchFamily="34" charset="0"/>
              </a:rPr>
              <a:t/>
            </a:r>
            <a:br>
              <a:rPr lang="tr-TR" dirty="0">
                <a:solidFill>
                  <a:schemeClr val="accent1">
                    <a:lumMod val="50000"/>
                  </a:schemeClr>
                </a:solidFill>
                <a:latin typeface="Arial" panose="020B0604020202020204" pitchFamily="34" charset="0"/>
                <a:cs typeface="Arial" panose="020B0604020202020204" pitchFamily="34" charset="0"/>
              </a:rPr>
            </a:br>
            <a:r>
              <a:rPr lang="tr-TR" dirty="0" smtClean="0">
                <a:solidFill>
                  <a:schemeClr val="accent1">
                    <a:lumMod val="50000"/>
                  </a:schemeClr>
                </a:solidFill>
                <a:latin typeface="Arial" panose="020B0604020202020204" pitchFamily="34" charset="0"/>
                <a:cs typeface="Arial" panose="020B0604020202020204" pitchFamily="34" charset="0"/>
              </a:rPr>
              <a:t>REKREASYON </a:t>
            </a:r>
            <a:r>
              <a:rPr lang="tr-TR" dirty="0">
                <a:solidFill>
                  <a:schemeClr val="accent1">
                    <a:lumMod val="50000"/>
                  </a:schemeClr>
                </a:solidFill>
                <a:latin typeface="Arial" panose="020B0604020202020204" pitchFamily="34" charset="0"/>
                <a:cs typeface="Arial" panose="020B0604020202020204" pitchFamily="34" charset="0"/>
              </a:rPr>
              <a:t>VE SÜRDÜRÜLEBİLİRLİK</a:t>
            </a:r>
            <a:r>
              <a:rPr lang="tr-TR" dirty="0">
                <a:solidFill>
                  <a:schemeClr val="accent5">
                    <a:lumMod val="50000"/>
                  </a:schemeClr>
                </a:solidFill>
                <a:latin typeface="Arial" panose="020B0604020202020204" pitchFamily="34" charset="0"/>
                <a:cs typeface="Arial" panose="020B0604020202020204" pitchFamily="34" charset="0"/>
              </a:rPr>
              <a:t/>
            </a:r>
            <a:br>
              <a:rPr lang="tr-TR" dirty="0">
                <a:solidFill>
                  <a:schemeClr val="accent5">
                    <a:lumMod val="50000"/>
                  </a:schemeClr>
                </a:solidFill>
                <a:latin typeface="Arial" panose="020B0604020202020204" pitchFamily="34" charset="0"/>
                <a:cs typeface="Arial" panose="020B0604020202020204" pitchFamily="34" charset="0"/>
              </a:rPr>
            </a:br>
            <a:r>
              <a:rPr lang="tr-TR" dirty="0">
                <a:solidFill>
                  <a:schemeClr val="accent5">
                    <a:lumMod val="50000"/>
                  </a:schemeClr>
                </a:solidFill>
                <a:latin typeface="Arial" panose="020B0604020202020204" pitchFamily="34" charset="0"/>
                <a:cs typeface="Arial" panose="020B0604020202020204" pitchFamily="34" charset="0"/>
              </a:rPr>
              <a:t/>
            </a:r>
            <a:br>
              <a:rPr lang="tr-TR" dirty="0">
                <a:solidFill>
                  <a:schemeClr val="accent5">
                    <a:lumMod val="50000"/>
                  </a:schemeClr>
                </a:solidFill>
                <a:latin typeface="Arial" panose="020B0604020202020204" pitchFamily="34" charset="0"/>
                <a:cs typeface="Arial" panose="020B0604020202020204" pitchFamily="34" charset="0"/>
              </a:rPr>
            </a:br>
            <a:r>
              <a:rPr lang="tr-TR" dirty="0" smtClean="0">
                <a:solidFill>
                  <a:schemeClr val="accent1">
                    <a:lumMod val="50000"/>
                  </a:schemeClr>
                </a:solidFill>
                <a:latin typeface="Arial" panose="020B0604020202020204" pitchFamily="34" charset="0"/>
                <a:cs typeface="Arial" panose="020B0604020202020204" pitchFamily="34" charset="0"/>
              </a:rPr>
              <a:t>MİLLİ </a:t>
            </a:r>
            <a:r>
              <a:rPr lang="tr-TR" dirty="0">
                <a:solidFill>
                  <a:schemeClr val="accent1">
                    <a:lumMod val="50000"/>
                  </a:schemeClr>
                </a:solidFill>
                <a:latin typeface="Arial" panose="020B0604020202020204" pitchFamily="34" charset="0"/>
                <a:cs typeface="Arial" panose="020B0604020202020204" pitchFamily="34" charset="0"/>
              </a:rPr>
              <a:t>PARKLAR , TURİZM,REKREASYON, SÜRDÜREBİLİRLİK,ÇEVRESEL ETKİ</a:t>
            </a:r>
          </a:p>
        </p:txBody>
      </p:sp>
      <p:sp>
        <p:nvSpPr>
          <p:cNvPr id="3" name="İçerik Yer Tutucusu 2"/>
          <p:cNvSpPr>
            <a:spLocks noGrp="1"/>
          </p:cNvSpPr>
          <p:nvPr>
            <p:ph idx="1"/>
          </p:nvPr>
        </p:nvSpPr>
        <p:spPr>
          <a:xfrm>
            <a:off x="0" y="4399877"/>
            <a:ext cx="11919473" cy="2458123"/>
          </a:xfrm>
        </p:spPr>
        <p:txBody>
          <a:bodyPr/>
          <a:lstStyle/>
          <a:p>
            <a:pPr marL="0" indent="0" algn="ctr">
              <a:buNone/>
            </a:pPr>
            <a:r>
              <a:rPr lang="tr-TR" dirty="0">
                <a:solidFill>
                  <a:srgbClr val="7030A0"/>
                </a:solidFill>
              </a:rPr>
              <a:t>    </a:t>
            </a:r>
            <a:endParaRPr lang="tr-TR" sz="4400" dirty="0">
              <a:solidFill>
                <a:srgbClr val="7030A0"/>
              </a:solidFill>
            </a:endParaRPr>
          </a:p>
        </p:txBody>
      </p:sp>
    </p:spTree>
    <p:extLst>
      <p:ext uri="{BB962C8B-B14F-4D97-AF65-F5344CB8AC3E}">
        <p14:creationId xmlns:p14="http://schemas.microsoft.com/office/powerpoint/2010/main" val="3996143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26592" y="2042160"/>
            <a:ext cx="10777728" cy="4815840"/>
          </a:xfrm>
        </p:spPr>
        <p:txBody>
          <a:bodyPr>
            <a:normAutofit/>
          </a:bodyPr>
          <a:lstStyle/>
          <a:p>
            <a:pPr marL="342900" lvl="1" indent="-342900" algn="just"/>
            <a:r>
              <a:rPr lang="tr-TR" sz="2800" dirty="0">
                <a:latin typeface="Arial" panose="020B0604020202020204" pitchFamily="34" charset="0"/>
                <a:cs typeface="Arial" panose="020B0604020202020204" pitchFamily="34" charset="0"/>
              </a:rPr>
              <a:t>• Turizm ve çevre arasındaki ilişki, çevreyi uzun dönemde sürdürülebilir hale getirecek şekilde düzenlenmelidir. Turizmin doğal kaynaklara zarar vermesine, gelecekte hoş olmayan ortamlar yaratmasına ve çevre üzerinde kabul edilemez etkiler oluşturmasına izin verilmemelidir.</a:t>
            </a:r>
          </a:p>
          <a:p>
            <a:pPr algn="just"/>
            <a:endParaRPr lang="tr-TR" sz="2800" dirty="0"/>
          </a:p>
        </p:txBody>
      </p:sp>
    </p:spTree>
    <p:extLst>
      <p:ext uri="{BB962C8B-B14F-4D97-AF65-F5344CB8AC3E}">
        <p14:creationId xmlns:p14="http://schemas.microsoft.com/office/powerpoint/2010/main" val="306329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70812" y="2056145"/>
            <a:ext cx="10761478" cy="6642847"/>
          </a:xfrm>
        </p:spPr>
        <p:txBody>
          <a:bodyPr>
            <a:normAutofit/>
          </a:bodyPr>
          <a:lstStyle/>
          <a:p>
            <a:pPr algn="just"/>
            <a:r>
              <a:rPr lang="tr-TR" sz="2800" dirty="0">
                <a:latin typeface="Arial" panose="020B0604020202020204" pitchFamily="34" charset="0"/>
                <a:cs typeface="Arial" panose="020B0604020202020204" pitchFamily="34" charset="0"/>
              </a:rPr>
              <a:t>• Turizm faaliyetleri ve gelişmeleri; ölçeğe, doğaya ve içinde yer aldıkları alanın karakteristik özelliklerine uyum göstermelidir.</a:t>
            </a:r>
          </a:p>
          <a:p>
            <a:endParaRPr lang="tr-TR" sz="2800" dirty="0">
              <a:latin typeface="Arial" panose="020B0604020202020204" pitchFamily="34" charset="0"/>
              <a:cs typeface="Arial" panose="020B0604020202020204" pitchFamily="34" charset="0"/>
            </a:endParaRPr>
          </a:p>
          <a:p>
            <a:pPr algn="just"/>
            <a:r>
              <a:rPr lang="tr-TR" sz="2800" dirty="0">
                <a:latin typeface="Arial" panose="020B0604020202020204" pitchFamily="34" charset="0"/>
                <a:cs typeface="Arial" panose="020B0604020202020204" pitchFamily="34" charset="0"/>
              </a:rPr>
              <a:t> • Herhangi bir turistik alan ile ziyaretçilerin ihtiyaçlarının temininde, o yörede yaşayan halk arasında uyum sağlanmasına çalışılmalıdır. </a:t>
            </a:r>
          </a:p>
        </p:txBody>
      </p:sp>
    </p:spTree>
    <p:extLst>
      <p:ext uri="{BB962C8B-B14F-4D97-AF65-F5344CB8AC3E}">
        <p14:creationId xmlns:p14="http://schemas.microsoft.com/office/powerpoint/2010/main" val="1741628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488" y="2578786"/>
            <a:ext cx="11716512" cy="4559630"/>
          </a:xfrm>
        </p:spPr>
        <p:txBody>
          <a:bodyPr>
            <a:noAutofit/>
          </a:bodyPr>
          <a:lstStyle/>
          <a:p>
            <a:pPr algn="just"/>
            <a:r>
              <a:rPr lang="tr-TR" sz="2800" dirty="0">
                <a:latin typeface="Arial" panose="020B0604020202020204" pitchFamily="34" charset="0"/>
                <a:cs typeface="Arial" panose="020B0604020202020204" pitchFamily="34" charset="0"/>
              </a:rPr>
              <a:t>Turizm faaliyetleri sonucu ekonomik kalkınma ve çevresel değerlerin korunması, hatta bu değerlerin artırılması sürdürülebilir turizm gelişimi için ana amaçtır. (Karaaslan ve </a:t>
            </a:r>
            <a:r>
              <a:rPr lang="tr-TR" sz="2800" dirty="0" err="1">
                <a:latin typeface="Arial" panose="020B0604020202020204" pitchFamily="34" charset="0"/>
                <a:cs typeface="Arial" panose="020B0604020202020204" pitchFamily="34" charset="0"/>
              </a:rPr>
              <a:t>Özelçi</a:t>
            </a:r>
            <a:r>
              <a:rPr lang="tr-TR" sz="2800" dirty="0">
                <a:latin typeface="Arial" panose="020B0604020202020204" pitchFamily="34" charset="0"/>
                <a:cs typeface="Arial" panose="020B0604020202020204" pitchFamily="34" charset="0"/>
              </a:rPr>
              <a:t>, 1996).</a:t>
            </a:r>
          </a:p>
          <a:p>
            <a:pPr marL="0" indent="0">
              <a:buNone/>
            </a:pPr>
            <a:endParaRPr lang="tr-T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4197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0560" y="1877568"/>
            <a:ext cx="11399520" cy="3777622"/>
          </a:xfrm>
        </p:spPr>
        <p:txBody>
          <a:bodyPr>
            <a:normAutofit/>
          </a:bodyPr>
          <a:lstStyle/>
          <a:p>
            <a:pPr algn="just"/>
            <a:r>
              <a:rPr lang="tr-TR" sz="2800" dirty="0">
                <a:latin typeface="Arial" panose="020B0604020202020204" pitchFamily="34" charset="0"/>
                <a:cs typeface="Arial" panose="020B0604020202020204" pitchFamily="34" charset="0"/>
              </a:rPr>
              <a:t>Turizmin sürdürülebilir kılınması bazı olumsuzlukların giderilmesine ve cesur girişimlere bağlı kalmaktadır. Örneğin hükümetler sürdürülebilirlik esasına dayalı yaptırımlar getirmelidir. Turizm geliştirme planları ile bölgelerin taşıma kapasiteleri, insan ilişkileri ve yöresel özellikleri saptanmalı, yapılan planlara yerel yönetimin katılımı sağlanmalıdır. </a:t>
            </a:r>
          </a:p>
          <a:p>
            <a:pPr algn="just"/>
            <a:endParaRPr lang="tr-TR" sz="2800" dirty="0">
              <a:latin typeface="Arial" panose="020B0604020202020204" pitchFamily="34" charset="0"/>
              <a:cs typeface="Arial" panose="020B0604020202020204" pitchFamily="34" charset="0"/>
            </a:endParaRPr>
          </a:p>
          <a:p>
            <a:pPr algn="just"/>
            <a:endParaRPr lang="tr-TR" dirty="0"/>
          </a:p>
        </p:txBody>
      </p:sp>
    </p:spTree>
    <p:extLst>
      <p:ext uri="{BB962C8B-B14F-4D97-AF65-F5344CB8AC3E}">
        <p14:creationId xmlns:p14="http://schemas.microsoft.com/office/powerpoint/2010/main" val="2096613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92480" y="2182368"/>
            <a:ext cx="11131296" cy="5240662"/>
          </a:xfrm>
        </p:spPr>
        <p:txBody>
          <a:bodyPr>
            <a:normAutofit/>
          </a:bodyPr>
          <a:lstStyle/>
          <a:p>
            <a:pPr algn="just"/>
            <a:r>
              <a:rPr lang="tr-TR" sz="2800" dirty="0">
                <a:latin typeface="Arial" panose="020B0604020202020204" pitchFamily="34" charset="0"/>
                <a:cs typeface="Arial" panose="020B0604020202020204" pitchFamily="34" charset="0"/>
              </a:rPr>
              <a:t>Esas olarak da sürdürülebilir turizm, sürdürülebilir gelişme çerçevesinde ele alınmalıdır. Kararların verilmesinde yerinde yetki kılınması sağlanmalı, gerektiğinde; yerinde, acil kararlarla sorun çözümlenmelidir. (Çubuk, 1996). </a:t>
            </a:r>
          </a:p>
          <a:p>
            <a:pPr algn="just"/>
            <a:endParaRPr lang="tr-TR" sz="2800" dirty="0"/>
          </a:p>
        </p:txBody>
      </p:sp>
    </p:spTree>
    <p:extLst>
      <p:ext uri="{BB962C8B-B14F-4D97-AF65-F5344CB8AC3E}">
        <p14:creationId xmlns:p14="http://schemas.microsoft.com/office/powerpoint/2010/main" val="1616152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41761" y="117693"/>
            <a:ext cx="9462516" cy="7294305"/>
          </a:xfrm>
          <a:prstGeom prst="rect">
            <a:avLst/>
          </a:prstGeom>
        </p:spPr>
        <p:txBody>
          <a:bodyPr wrap="square">
            <a:spAutoFit/>
          </a:bodyPr>
          <a:lstStyle/>
          <a:p>
            <a:pPr algn="just"/>
            <a:r>
              <a:rPr lang="tr-TR" dirty="0">
                <a:solidFill>
                  <a:srgbClr val="FF0000"/>
                </a:solidFill>
                <a:latin typeface="Arial" panose="020B0604020202020204" pitchFamily="34" charset="0"/>
                <a:cs typeface="Arial" panose="020B0604020202020204" pitchFamily="34" charset="0"/>
              </a:rPr>
              <a:t>KAYNAKÇA : </a:t>
            </a:r>
            <a:endParaRPr lang="tr-TR" dirty="0" smtClean="0">
              <a:solidFill>
                <a:srgbClr val="FF0000"/>
              </a:solidFill>
              <a:latin typeface="Arial" panose="020B0604020202020204" pitchFamily="34" charset="0"/>
              <a:cs typeface="Arial" panose="020B0604020202020204" pitchFamily="34" charset="0"/>
            </a:endParaRPr>
          </a:p>
          <a:p>
            <a:pPr algn="just"/>
            <a:endParaRPr lang="tr-TR" dirty="0">
              <a:solidFill>
                <a:srgbClr val="FF0000"/>
              </a:solidFill>
              <a:latin typeface="Arial" panose="020B0604020202020204" pitchFamily="34" charset="0"/>
              <a:cs typeface="Arial" panose="020B0604020202020204" pitchFamily="34" charset="0"/>
            </a:endParaRPr>
          </a:p>
          <a:p>
            <a:pPr algn="just"/>
            <a:r>
              <a:rPr lang="tr-TR" dirty="0" smtClean="0">
                <a:latin typeface="Arial" panose="020B0604020202020204" pitchFamily="34" charset="0"/>
                <a:cs typeface="Arial" panose="020B0604020202020204" pitchFamily="34" charset="0"/>
              </a:rPr>
              <a:t>BEATLEY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Timothy</a:t>
            </a:r>
            <a:r>
              <a:rPr lang="tr-TR" dirty="0">
                <a:latin typeface="Arial" panose="020B0604020202020204" pitchFamily="34" charset="0"/>
                <a:cs typeface="Arial" panose="020B0604020202020204" pitchFamily="34" charset="0"/>
              </a:rPr>
              <a:t>. (1995), "Planning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Sustainability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Elements</a:t>
            </a:r>
            <a:r>
              <a:rPr lang="tr-TR" dirty="0">
                <a:latin typeface="Arial" panose="020B0604020202020204" pitchFamily="34" charset="0"/>
                <a:cs typeface="Arial" panose="020B0604020202020204" pitchFamily="34" charset="0"/>
              </a:rPr>
              <a:t> of a New(</a:t>
            </a:r>
            <a:r>
              <a:rPr lang="tr-TR" dirty="0" err="1">
                <a:latin typeface="Arial" panose="020B0604020202020204" pitchFamily="34" charset="0"/>
                <a:cs typeface="Arial" panose="020B0604020202020204" pitchFamily="34" charset="0"/>
              </a:rPr>
              <a:t>Improved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Paradigm</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Journal</a:t>
            </a:r>
            <a:r>
              <a:rPr lang="tr-TR" dirty="0">
                <a:latin typeface="Arial" panose="020B0604020202020204" pitchFamily="34" charset="0"/>
                <a:cs typeface="Arial" panose="020B0604020202020204" pitchFamily="34" charset="0"/>
              </a:rPr>
              <a:t> of Planning </a:t>
            </a:r>
            <a:r>
              <a:rPr lang="tr-TR" dirty="0" err="1">
                <a:latin typeface="Arial" panose="020B0604020202020204" pitchFamily="34" charset="0"/>
                <a:cs typeface="Arial" panose="020B0604020202020204" pitchFamily="34" charset="0"/>
              </a:rPr>
              <a:t>Literature</a:t>
            </a:r>
            <a:r>
              <a:rPr lang="tr-TR" dirty="0">
                <a:latin typeface="Arial" panose="020B0604020202020204" pitchFamily="34" charset="0"/>
                <a:cs typeface="Arial" panose="020B0604020202020204" pitchFamily="34" charset="0"/>
              </a:rPr>
              <a:t>, 9(4), 383-395.,</a:t>
            </a:r>
          </a:p>
          <a:p>
            <a:pPr algn="just"/>
            <a:r>
              <a:rPr lang="tr-TR" dirty="0">
                <a:latin typeface="Arial" panose="020B0604020202020204" pitchFamily="34" charset="0"/>
                <a:cs typeface="Arial" panose="020B0604020202020204" pitchFamily="34" charset="0"/>
              </a:rPr>
              <a:t> </a:t>
            </a:r>
          </a:p>
          <a:p>
            <a:pPr algn="just"/>
            <a:r>
              <a:rPr lang="tr-TR" dirty="0">
                <a:latin typeface="Arial" panose="020B0604020202020204" pitchFamily="34" charset="0"/>
                <a:cs typeface="Arial" panose="020B0604020202020204" pitchFamily="34" charset="0"/>
              </a:rPr>
              <a:t>ÇUBUK, Mehmet. (1995), "Sürdürülebilir Turizm ve Turizm Planlamasına Ekolojik Yaklaşım Kolokyum ve Panel Tartışmaları Sonuçları", Dünya Şehircilik Günü Kolokyumu, Alanya, Mimar Sinan Üniversitesi Matbaası, İstanbul 1996, ss.463-468.</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 D'AMORE, Louis J. (1992), "Sürdürülebilir Turizmin Desteklenmesi", </a:t>
            </a:r>
            <a:r>
              <a:rPr lang="tr-TR" dirty="0" err="1">
                <a:latin typeface="Arial" panose="020B0604020202020204" pitchFamily="34" charset="0"/>
                <a:cs typeface="Arial" panose="020B0604020202020204" pitchFamily="34" charset="0"/>
              </a:rPr>
              <a:t>Tourism</a:t>
            </a:r>
            <a:r>
              <a:rPr lang="tr-TR" dirty="0">
                <a:latin typeface="Arial" panose="020B0604020202020204" pitchFamily="34" charset="0"/>
                <a:cs typeface="Arial" panose="020B0604020202020204" pitchFamily="34" charset="0"/>
              </a:rPr>
              <a:t> Management, 258-262'den Çeviri: Turizmde Seçme Makaleler, Mayıs 1995, TUGEV Yayın No:34, ss.20-29. D'ANTUONO, </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Karen. (2000),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National</a:t>
            </a:r>
            <a:r>
              <a:rPr lang="tr-TR" dirty="0">
                <a:latin typeface="Arial" panose="020B0604020202020204" pitchFamily="34" charset="0"/>
                <a:cs typeface="Arial" panose="020B0604020202020204" pitchFamily="34" charset="0"/>
              </a:rPr>
              <a:t> Park </a:t>
            </a:r>
            <a:r>
              <a:rPr lang="tr-TR" dirty="0" err="1">
                <a:latin typeface="Arial" panose="020B0604020202020204" pitchFamily="34" charset="0"/>
                <a:cs typeface="Arial" panose="020B0604020202020204" pitchFamily="34" charset="0"/>
              </a:rPr>
              <a:t>Service's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Proposed</a:t>
            </a:r>
            <a:r>
              <a:rPr lang="tr-TR" dirty="0">
                <a:latin typeface="Arial" panose="020B0604020202020204" pitchFamily="34" charset="0"/>
                <a:cs typeface="Arial" panose="020B0604020202020204" pitchFamily="34" charset="0"/>
              </a:rPr>
              <a:t> Ban: A New </a:t>
            </a:r>
            <a:r>
              <a:rPr lang="tr-TR" dirty="0" err="1">
                <a:latin typeface="Arial" panose="020B0604020202020204" pitchFamily="34" charset="0"/>
                <a:cs typeface="Arial" panose="020B0604020202020204" pitchFamily="34" charset="0"/>
              </a:rPr>
              <a:t>Approach</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to</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Personal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Watercraft</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Use</a:t>
            </a:r>
            <a:r>
              <a:rPr lang="tr-TR" dirty="0">
                <a:latin typeface="Arial" panose="020B0604020202020204" pitchFamily="34" charset="0"/>
                <a:cs typeface="Arial" panose="020B0604020202020204" pitchFamily="34" charset="0"/>
              </a:rPr>
              <a:t> in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National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Parks</a:t>
            </a:r>
            <a:r>
              <a:rPr lang="tr-TR" dirty="0">
                <a:latin typeface="Arial" panose="020B0604020202020204" pitchFamily="34" charset="0"/>
                <a:cs typeface="Arial" panose="020B0604020202020204" pitchFamily="34" charset="0"/>
              </a:rPr>
              <a:t>", Boston </a:t>
            </a:r>
            <a:r>
              <a:rPr lang="tr-TR" dirty="0" err="1">
                <a:latin typeface="Arial" panose="020B0604020202020204" pitchFamily="34" charset="0"/>
                <a:cs typeface="Arial" panose="020B0604020202020204" pitchFamily="34" charset="0"/>
              </a:rPr>
              <a:t>College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Environmental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Affairs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Law</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Review</a:t>
            </a:r>
            <a:r>
              <a:rPr lang="tr-TR" dirty="0">
                <a:latin typeface="Arial" panose="020B0604020202020204" pitchFamily="34" charset="0"/>
                <a:cs typeface="Arial" panose="020B0604020202020204" pitchFamily="34" charset="0"/>
              </a:rPr>
              <a:t>, 27(2), 243-278.</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 DEMİR, Cengiz. (2001), "Turizm ve Rekreasyon Faaliyetlerinin Milli Parklarda Sürdürülebilirliği: Türkiye'deki Milli Parklara Yönelik Bir Uygulama", Yayınlanmamış Doktora Tezi, Dokuz Eylül Üniversitesi, Sosyal Bilimler Enstitüsü, İzmir. </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DEMİRCAN, Sunay. (1999), "Orman Bakanlığı ve Çevre Politikası", </a:t>
            </a:r>
            <a:r>
              <a:rPr lang="tr-TR" dirty="0">
                <a:latin typeface="Arial" panose="020B0604020202020204" pitchFamily="34" charset="0"/>
                <a:cs typeface="Arial" panose="020B0604020202020204" pitchFamily="34" charset="0"/>
                <a:hlinkClick r:id="rId2"/>
              </a:rPr>
              <a:t>http://garildi.birnumara.com.tr/</a:t>
            </a:r>
            <a:r>
              <a:rPr lang="tr-TR" dirty="0" err="1">
                <a:latin typeface="Arial" panose="020B0604020202020204" pitchFamily="34" charset="0"/>
                <a:cs typeface="Arial" panose="020B0604020202020204" pitchFamily="34" charset="0"/>
                <a:hlinkClick r:id="rId2"/>
              </a:rPr>
              <a:t>cgi</a:t>
            </a:r>
            <a:r>
              <a:rPr lang="tr-TR" dirty="0">
                <a:latin typeface="Arial" panose="020B0604020202020204" pitchFamily="34" charset="0"/>
                <a:cs typeface="Arial" panose="020B0604020202020204" pitchFamily="34" charset="0"/>
                <a:hlinkClick r:id="rId2"/>
              </a:rPr>
              <a:t>-bin/sayfa.cgi?w+30+/</a:t>
            </a:r>
            <a:r>
              <a:rPr lang="tr-TR" dirty="0" err="1">
                <a:latin typeface="Arial" panose="020B0604020202020204" pitchFamily="34" charset="0"/>
                <a:cs typeface="Arial" panose="020B0604020202020204" pitchFamily="34" charset="0"/>
                <a:hlinkClick r:id="rId2"/>
              </a:rPr>
              <a:t>gezix</a:t>
            </a:r>
            <a:r>
              <a:rPr lang="tr-TR" dirty="0">
                <a:latin typeface="Arial" panose="020B0604020202020204" pitchFamily="34" charset="0"/>
                <a:cs typeface="Arial" panose="020B0604020202020204" pitchFamily="34" charset="0"/>
                <a:hlinkClick r:id="rId2"/>
              </a:rPr>
              <a:t>/9901/01/t/g05.htm</a:t>
            </a:r>
            <a:r>
              <a:rPr lang="tr-TR" dirty="0">
                <a:latin typeface="Arial" panose="020B0604020202020204" pitchFamily="34" charset="0"/>
                <a:cs typeface="Arial" panose="020B0604020202020204" pitchFamily="34" charset="0"/>
              </a:rPr>
              <a:t>.</a:t>
            </a:r>
          </a:p>
          <a:p>
            <a:pPr algn="just"/>
            <a:r>
              <a:rPr lang="tr-TR" dirty="0">
                <a:latin typeface="Arial" panose="020B0604020202020204" pitchFamily="34" charset="0"/>
                <a:cs typeface="Arial" panose="020B0604020202020204" pitchFamily="34" charset="0"/>
              </a:rPr>
              <a:t> </a:t>
            </a:r>
          </a:p>
          <a:p>
            <a:pPr algn="just"/>
            <a:r>
              <a:rPr lang="tr-TR" dirty="0">
                <a:latin typeface="Arial" panose="020B0604020202020204" pitchFamily="34" charset="0"/>
                <a:cs typeface="Arial" panose="020B0604020202020204" pitchFamily="34" charset="0"/>
              </a:rPr>
              <a:t>HİMMETOĞLU, Bülent. (1995), "Sürdürülebilir Turizmi Geliştirme Yolları", Dünya Şehircilik Günü Kolokyumu, Alanya, Mimar Sinan Üniversitesi Matbaası, İstanbul 1996, ss.61-69</a:t>
            </a:r>
            <a:r>
              <a:rPr lang="tr-TR" dirty="0"/>
              <a:t>. </a:t>
            </a:r>
          </a:p>
        </p:txBody>
      </p:sp>
    </p:spTree>
    <p:extLst>
      <p:ext uri="{BB962C8B-B14F-4D97-AF65-F5344CB8AC3E}">
        <p14:creationId xmlns:p14="http://schemas.microsoft.com/office/powerpoint/2010/main" val="4289734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904" y="1353312"/>
            <a:ext cx="11436096" cy="7723632"/>
          </a:xfrm>
        </p:spPr>
        <p:txBody>
          <a:bodyPr>
            <a:noAutofit/>
          </a:bodyPr>
          <a:lstStyle/>
          <a:p>
            <a:r>
              <a:rPr lang="tr-TR" sz="2000" dirty="0">
                <a:latin typeface="Arial" panose="020B0604020202020204" pitchFamily="34" charset="0"/>
                <a:cs typeface="Arial" panose="020B0604020202020204" pitchFamily="34" charset="0"/>
              </a:rPr>
              <a:t>Hürriyet Gazetesi. (1999), "Abant'ın </a:t>
            </a:r>
            <a:r>
              <a:rPr lang="tr-TR" sz="2000" dirty="0" err="1">
                <a:latin typeface="Arial" panose="020B0604020202020204" pitchFamily="34" charset="0"/>
                <a:cs typeface="Arial" panose="020B0604020202020204" pitchFamily="34" charset="0"/>
              </a:rPr>
              <a:t>Hiperaktif</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Yaramazları",</a:t>
            </a:r>
            <a:r>
              <a:rPr lang="tr-TR" sz="2000" dirty="0" err="1">
                <a:latin typeface="Arial" panose="020B0604020202020204" pitchFamily="34" charset="0"/>
                <a:cs typeface="Arial" panose="020B0604020202020204" pitchFamily="34" charset="0"/>
                <a:hlinkClick r:id="rId2"/>
              </a:rPr>
              <a:t>http</a:t>
            </a:r>
            <a:r>
              <a:rPr lang="tr-TR" sz="2000" dirty="0">
                <a:latin typeface="Arial" panose="020B0604020202020204" pitchFamily="34" charset="0"/>
                <a:cs typeface="Arial" panose="020B0604020202020204" pitchFamily="34" charset="0"/>
                <a:hlinkClick r:id="rId2"/>
              </a:rPr>
              <a:t>://www.hurriyet.com.tr/hur/</a:t>
            </a:r>
            <a:r>
              <a:rPr lang="tr-TR" sz="2000" dirty="0" err="1">
                <a:latin typeface="Arial" panose="020B0604020202020204" pitchFamily="34" charset="0"/>
                <a:cs typeface="Arial" panose="020B0604020202020204" pitchFamily="34" charset="0"/>
                <a:hlinkClick r:id="rId2"/>
              </a:rPr>
              <a:t>turk</a:t>
            </a:r>
            <a:r>
              <a:rPr lang="tr-TR" sz="2000" dirty="0">
                <a:latin typeface="Arial" panose="020B0604020202020204" pitchFamily="34" charset="0"/>
                <a:cs typeface="Arial" panose="020B0604020202020204" pitchFamily="34" charset="0"/>
                <a:hlinkClick r:id="rId2"/>
              </a:rPr>
              <a:t>/99/04/18/yasamllyas.htm</a:t>
            </a:r>
            <a:r>
              <a:rPr lang="tr-TR" sz="2000" dirty="0">
                <a:latin typeface="Arial" panose="020B0604020202020204" pitchFamily="34" charset="0"/>
                <a:cs typeface="Arial" panose="020B0604020202020204" pitchFamily="34" charset="0"/>
              </a:rPr>
              <a:t>.</a:t>
            </a:r>
          </a:p>
          <a:p>
            <a:r>
              <a:rPr lang="tr-TR" sz="2000" dirty="0">
                <a:latin typeface="Arial" panose="020B0604020202020204" pitchFamily="34" charset="0"/>
                <a:cs typeface="Arial" panose="020B0604020202020204" pitchFamily="34" charset="0"/>
              </a:rPr>
              <a:t> KAHRAMAN, </a:t>
            </a:r>
            <a:r>
              <a:rPr lang="tr-TR" sz="2000" dirty="0" err="1">
                <a:latin typeface="Arial" panose="020B0604020202020204" pitchFamily="34" charset="0"/>
                <a:cs typeface="Arial" panose="020B0604020202020204" pitchFamily="34" charset="0"/>
              </a:rPr>
              <a:t>Nüshet</a:t>
            </a:r>
            <a:r>
              <a:rPr lang="tr-TR" sz="2000" dirty="0">
                <a:latin typeface="Arial" panose="020B0604020202020204" pitchFamily="34" charset="0"/>
                <a:cs typeface="Arial" panose="020B0604020202020204" pitchFamily="34" charset="0"/>
              </a:rPr>
              <a:t>. (1994), "Sürdürülebilir Kalkınma ve Turizm",</a:t>
            </a:r>
          </a:p>
          <a:p>
            <a:r>
              <a:rPr lang="tr-TR" sz="2000" dirty="0">
                <a:latin typeface="Arial" panose="020B0604020202020204" pitchFamily="34" charset="0"/>
                <a:cs typeface="Arial" panose="020B0604020202020204" pitchFamily="34" charset="0"/>
              </a:rPr>
              <a:t> Anatolia Dergisi, Aralık 1994, ss.73-77. KARAASLAN, Şule İ ve Tanyel, </a:t>
            </a:r>
            <a:r>
              <a:rPr lang="tr-TR" sz="2000" dirty="0" err="1">
                <a:latin typeface="Arial" panose="020B0604020202020204" pitchFamily="34" charset="0"/>
                <a:cs typeface="Arial" panose="020B0604020202020204" pitchFamily="34" charset="0"/>
              </a:rPr>
              <a:t>Özelçi</a:t>
            </a:r>
            <a:r>
              <a:rPr lang="tr-TR" sz="2000" dirty="0">
                <a:latin typeface="Arial" panose="020B0604020202020204" pitchFamily="34" charset="0"/>
                <a:cs typeface="Arial" panose="020B0604020202020204" pitchFamily="34" charset="0"/>
              </a:rPr>
              <a:t>. (1995), "Turizm </a:t>
            </a:r>
            <a:r>
              <a:rPr lang="tr-TR" sz="2000" dirty="0" err="1">
                <a:latin typeface="Arial" panose="020B0604020202020204" pitchFamily="34" charset="0"/>
                <a:cs typeface="Arial" panose="020B0604020202020204" pitchFamily="34" charset="0"/>
              </a:rPr>
              <a:t>PlanlamasıPolitikalar</a:t>
            </a:r>
            <a:r>
              <a:rPr lang="tr-TR" sz="2000" dirty="0">
                <a:latin typeface="Arial" panose="020B0604020202020204" pitchFamily="34" charset="0"/>
                <a:cs typeface="Arial" panose="020B0604020202020204" pitchFamily="34" charset="0"/>
              </a:rPr>
              <a:t>-Türkiye",</a:t>
            </a:r>
          </a:p>
          <a:p>
            <a:r>
              <a:rPr lang="tr-TR" sz="2000" dirty="0">
                <a:latin typeface="Arial" panose="020B0604020202020204" pitchFamily="34" charset="0"/>
                <a:cs typeface="Arial" panose="020B0604020202020204" pitchFamily="34" charset="0"/>
              </a:rPr>
              <a:t> Dünya Şehircilik Günü Kolokyumu, Alanya, Mimar Sinan Üniversitesi Matbaası, İstanbul 1996, ss.361-371. </a:t>
            </a:r>
          </a:p>
          <a:p>
            <a:r>
              <a:rPr lang="tr-TR" sz="2000" dirty="0">
                <a:latin typeface="Arial" panose="020B0604020202020204" pitchFamily="34" charset="0"/>
                <a:cs typeface="Arial" panose="020B0604020202020204" pitchFamily="34" charset="0"/>
              </a:rPr>
              <a:t>ORAL, Sahne ve Uğur, </a:t>
            </a:r>
            <a:r>
              <a:rPr lang="tr-TR" sz="2000" dirty="0" err="1">
                <a:latin typeface="Arial" panose="020B0604020202020204" pitchFamily="34" charset="0"/>
                <a:cs typeface="Arial" panose="020B0604020202020204" pitchFamily="34" charset="0"/>
              </a:rPr>
              <a:t>Şenbük</a:t>
            </a:r>
            <a:r>
              <a:rPr lang="tr-TR" sz="2000" dirty="0">
                <a:latin typeface="Arial" panose="020B0604020202020204" pitchFamily="34" charset="0"/>
                <a:cs typeface="Arial" panose="020B0604020202020204" pitchFamily="34" charset="0"/>
              </a:rPr>
              <a:t>. (1995), "Turistik Yörelerin Sürdürülebilir Turizm Açısından Yapısal Değerlendirilmesi", </a:t>
            </a:r>
          </a:p>
          <a:p>
            <a:r>
              <a:rPr lang="tr-TR" sz="2000" dirty="0">
                <a:latin typeface="Arial" panose="020B0604020202020204" pitchFamily="34" charset="0"/>
                <a:cs typeface="Arial" panose="020B0604020202020204" pitchFamily="34" charset="0"/>
              </a:rPr>
              <a:t>Dünya Şehircilik Günü Kolokyumu, Alanya, Mimar Sinan Üniversitesi Matbaası, İstanbul 1996, ss.197- 205.</a:t>
            </a:r>
          </a:p>
          <a:p>
            <a:r>
              <a:rPr lang="tr-TR" sz="2000" dirty="0">
                <a:latin typeface="Arial" panose="020B0604020202020204" pitchFamily="34" charset="0"/>
                <a:cs typeface="Arial" panose="020B0604020202020204" pitchFamily="34" charset="0"/>
              </a:rPr>
              <a:t> ÖZEK, </a:t>
            </a:r>
            <a:r>
              <a:rPr lang="tr-TR" sz="2000" dirty="0" err="1">
                <a:latin typeface="Arial" panose="020B0604020202020204" pitchFamily="34" charset="0"/>
                <a:cs typeface="Arial" panose="020B0604020202020204" pitchFamily="34" charset="0"/>
              </a:rPr>
              <a:t>Veyis</a:t>
            </a:r>
            <a:r>
              <a:rPr lang="tr-TR" sz="2000" dirty="0">
                <a:latin typeface="Arial" panose="020B0604020202020204" pitchFamily="34" charset="0"/>
                <a:cs typeface="Arial" panose="020B0604020202020204" pitchFamily="34" charset="0"/>
              </a:rPr>
              <a:t>; Ayşe </a:t>
            </a:r>
            <a:r>
              <a:rPr lang="tr-TR" sz="2000" dirty="0" err="1">
                <a:latin typeface="Arial" panose="020B0604020202020204" pitchFamily="34" charset="0"/>
                <a:cs typeface="Arial" panose="020B0604020202020204" pitchFamily="34" charset="0"/>
              </a:rPr>
              <a:t>Sirel</a:t>
            </a:r>
            <a:r>
              <a:rPr lang="tr-TR" sz="2000" dirty="0">
                <a:latin typeface="Arial" panose="020B0604020202020204" pitchFamily="34" charset="0"/>
                <a:cs typeface="Arial" panose="020B0604020202020204" pitchFamily="34" charset="0"/>
              </a:rPr>
              <a:t> ve </a:t>
            </a:r>
            <a:r>
              <a:rPr lang="tr-TR" sz="2000" dirty="0" err="1">
                <a:latin typeface="Arial" panose="020B0604020202020204" pitchFamily="34" charset="0"/>
                <a:cs typeface="Arial" panose="020B0604020202020204" pitchFamily="34" charset="0"/>
              </a:rPr>
              <a:t>Sennur</a:t>
            </a:r>
            <a:r>
              <a:rPr lang="tr-TR" sz="2000" dirty="0">
                <a:latin typeface="Arial" panose="020B0604020202020204" pitchFamily="34" charset="0"/>
                <a:cs typeface="Arial" panose="020B0604020202020204" pitchFamily="34" charset="0"/>
              </a:rPr>
              <a:t> Akansel. (1995), "Turizm- Araç mı, Amaç mı?", </a:t>
            </a:r>
          </a:p>
        </p:txBody>
      </p:sp>
    </p:spTree>
    <p:extLst>
      <p:ext uri="{BB962C8B-B14F-4D97-AF65-F5344CB8AC3E}">
        <p14:creationId xmlns:p14="http://schemas.microsoft.com/office/powerpoint/2010/main" val="2074054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87004" y="262128"/>
            <a:ext cx="9858820" cy="6595872"/>
          </a:xfrm>
        </p:spPr>
        <p:txBody>
          <a:bodyPr>
            <a:normAutofit/>
          </a:bodyPr>
          <a:lstStyle/>
          <a:p>
            <a:pPr algn="just"/>
            <a:r>
              <a:rPr lang="tr-TR" dirty="0">
                <a:latin typeface="Arial" panose="020B0604020202020204" pitchFamily="34" charset="0"/>
                <a:cs typeface="Arial" panose="020B0604020202020204" pitchFamily="34" charset="0"/>
              </a:rPr>
              <a:t>Dünya Şehircilik Günü Kolokyumu, Alanya, Mimar Sinan Üniversitesi Matbaası, İstanbul 1996, ss.143-151. </a:t>
            </a:r>
          </a:p>
          <a:p>
            <a:pPr algn="just"/>
            <a:r>
              <a:rPr lang="tr-TR" dirty="0">
                <a:latin typeface="Arial" panose="020B0604020202020204" pitchFamily="34" charset="0"/>
                <a:cs typeface="Arial" panose="020B0604020202020204" pitchFamily="34" charset="0"/>
              </a:rPr>
              <a:t>PAÇACI(Güneş), Gül. (1995), "Turistik Alanlarda Doğal Kaynakların Korunmasında Yeni Bir Kavram: Sürdürülebilir Turizm", Çevre ve İnsan, Çevre Bakanlığı Yayın Organı, 6(23), 34-39. </a:t>
            </a:r>
          </a:p>
          <a:p>
            <a:pPr algn="just"/>
            <a:r>
              <a:rPr lang="tr-TR" dirty="0">
                <a:latin typeface="Arial" panose="020B0604020202020204" pitchFamily="34" charset="0"/>
                <a:cs typeface="Arial" panose="020B0604020202020204" pitchFamily="34" charset="0"/>
              </a:rPr>
              <a:t>PANIZZON, </a:t>
            </a:r>
            <a:r>
              <a:rPr lang="tr-TR" dirty="0" err="1">
                <a:latin typeface="Arial" panose="020B0604020202020204" pitchFamily="34" charset="0"/>
                <a:cs typeface="Arial" panose="020B0604020202020204" pitchFamily="34" charset="0"/>
              </a:rPr>
              <a:t>Debra</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Andrew, </a:t>
            </a:r>
            <a:r>
              <a:rPr lang="tr-TR" dirty="0" err="1">
                <a:latin typeface="Arial" panose="020B0604020202020204" pitchFamily="34" charset="0"/>
                <a:cs typeface="Arial" panose="020B0604020202020204" pitchFamily="34" charset="0"/>
              </a:rPr>
              <a:t>Boulton</a:t>
            </a:r>
            <a:r>
              <a:rPr lang="tr-TR" dirty="0">
                <a:latin typeface="Arial" panose="020B0604020202020204" pitchFamily="34" charset="0"/>
                <a:cs typeface="Arial" panose="020B0604020202020204" pitchFamily="34" charset="0"/>
              </a:rPr>
              <a:t>. (2000), "</a:t>
            </a:r>
            <a:r>
              <a:rPr lang="tr-TR" dirty="0" err="1">
                <a:latin typeface="Arial" panose="020B0604020202020204" pitchFamily="34" charset="0"/>
                <a:cs typeface="Arial" panose="020B0604020202020204" pitchFamily="34" charset="0"/>
              </a:rPr>
              <a:t>Biodiversity</a:t>
            </a:r>
            <a:r>
              <a:rPr lang="tr-TR" dirty="0">
                <a:latin typeface="Arial" panose="020B0604020202020204" pitchFamily="34" charset="0"/>
                <a:cs typeface="Arial" panose="020B0604020202020204" pitchFamily="34" charset="0"/>
              </a:rPr>
              <a:t> in </a:t>
            </a:r>
            <a:r>
              <a:rPr lang="tr-TR" dirty="0" err="1">
                <a:latin typeface="Arial" panose="020B0604020202020204" pitchFamily="34" charset="0"/>
                <a:cs typeface="Arial" panose="020B0604020202020204" pitchFamily="34" charset="0"/>
              </a:rPr>
              <a:t>Australia</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What</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Where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for</a:t>
            </a:r>
            <a:r>
              <a:rPr lang="tr-TR" dirty="0">
                <a:latin typeface="Arial" panose="020B0604020202020204" pitchFamily="34" charset="0"/>
                <a:cs typeface="Arial" panose="020B0604020202020204" pitchFamily="34" charset="0"/>
              </a:rPr>
              <a:t> How </a:t>
            </a:r>
            <a:r>
              <a:rPr lang="tr-TR" dirty="0" err="1">
                <a:latin typeface="Arial" panose="020B0604020202020204" pitchFamily="34" charset="0"/>
                <a:cs typeface="Arial" panose="020B0604020202020204" pitchFamily="34" charset="0"/>
              </a:rPr>
              <a:t>Long</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Australian</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Science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Teachers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Journal</a:t>
            </a:r>
            <a:r>
              <a:rPr lang="tr-TR" dirty="0">
                <a:latin typeface="Arial" panose="020B0604020202020204" pitchFamily="34" charset="0"/>
                <a:cs typeface="Arial" panose="020B0604020202020204" pitchFamily="34" charset="0"/>
              </a:rPr>
              <a:t>, 46(4), 17-26.</a:t>
            </a:r>
          </a:p>
          <a:p>
            <a:pPr algn="just"/>
            <a:r>
              <a:rPr lang="tr-TR" dirty="0">
                <a:latin typeface="Arial" panose="020B0604020202020204" pitchFamily="34" charset="0"/>
                <a:cs typeface="Arial" panose="020B0604020202020204" pitchFamily="34" charset="0"/>
              </a:rPr>
              <a:t> PILL, Charles. (1995), "Sürdürülebilir Gelişme Planlamasına Genel Bir Yaklaşım", Dünya Şehircilik Günü Kolokyumu, Alanya, Mimar Sinan Üniversitesi Matbaası, İstanbul 1996, ss.57-60.</a:t>
            </a:r>
          </a:p>
          <a:p>
            <a:pPr algn="just"/>
            <a:r>
              <a:rPr lang="tr-TR" dirty="0">
                <a:latin typeface="Arial" panose="020B0604020202020204" pitchFamily="34" charset="0"/>
                <a:cs typeface="Arial" panose="020B0604020202020204" pitchFamily="34" charset="0"/>
              </a:rPr>
              <a:t> RITCHIE, J.R., </a:t>
            </a:r>
            <a:r>
              <a:rPr lang="tr-TR" dirty="0" err="1">
                <a:latin typeface="Arial" panose="020B0604020202020204" pitchFamily="34" charset="0"/>
                <a:cs typeface="Arial" panose="020B0604020202020204" pitchFamily="34" charset="0"/>
              </a:rPr>
              <a:t>Brent</a:t>
            </a:r>
            <a:r>
              <a:rPr lang="tr-TR" dirty="0">
                <a:latin typeface="Arial" panose="020B0604020202020204" pitchFamily="34" charset="0"/>
                <a:cs typeface="Arial" panose="020B0604020202020204" pitchFamily="34" charset="0"/>
              </a:rPr>
              <a:t>. (1999), "</a:t>
            </a:r>
            <a:r>
              <a:rPr lang="tr-TR" dirty="0" err="1">
                <a:latin typeface="Arial" panose="020B0604020202020204" pitchFamily="34" charset="0"/>
                <a:cs typeface="Arial" panose="020B0604020202020204" pitchFamily="34" charset="0"/>
              </a:rPr>
              <a:t>Policy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Formulation</a:t>
            </a:r>
            <a:r>
              <a:rPr lang="tr-TR" dirty="0">
                <a:latin typeface="Arial" panose="020B0604020202020204" pitchFamily="34" charset="0"/>
                <a:cs typeface="Arial" panose="020B0604020202020204" pitchFamily="34" charset="0"/>
              </a:rPr>
              <a:t> at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Tourism</a:t>
            </a:r>
            <a:r>
              <a:rPr lang="tr-TR" dirty="0">
                <a:latin typeface="Arial" panose="020B0604020202020204" pitchFamily="34" charset="0"/>
                <a:cs typeface="Arial" panose="020B0604020202020204" pitchFamily="34" charset="0"/>
              </a:rPr>
              <a:t>/</a:t>
            </a:r>
            <a:r>
              <a:rPr lang="tr-TR" dirty="0" err="1">
                <a:latin typeface="Arial" panose="020B0604020202020204" pitchFamily="34" charset="0"/>
                <a:cs typeface="Arial" panose="020B0604020202020204" pitchFamily="34" charset="0"/>
              </a:rPr>
              <a:t>Environmental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Interface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Insights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Recommendations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from</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BanffBow</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Valley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Study</a:t>
            </a:r>
            <a:r>
              <a:rPr lang="tr-TR" dirty="0">
                <a:latin typeface="Arial" panose="020B0604020202020204" pitchFamily="34" charset="0"/>
                <a:cs typeface="Arial" panose="020B0604020202020204" pitchFamily="34" charset="0"/>
              </a:rPr>
              <a:t>",</a:t>
            </a:r>
            <a:r>
              <a:rPr lang="tr-TR" dirty="0" err="1">
                <a:latin typeface="Arial" panose="020B0604020202020204" pitchFamily="34" charset="0"/>
                <a:cs typeface="Arial" panose="020B0604020202020204" pitchFamily="34" charset="0"/>
              </a:rPr>
              <a:t>Journal</a:t>
            </a:r>
            <a:r>
              <a:rPr lang="tr-TR" dirty="0">
                <a:latin typeface="Arial" panose="020B0604020202020204" pitchFamily="34" charset="0"/>
                <a:cs typeface="Arial" panose="020B0604020202020204" pitchFamily="34" charset="0"/>
              </a:rPr>
              <a:t> of Travel </a:t>
            </a:r>
            <a:r>
              <a:rPr lang="tr-TR" dirty="0" err="1">
                <a:latin typeface="Arial" panose="020B0604020202020204" pitchFamily="34" charset="0"/>
                <a:cs typeface="Arial" panose="020B0604020202020204" pitchFamily="34" charset="0"/>
              </a:rPr>
              <a:t>Research</a:t>
            </a:r>
            <a:r>
              <a:rPr lang="tr-TR" dirty="0">
                <a:latin typeface="Arial" panose="020B0604020202020204" pitchFamily="34" charset="0"/>
                <a:cs typeface="Arial" panose="020B0604020202020204" pitchFamily="34" charset="0"/>
              </a:rPr>
              <a:t>, 38(2), 100-110.</a:t>
            </a:r>
          </a:p>
          <a:p>
            <a:pPr algn="just"/>
            <a:r>
              <a:rPr lang="tr-TR" dirty="0">
                <a:latin typeface="Arial" panose="020B0604020202020204" pitchFamily="34" charset="0"/>
                <a:cs typeface="Arial" panose="020B0604020202020204" pitchFamily="34" charset="0"/>
              </a:rPr>
              <a:t> ŞENBÜK, Uğur. (1995), "Ekolojik Verilerin Turizm Kaynağı Olarak Değerlendirilmesi ve İzmir Kuş Cenneti Örneği", Yayınlanmamış Yüksek Lisans Tezi, Dokuz Eylül Üniversitesi, Sosyal Bilimler Enstitüsü, İzmir.</a:t>
            </a:r>
          </a:p>
          <a:p>
            <a:pPr algn="just"/>
            <a:r>
              <a:rPr lang="tr-TR" dirty="0">
                <a:latin typeface="Arial" panose="020B0604020202020204" pitchFamily="34" charset="0"/>
                <a:cs typeface="Arial" panose="020B0604020202020204" pitchFamily="34" charset="0"/>
              </a:rPr>
              <a:t> TOPRAK KARAMAN, Zerrin. (1998), Çevre Yönetimi ve Politikası, Anadolu Matbaacılık, İzmir. VAUGHAN, David. (2000), "</a:t>
            </a:r>
            <a:r>
              <a:rPr lang="tr-TR" dirty="0" err="1">
                <a:latin typeface="Arial" panose="020B0604020202020204" pitchFamily="34" charset="0"/>
                <a:cs typeface="Arial" panose="020B0604020202020204" pitchFamily="34" charset="0"/>
              </a:rPr>
              <a:t>Tourism</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Biodiversity</a:t>
            </a:r>
            <a:r>
              <a:rPr lang="tr-TR" dirty="0">
                <a:latin typeface="Arial" panose="020B0604020202020204" pitchFamily="34" charset="0"/>
                <a:cs typeface="Arial" panose="020B0604020202020204" pitchFamily="34" charset="0"/>
              </a:rPr>
              <a:t>: A </a:t>
            </a:r>
            <a:r>
              <a:rPr lang="tr-TR" dirty="0" err="1">
                <a:latin typeface="Arial" panose="020B0604020202020204" pitchFamily="34" charset="0"/>
                <a:cs typeface="Arial" panose="020B0604020202020204" pitchFamily="34" charset="0"/>
              </a:rPr>
              <a:t>Convergence</a:t>
            </a:r>
            <a:r>
              <a:rPr lang="tr-TR" dirty="0">
                <a:latin typeface="Arial" panose="020B0604020202020204" pitchFamily="34" charset="0"/>
                <a:cs typeface="Arial" panose="020B0604020202020204" pitchFamily="34" charset="0"/>
              </a:rPr>
              <a:t> of </a:t>
            </a:r>
            <a:r>
              <a:rPr lang="tr-TR" dirty="0" err="1">
                <a:latin typeface="Arial" panose="020B0604020202020204" pitchFamily="34" charset="0"/>
                <a:cs typeface="Arial" panose="020B0604020202020204" pitchFamily="34" charset="0"/>
              </a:rPr>
              <a:t>Interests</a:t>
            </a:r>
            <a:r>
              <a:rPr lang="tr-TR" dirty="0">
                <a:latin typeface="Arial" panose="020B0604020202020204" pitchFamily="34" charset="0"/>
                <a:cs typeface="Arial" panose="020B0604020202020204" pitchFamily="34" charset="0"/>
              </a:rPr>
              <a:t>?", International </a:t>
            </a:r>
            <a:r>
              <a:rPr lang="tr-TR" dirty="0" err="1">
                <a:latin typeface="Arial" panose="020B0604020202020204" pitchFamily="34" charset="0"/>
                <a:cs typeface="Arial" panose="020B0604020202020204" pitchFamily="34" charset="0"/>
              </a:rPr>
              <a:t>Affairs</a:t>
            </a:r>
            <a:r>
              <a:rPr lang="tr-TR" dirty="0">
                <a:latin typeface="Arial" panose="020B0604020202020204" pitchFamily="34" charset="0"/>
                <a:cs typeface="Arial" panose="020B0604020202020204" pitchFamily="34" charset="0"/>
              </a:rPr>
              <a:t>, 76(2), 283-297. </a:t>
            </a:r>
          </a:p>
          <a:p>
            <a:pPr algn="just"/>
            <a:r>
              <a:rPr lang="tr-TR" dirty="0">
                <a:latin typeface="Arial" panose="020B0604020202020204" pitchFamily="34" charset="0"/>
                <a:cs typeface="Arial" panose="020B0604020202020204" pitchFamily="34" charset="0"/>
              </a:rPr>
              <a:t>ZIKMUND, William G. (1994), Business </a:t>
            </a:r>
            <a:r>
              <a:rPr lang="tr-TR" dirty="0" err="1">
                <a:latin typeface="Arial" panose="020B0604020202020204" pitchFamily="34" charset="0"/>
                <a:cs typeface="Arial" panose="020B0604020202020204" pitchFamily="34" charset="0"/>
              </a:rPr>
              <a:t>Research</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Methods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Fourth</a:t>
            </a:r>
            <a:r>
              <a:rPr lang="tr-TR" dirty="0">
                <a:latin typeface="Arial" panose="020B0604020202020204" pitchFamily="34" charset="0"/>
                <a:cs typeface="Arial" panose="020B0604020202020204" pitchFamily="34" charset="0"/>
              </a:rPr>
              <a:t> Edition,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Dryden</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Press</a:t>
            </a:r>
            <a:r>
              <a:rPr lang="tr-TR" dirty="0">
                <a:latin typeface="Arial" panose="020B0604020202020204" pitchFamily="34" charset="0"/>
                <a:cs typeface="Arial" panose="020B0604020202020204" pitchFamily="34" charset="0"/>
              </a:rPr>
              <a:t>, Texas</a:t>
            </a:r>
            <a:r>
              <a:rPr lang="tr-TR" sz="2000" dirty="0">
                <a:latin typeface="Arial" panose="020B0604020202020204" pitchFamily="34" charset="0"/>
                <a:cs typeface="Arial" panose="020B0604020202020204" pitchFamily="34" charset="0"/>
              </a:rPr>
              <a:t>. </a:t>
            </a:r>
          </a:p>
          <a:p>
            <a:endParaRPr lang="tr-TR" dirty="0"/>
          </a:p>
        </p:txBody>
      </p:sp>
    </p:spTree>
    <p:extLst>
      <p:ext uri="{BB962C8B-B14F-4D97-AF65-F5344CB8AC3E}">
        <p14:creationId xmlns:p14="http://schemas.microsoft.com/office/powerpoint/2010/main" val="196761885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167</TotalTime>
  <Words>794</Words>
  <Application>Microsoft Office PowerPoint</Application>
  <PresentationFormat>Özel</PresentationFormat>
  <Paragraphs>39</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Duman</vt:lpstr>
      <vt:lpstr>    REKREASYON VE SÜRDÜRÜLEBİLİRLİK  MİLLİ PARKLAR , TURİZM,REKREASYON, SÜRDÜREBİLİRLİK,ÇEVRESEL ETKİ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ADI: SENANUR SOYADI: SEFEROĞLU NO : 19230897 KONU : REKREASYON VE SÜRDÜRÜLEBİLİRLİK ANAKTAR KELİMELER : M</dc:title>
  <dc:creator>büşra  aydın</dc:creator>
  <cp:lastModifiedBy>kumsaal</cp:lastModifiedBy>
  <cp:revision>23</cp:revision>
  <dcterms:created xsi:type="dcterms:W3CDTF">2020-02-20T09:00:47Z</dcterms:created>
  <dcterms:modified xsi:type="dcterms:W3CDTF">2020-05-10T13:26:17Z</dcterms:modified>
</cp:coreProperties>
</file>