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41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25.11.2019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Ağız lezyonları</a:t>
            </a:r>
            <a:endParaRPr lang="tr-TR" dirty="0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423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Enfekte</a:t>
            </a:r>
            <a:r>
              <a:rPr lang="tr-TR" dirty="0" smtClean="0"/>
              <a:t> bölgeye temas edilirse, sağlık personelinin parmağında </a:t>
            </a:r>
            <a:r>
              <a:rPr lang="tr-TR" dirty="0" err="1" smtClean="0"/>
              <a:t>herpetik</a:t>
            </a:r>
            <a:r>
              <a:rPr lang="tr-TR" dirty="0" smtClean="0"/>
              <a:t> </a:t>
            </a:r>
            <a:r>
              <a:rPr lang="tr-TR" dirty="0" err="1" smtClean="0"/>
              <a:t>whitlow</a:t>
            </a:r>
            <a:r>
              <a:rPr lang="tr-TR" dirty="0" smtClean="0"/>
              <a:t> (dolama) adı verilen lezyon görülebilir. </a:t>
            </a:r>
          </a:p>
          <a:p>
            <a:r>
              <a:rPr lang="tr-TR" dirty="0" smtClean="0"/>
              <a:t>Parmakta vezikül veya püstül oluşur, sonrasında </a:t>
            </a:r>
            <a:r>
              <a:rPr lang="tr-TR" dirty="0" err="1" smtClean="0"/>
              <a:t>ülserasyon</a:t>
            </a:r>
            <a:r>
              <a:rPr lang="tr-TR" dirty="0" smtClean="0"/>
              <a:t> görülür. Ağrılıdır.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829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Varisella</a:t>
            </a:r>
            <a:r>
              <a:rPr lang="tr-TR" dirty="0" smtClean="0"/>
              <a:t> </a:t>
            </a:r>
            <a:r>
              <a:rPr lang="tr-TR" dirty="0" err="1" smtClean="0"/>
              <a:t>zoster</a:t>
            </a:r>
            <a:r>
              <a:rPr lang="tr-TR" dirty="0" smtClean="0"/>
              <a:t> (su çiçeği)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Varisella</a:t>
            </a:r>
            <a:r>
              <a:rPr lang="tr-TR" dirty="0" smtClean="0"/>
              <a:t> </a:t>
            </a:r>
            <a:r>
              <a:rPr lang="tr-TR" dirty="0" err="1" smtClean="0"/>
              <a:t>zoster</a:t>
            </a:r>
            <a:r>
              <a:rPr lang="tr-TR" dirty="0" smtClean="0"/>
              <a:t> virüsünün neden olduğu </a:t>
            </a:r>
            <a:r>
              <a:rPr lang="tr-TR" dirty="0" err="1" smtClean="0"/>
              <a:t>primer</a:t>
            </a:r>
            <a:r>
              <a:rPr lang="tr-TR" dirty="0" smtClean="0"/>
              <a:t> olarak görülen çocukluk dönemi hastalığıdır. </a:t>
            </a:r>
          </a:p>
          <a:p>
            <a:r>
              <a:rPr lang="tr-TR" dirty="0" smtClean="0"/>
              <a:t>Kaşıntılı vezikül, püstül, ülserler ve ağız mukozasında çoklu ülserler görülür. </a:t>
            </a:r>
          </a:p>
          <a:p>
            <a:r>
              <a:rPr lang="tr-TR" dirty="0" smtClean="0"/>
              <a:t>Beraberinde enfeksiyon bulguları, akciğer, beyin veya diğer organ komplikasyonları gelişebilir.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7888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ZONA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124744"/>
            <a:ext cx="8229600" cy="4525963"/>
          </a:xfrm>
        </p:spPr>
        <p:txBody>
          <a:bodyPr/>
          <a:lstStyle/>
          <a:p>
            <a:r>
              <a:rPr lang="tr-TR" dirty="0" err="1" smtClean="0"/>
              <a:t>Herpes</a:t>
            </a:r>
            <a:r>
              <a:rPr lang="tr-TR" dirty="0" smtClean="0"/>
              <a:t> </a:t>
            </a:r>
            <a:r>
              <a:rPr lang="tr-TR" dirty="0" err="1" smtClean="0"/>
              <a:t>Zoster</a:t>
            </a:r>
            <a:r>
              <a:rPr lang="tr-TR" dirty="0" smtClean="0"/>
              <a:t> virüsünün </a:t>
            </a:r>
            <a:r>
              <a:rPr lang="tr-TR" dirty="0" err="1" smtClean="0"/>
              <a:t>sekonder</a:t>
            </a:r>
            <a:r>
              <a:rPr lang="tr-TR" dirty="0" smtClean="0"/>
              <a:t> olarak neden olduğu bir hastalıktır.</a:t>
            </a:r>
          </a:p>
          <a:p>
            <a:r>
              <a:rPr lang="tr-TR" dirty="0" smtClean="0"/>
              <a:t>Genellikle çocukluk döneminde görülen suçiçeği hastalığını etkeni olan </a:t>
            </a:r>
            <a:r>
              <a:rPr lang="tr-TR" dirty="0" err="1" smtClean="0"/>
              <a:t>virusün</a:t>
            </a:r>
            <a:r>
              <a:rPr lang="tr-TR" dirty="0" smtClean="0"/>
              <a:t> duyusal </a:t>
            </a:r>
            <a:r>
              <a:rPr lang="tr-TR" dirty="0" err="1" smtClean="0"/>
              <a:t>ganglionlara</a:t>
            </a:r>
            <a:r>
              <a:rPr lang="tr-TR" dirty="0" smtClean="0"/>
              <a:t> yerleşmesi sonucu ilerleyen yaşlarda ortaya çıkan tablodur.</a:t>
            </a:r>
            <a:endParaRPr lang="tr-TR" dirty="0"/>
          </a:p>
        </p:txBody>
      </p:sp>
      <p:pic>
        <p:nvPicPr>
          <p:cNvPr id="4" name="3 Resim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169388"/>
            <a:ext cx="3635896" cy="2688613"/>
          </a:xfrm>
          <a:prstGeom prst="rect">
            <a:avLst/>
          </a:prstGeom>
        </p:spPr>
      </p:pic>
      <p:pic>
        <p:nvPicPr>
          <p:cNvPr id="5" name="4 Resim" descr="indir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08104" y="4274600"/>
            <a:ext cx="3635896" cy="258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3797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Fasiyal</a:t>
            </a:r>
            <a:r>
              <a:rPr lang="tr-TR" dirty="0" smtClean="0"/>
              <a:t> veya </a:t>
            </a:r>
            <a:r>
              <a:rPr lang="tr-TR" dirty="0" err="1" smtClean="0"/>
              <a:t>trigeminal</a:t>
            </a:r>
            <a:r>
              <a:rPr lang="tr-TR" dirty="0" smtClean="0"/>
              <a:t> siniri tutarsa ağız ve çevresinde zona hastalığı görülebilir. </a:t>
            </a:r>
          </a:p>
          <a:p>
            <a:r>
              <a:rPr lang="tr-TR" dirty="0" smtClean="0"/>
              <a:t>Şiddetli ataklarda büyük ülsere lezyonlar ağrılı ve hasta için zorlayıcıdır. </a:t>
            </a:r>
          </a:p>
          <a:p>
            <a:r>
              <a:rPr lang="tr-TR" dirty="0" smtClean="0"/>
              <a:t>Tedavisinde </a:t>
            </a:r>
            <a:r>
              <a:rPr lang="tr-TR" dirty="0" err="1" smtClean="0"/>
              <a:t>asiklovir</a:t>
            </a:r>
            <a:r>
              <a:rPr lang="tr-TR" dirty="0" smtClean="0"/>
              <a:t> ve ağrı kesiciler kullanılır.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31249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El-ayak-ağız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268760"/>
            <a:ext cx="4283968" cy="5589240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Çocukluk döneminde görülen </a:t>
            </a:r>
            <a:r>
              <a:rPr lang="tr-TR" dirty="0"/>
              <a:t>b</a:t>
            </a:r>
            <a:r>
              <a:rPr lang="tr-TR" dirty="0" smtClean="0"/>
              <a:t>ulaşıcı bir hastalıktır.</a:t>
            </a:r>
          </a:p>
          <a:p>
            <a:r>
              <a:rPr lang="tr-TR" dirty="0" smtClean="0"/>
              <a:t>Etkeni </a:t>
            </a:r>
            <a:r>
              <a:rPr lang="tr-TR" dirty="0" err="1" smtClean="0"/>
              <a:t>coxsaki</a:t>
            </a:r>
            <a:r>
              <a:rPr lang="tr-TR" dirty="0" smtClean="0"/>
              <a:t> virüs, </a:t>
            </a:r>
            <a:r>
              <a:rPr lang="tr-TR" dirty="0" err="1" smtClean="0"/>
              <a:t>enterovirüs</a:t>
            </a:r>
            <a:r>
              <a:rPr lang="tr-TR" dirty="0" smtClean="0"/>
              <a:t> 71</a:t>
            </a:r>
          </a:p>
          <a:p>
            <a:r>
              <a:rPr lang="tr-TR" dirty="0" smtClean="0"/>
              <a:t>Solunum yoluyla, tükürükle, yakın temasla ve dışkı yoluyla bulaşabilir.</a:t>
            </a:r>
          </a:p>
          <a:p>
            <a:r>
              <a:rPr lang="tr-TR" dirty="0" smtClean="0"/>
              <a:t>Yüksek ateş, bademcikte kızarıklık, ağız içinde aft ve ciltte döküntü</a:t>
            </a:r>
          </a:p>
          <a:p>
            <a:r>
              <a:rPr lang="tr-TR" dirty="0" smtClean="0"/>
              <a:t>Tedavisi </a:t>
            </a:r>
            <a:r>
              <a:rPr lang="tr-TR" dirty="0" err="1" smtClean="0"/>
              <a:t>semptomatiktir</a:t>
            </a:r>
            <a:r>
              <a:rPr lang="tr-TR" dirty="0" smtClean="0"/>
              <a:t>. </a:t>
            </a:r>
          </a:p>
          <a:p>
            <a:endParaRPr lang="tr-TR" dirty="0"/>
          </a:p>
        </p:txBody>
      </p:sp>
      <p:pic>
        <p:nvPicPr>
          <p:cNvPr id="2050" name="Picture 2" descr="C:\Users\acer\Desktop\indir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1196752"/>
            <a:ext cx="3347864" cy="2826475"/>
          </a:xfrm>
          <a:prstGeom prst="rect">
            <a:avLst/>
          </a:prstGeom>
          <a:noFill/>
        </p:spPr>
      </p:pic>
      <p:pic>
        <p:nvPicPr>
          <p:cNvPr id="2052" name="Picture 4" descr="C:\Users\acer\Desktop\images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7" y="4080652"/>
            <a:ext cx="3707904" cy="27773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997906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Ülseratif</a:t>
            </a:r>
            <a:r>
              <a:rPr lang="tr-TR" dirty="0" smtClean="0"/>
              <a:t> durumlar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Ülser: yüzey </a:t>
            </a:r>
            <a:r>
              <a:rPr lang="tr-TR" dirty="0" err="1" smtClean="0"/>
              <a:t>epiteli</a:t>
            </a:r>
            <a:r>
              <a:rPr lang="tr-TR" dirty="0" smtClean="0"/>
              <a:t> ile birlikte altındaki bağ dokusunun da bir miktar kaybı sonucu ortaya çıkan ağrılı yaralardır. </a:t>
            </a:r>
          </a:p>
          <a:p>
            <a:r>
              <a:rPr lang="tr-TR" dirty="0" smtClean="0"/>
              <a:t>Ağızda en sık görülen lezyonlardır. </a:t>
            </a:r>
          </a:p>
          <a:p>
            <a:r>
              <a:rPr lang="tr-TR" dirty="0" err="1" smtClean="0"/>
              <a:t>Travmatik</a:t>
            </a:r>
            <a:r>
              <a:rPr lang="tr-TR" dirty="0" smtClean="0"/>
              <a:t>, bakteriyel, </a:t>
            </a:r>
            <a:r>
              <a:rPr lang="tr-TR" dirty="0" err="1" smtClean="0"/>
              <a:t>viral</a:t>
            </a:r>
            <a:r>
              <a:rPr lang="tr-TR" dirty="0" smtClean="0"/>
              <a:t> veya </a:t>
            </a:r>
            <a:r>
              <a:rPr lang="tr-TR" dirty="0" err="1" smtClean="0"/>
              <a:t>fungal</a:t>
            </a:r>
            <a:r>
              <a:rPr lang="tr-TR" dirty="0" smtClean="0"/>
              <a:t> enfeksiyonlar, immünolojik ve </a:t>
            </a:r>
            <a:r>
              <a:rPr lang="tr-TR" dirty="0" err="1" smtClean="0"/>
              <a:t>neoplastik</a:t>
            </a:r>
            <a:r>
              <a:rPr lang="tr-TR" dirty="0" smtClean="0"/>
              <a:t> nedenlerle görülebilir. </a:t>
            </a:r>
          </a:p>
          <a:p>
            <a:r>
              <a:rPr lang="tr-TR" dirty="0" err="1" smtClean="0"/>
              <a:t>Dental</a:t>
            </a:r>
            <a:r>
              <a:rPr lang="tr-TR" dirty="0" smtClean="0"/>
              <a:t> işlemler sırasında sağlık personelinin hatalı veya kontrolsüz manipülasyonu da </a:t>
            </a:r>
            <a:r>
              <a:rPr lang="tr-TR" dirty="0" err="1" smtClean="0"/>
              <a:t>travmatik</a:t>
            </a:r>
            <a:r>
              <a:rPr lang="tr-TR" dirty="0" smtClean="0"/>
              <a:t> ülserlere neden olabilir.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3542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Ağız içine kimyasalların akması, bazı bitki veya ilaçların koyulması, sıcak-sert gıdalar etken olabilir. </a:t>
            </a:r>
          </a:p>
          <a:p>
            <a:r>
              <a:rPr lang="tr-TR" dirty="0" smtClean="0"/>
              <a:t>Baş-boyun bölgesi kanserlerinde uygulanan radyoterapi veya kemoterapi sonucu ağızda </a:t>
            </a:r>
            <a:r>
              <a:rPr lang="tr-TR" dirty="0" err="1" smtClean="0"/>
              <a:t>ülserasyonlar</a:t>
            </a:r>
            <a:r>
              <a:rPr lang="tr-TR" dirty="0" smtClean="0"/>
              <a:t> gelişir.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74613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Aftöz</a:t>
            </a:r>
            <a:r>
              <a:rPr lang="tr-TR" dirty="0" smtClean="0"/>
              <a:t> </a:t>
            </a:r>
            <a:r>
              <a:rPr lang="tr-TR" dirty="0" err="1" smtClean="0"/>
              <a:t>Stomatitler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268760"/>
            <a:ext cx="4427984" cy="5472608"/>
          </a:xfrm>
        </p:spPr>
        <p:txBody>
          <a:bodyPr/>
          <a:lstStyle/>
          <a:p>
            <a:r>
              <a:rPr lang="tr-TR" dirty="0" smtClean="0"/>
              <a:t>Nedeni tam olarak bilinmemekle beraber demir, vitamin B-12, </a:t>
            </a:r>
            <a:r>
              <a:rPr lang="tr-TR" dirty="0" err="1" smtClean="0"/>
              <a:t>folik</a:t>
            </a:r>
            <a:r>
              <a:rPr lang="tr-TR" dirty="0" smtClean="0"/>
              <a:t> asit eksikliği, hormonlar ve stres etken olarak kabul edilmektedir.</a:t>
            </a:r>
          </a:p>
          <a:p>
            <a:r>
              <a:rPr lang="tr-TR" dirty="0" err="1" smtClean="0"/>
              <a:t>Minor</a:t>
            </a:r>
            <a:r>
              <a:rPr lang="tr-TR" dirty="0" smtClean="0"/>
              <a:t> ve </a:t>
            </a:r>
            <a:r>
              <a:rPr lang="tr-TR" dirty="0" err="1" smtClean="0"/>
              <a:t>major</a:t>
            </a:r>
            <a:r>
              <a:rPr lang="tr-TR" dirty="0" smtClean="0"/>
              <a:t> olmak üzere tipleri bulunmaktadır.</a:t>
            </a:r>
          </a:p>
        </p:txBody>
      </p:sp>
      <p:pic>
        <p:nvPicPr>
          <p:cNvPr id="4" name="3 Resim" descr="indir (4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80874" y="1412776"/>
            <a:ext cx="4063126" cy="2304256"/>
          </a:xfrm>
          <a:prstGeom prst="rect">
            <a:avLst/>
          </a:prstGeom>
        </p:spPr>
      </p:pic>
      <p:pic>
        <p:nvPicPr>
          <p:cNvPr id="5" name="4 Resim" descr="indir (5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71722" y="4437112"/>
            <a:ext cx="4672278" cy="1916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9605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Ağrılı ve tekrarlayıcı ülserler görülür. </a:t>
            </a:r>
            <a:r>
              <a:rPr lang="tr-TR" dirty="0" err="1" smtClean="0"/>
              <a:t>Yüzeyel</a:t>
            </a:r>
            <a:r>
              <a:rPr lang="tr-TR" dirty="0" smtClean="0"/>
              <a:t> ve çevresi kırmızı-sarı renklidir. </a:t>
            </a:r>
          </a:p>
          <a:p>
            <a:r>
              <a:rPr lang="tr-TR" dirty="0" smtClean="0"/>
              <a:t>Tedavisinde </a:t>
            </a:r>
            <a:r>
              <a:rPr lang="tr-TR" dirty="0" err="1" smtClean="0"/>
              <a:t>topikal</a:t>
            </a:r>
            <a:r>
              <a:rPr lang="tr-TR" dirty="0" smtClean="0"/>
              <a:t> ajanlar kullanılır. </a:t>
            </a:r>
          </a:p>
          <a:p>
            <a:r>
              <a:rPr lang="tr-TR" dirty="0" smtClean="0"/>
              <a:t>Majör tipi </a:t>
            </a:r>
            <a:r>
              <a:rPr lang="tr-TR" dirty="0" err="1" smtClean="0"/>
              <a:t>skar</a:t>
            </a:r>
            <a:r>
              <a:rPr lang="tr-TR" dirty="0" smtClean="0"/>
              <a:t> bırakarak iyileşir. Daha büyük ve çok daha ağrılıdır. Daha geç iyileşir.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49084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Sistemik hastalıklar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Sifiliz</a:t>
            </a:r>
            <a:r>
              <a:rPr lang="tr-TR" dirty="0" smtClean="0"/>
              <a:t> (frengi), </a:t>
            </a:r>
            <a:r>
              <a:rPr lang="tr-TR" dirty="0" err="1" smtClean="0"/>
              <a:t>gonore</a:t>
            </a:r>
            <a:r>
              <a:rPr lang="tr-TR" dirty="0" smtClean="0"/>
              <a:t> (bel soğukluğu) tüberküloz (verem) ve </a:t>
            </a:r>
            <a:r>
              <a:rPr lang="tr-TR" dirty="0" err="1" smtClean="0"/>
              <a:t>behçet</a:t>
            </a:r>
            <a:r>
              <a:rPr lang="tr-TR" dirty="0" smtClean="0"/>
              <a:t> gibi sistemik hastalıklarda da ağız içerisinde bu hastalıklara özel </a:t>
            </a:r>
            <a:r>
              <a:rPr lang="tr-TR" dirty="0" err="1" smtClean="0"/>
              <a:t>ülserasyonlar</a:t>
            </a:r>
            <a:r>
              <a:rPr lang="tr-TR" dirty="0" smtClean="0"/>
              <a:t> görülebilir. </a:t>
            </a:r>
          </a:p>
          <a:p>
            <a:r>
              <a:rPr lang="tr-TR" dirty="0" smtClean="0"/>
              <a:t>Behçet hastalığında görülen ağız lezyonları minör </a:t>
            </a:r>
            <a:r>
              <a:rPr lang="tr-TR" dirty="0" err="1" smtClean="0"/>
              <a:t>aftöz</a:t>
            </a:r>
            <a:r>
              <a:rPr lang="tr-TR" dirty="0" smtClean="0"/>
              <a:t> </a:t>
            </a:r>
            <a:r>
              <a:rPr lang="tr-TR" dirty="0" err="1" smtClean="0"/>
              <a:t>stomatit</a:t>
            </a:r>
            <a:r>
              <a:rPr lang="tr-TR" dirty="0" smtClean="0"/>
              <a:t> ile aynı klinik görünümdedir. </a:t>
            </a:r>
          </a:p>
        </p:txBody>
      </p:sp>
    </p:spTree>
    <p:extLst>
      <p:ext uri="{BB962C8B-B14F-4D97-AF65-F5344CB8AC3E}">
        <p14:creationId xmlns:p14="http://schemas.microsoft.com/office/powerpoint/2010/main" val="4112131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Dişler</a:t>
            </a:r>
          </a:p>
          <a:p>
            <a:r>
              <a:rPr lang="tr-TR" dirty="0" smtClean="0"/>
              <a:t>Çiğneme Kasları</a:t>
            </a:r>
          </a:p>
          <a:p>
            <a:r>
              <a:rPr lang="tr-TR" dirty="0"/>
              <a:t>D</a:t>
            </a:r>
            <a:r>
              <a:rPr lang="tr-TR" dirty="0" smtClean="0"/>
              <a:t>il</a:t>
            </a:r>
          </a:p>
          <a:p>
            <a:r>
              <a:rPr lang="tr-TR" dirty="0" smtClean="0"/>
              <a:t>Yumuşak- sert damak</a:t>
            </a:r>
          </a:p>
          <a:p>
            <a:r>
              <a:rPr lang="tr-TR" dirty="0" smtClean="0"/>
              <a:t>Ağız tabanı</a:t>
            </a:r>
          </a:p>
          <a:p>
            <a:r>
              <a:rPr lang="tr-TR" dirty="0" err="1" smtClean="0"/>
              <a:t>Tükrük</a:t>
            </a:r>
            <a:r>
              <a:rPr lang="tr-TR" dirty="0" smtClean="0"/>
              <a:t> bezleri</a:t>
            </a:r>
          </a:p>
          <a:p>
            <a:r>
              <a:rPr lang="tr-TR" dirty="0" err="1" smtClean="0"/>
              <a:t>Tonsiller</a:t>
            </a:r>
            <a:r>
              <a:rPr lang="tr-TR" dirty="0" smtClean="0"/>
              <a:t> </a:t>
            </a:r>
          </a:p>
          <a:p>
            <a:r>
              <a:rPr lang="tr-TR" dirty="0" smtClean="0"/>
              <a:t>Diş etleri</a:t>
            </a:r>
          </a:p>
          <a:p>
            <a:r>
              <a:rPr lang="tr-TR" dirty="0" smtClean="0"/>
              <a:t>Dudak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133329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Allerjik</a:t>
            </a:r>
            <a:r>
              <a:rPr lang="tr-TR" dirty="0" smtClean="0"/>
              <a:t> reaksiyonlar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İlaçlara bağlı </a:t>
            </a:r>
            <a:r>
              <a:rPr lang="tr-TR" dirty="0" err="1"/>
              <a:t>allerjik</a:t>
            </a:r>
            <a:r>
              <a:rPr lang="tr-TR" dirty="0"/>
              <a:t> reaksiyonlar görülebilir. Kırmızı alanlar, ülserler veya veziküller gelişebilir. </a:t>
            </a:r>
            <a:endParaRPr lang="tr-TR" dirty="0" smtClean="0"/>
          </a:p>
          <a:p>
            <a:r>
              <a:rPr lang="tr-TR" dirty="0" smtClean="0"/>
              <a:t>Dudaklarda ve yüzde şişlik gelişebilir. </a:t>
            </a:r>
          </a:p>
          <a:p>
            <a:r>
              <a:rPr lang="tr-TR" dirty="0" smtClean="0"/>
              <a:t>Kontak </a:t>
            </a:r>
            <a:r>
              <a:rPr lang="tr-TR" dirty="0" err="1" smtClean="0"/>
              <a:t>allerjileri</a:t>
            </a:r>
            <a:r>
              <a:rPr lang="tr-TR" dirty="0" smtClean="0"/>
              <a:t> ise diş macunu, gargara, protez kaide materyali, </a:t>
            </a:r>
            <a:r>
              <a:rPr lang="tr-TR" dirty="0" err="1" smtClean="0"/>
              <a:t>topikal</a:t>
            </a:r>
            <a:r>
              <a:rPr lang="tr-TR" dirty="0" smtClean="0"/>
              <a:t> ilaçlar ve dolgu materyalleri gibi maddelere karşı ülsere kırmızı lezyonlar şeklinde görülür.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70542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Beyaz lezyonlar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96752"/>
            <a:ext cx="4032448" cy="5544616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Bu tip lezyonlar ağız içerisinde herhangi bir yerde ama genellikle yanak mukozası veya dilde görülen beyaz renkli lezyonlardır. </a:t>
            </a:r>
          </a:p>
          <a:p>
            <a:r>
              <a:rPr lang="tr-TR" dirty="0" smtClean="0"/>
              <a:t>Bu grupta </a:t>
            </a:r>
            <a:r>
              <a:rPr lang="tr-TR" dirty="0" err="1" smtClean="0"/>
              <a:t>Lökoödem</a:t>
            </a:r>
            <a:r>
              <a:rPr lang="tr-TR" dirty="0" smtClean="0"/>
              <a:t>, beyaz süngerimsi </a:t>
            </a:r>
            <a:r>
              <a:rPr lang="tr-TR" dirty="0" err="1" smtClean="0"/>
              <a:t>nevus</a:t>
            </a:r>
            <a:r>
              <a:rPr lang="tr-TR" dirty="0" smtClean="0"/>
              <a:t>, nikotin </a:t>
            </a:r>
            <a:r>
              <a:rPr lang="tr-TR" dirty="0" err="1" smtClean="0"/>
              <a:t>stomatiti</a:t>
            </a:r>
            <a:r>
              <a:rPr lang="tr-TR" dirty="0" smtClean="0"/>
              <a:t>, kıllı dil, </a:t>
            </a:r>
            <a:r>
              <a:rPr lang="tr-TR" dirty="0" err="1" smtClean="0"/>
              <a:t>hairy</a:t>
            </a:r>
            <a:r>
              <a:rPr lang="tr-TR" dirty="0" smtClean="0"/>
              <a:t> </a:t>
            </a:r>
            <a:r>
              <a:rPr lang="tr-TR" dirty="0" err="1" smtClean="0"/>
              <a:t>lökoplaki</a:t>
            </a:r>
            <a:r>
              <a:rPr lang="tr-TR" dirty="0" smtClean="0"/>
              <a:t>, </a:t>
            </a:r>
            <a:r>
              <a:rPr lang="tr-TR" dirty="0" err="1" smtClean="0"/>
              <a:t>idiyopatik</a:t>
            </a:r>
            <a:r>
              <a:rPr lang="tr-TR" dirty="0" smtClean="0"/>
              <a:t> </a:t>
            </a:r>
            <a:r>
              <a:rPr lang="tr-TR" dirty="0" err="1" smtClean="0"/>
              <a:t>lökoplaki</a:t>
            </a:r>
            <a:r>
              <a:rPr lang="tr-TR" dirty="0" smtClean="0"/>
              <a:t>, coğrafik dil, liken </a:t>
            </a:r>
            <a:r>
              <a:rPr lang="tr-TR" dirty="0" err="1" smtClean="0"/>
              <a:t>planus</a:t>
            </a:r>
            <a:r>
              <a:rPr lang="tr-TR" dirty="0" smtClean="0"/>
              <a:t>, </a:t>
            </a:r>
            <a:r>
              <a:rPr lang="tr-TR" dirty="0" err="1" smtClean="0"/>
              <a:t>lupus</a:t>
            </a:r>
            <a:r>
              <a:rPr lang="tr-TR" dirty="0" smtClean="0"/>
              <a:t> </a:t>
            </a:r>
            <a:r>
              <a:rPr lang="tr-TR" dirty="0" err="1" smtClean="0"/>
              <a:t>eritematozus</a:t>
            </a:r>
            <a:r>
              <a:rPr lang="tr-TR" dirty="0" smtClean="0"/>
              <a:t> ve </a:t>
            </a:r>
            <a:r>
              <a:rPr lang="tr-TR" dirty="0" err="1" smtClean="0"/>
              <a:t>kandida</a:t>
            </a:r>
            <a:r>
              <a:rPr lang="tr-TR" dirty="0" smtClean="0"/>
              <a:t> enfeksiyonları sayılabilir.</a:t>
            </a:r>
            <a:endParaRPr lang="tr-TR" dirty="0"/>
          </a:p>
        </p:txBody>
      </p:sp>
      <p:pic>
        <p:nvPicPr>
          <p:cNvPr id="2050" name="Picture 2" descr="C:\Users\User\Dropbox\IMG-20181018-WA000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54" t="22895" b="7637"/>
          <a:stretch/>
        </p:blipFill>
        <p:spPr bwMode="auto">
          <a:xfrm>
            <a:off x="6156176" y="3863302"/>
            <a:ext cx="2790753" cy="2823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User\Dropbox\IMG-20181018-WA0002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22" r="18755" b="29018"/>
          <a:stretch/>
        </p:blipFill>
        <p:spPr bwMode="auto">
          <a:xfrm rot="16200000">
            <a:off x="4153481" y="1435013"/>
            <a:ext cx="2630783" cy="2225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88974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/>
          <a:lstStyle/>
          <a:p>
            <a:r>
              <a:rPr lang="tr-TR" dirty="0" smtClean="0"/>
              <a:t>Kıllı Dil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412776"/>
            <a:ext cx="4283968" cy="5445224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Kötü ağız hijyeni, aşırı sigara - alkol tüketimi, uzun süreli antibiyotik kullanımı, alkollü ağız </a:t>
            </a:r>
            <a:r>
              <a:rPr lang="tr-TR" dirty="0" err="1" smtClean="0"/>
              <a:t>garagaralarının</a:t>
            </a:r>
            <a:r>
              <a:rPr lang="tr-TR" dirty="0" smtClean="0"/>
              <a:t> uzun süreli kullanımı, </a:t>
            </a:r>
            <a:r>
              <a:rPr lang="tr-TR" dirty="0" err="1" smtClean="0"/>
              <a:t>reflü</a:t>
            </a:r>
            <a:r>
              <a:rPr lang="tr-TR" dirty="0" smtClean="0"/>
              <a:t>, bazı ilaçların kullanımı, ağız solunumu gibi etkenler sonucu dilin </a:t>
            </a:r>
            <a:r>
              <a:rPr lang="tr-TR" dirty="0" err="1" smtClean="0"/>
              <a:t>filiform</a:t>
            </a:r>
            <a:r>
              <a:rPr lang="tr-TR" dirty="0" smtClean="0"/>
              <a:t> </a:t>
            </a:r>
            <a:r>
              <a:rPr lang="tr-TR" dirty="0" err="1" smtClean="0"/>
              <a:t>papillarında</a:t>
            </a:r>
            <a:r>
              <a:rPr lang="tr-TR" dirty="0" smtClean="0"/>
              <a:t> oluşan büyüme tablosudur.</a:t>
            </a:r>
          </a:p>
          <a:p>
            <a:r>
              <a:rPr lang="tr-TR" dirty="0" smtClean="0"/>
              <a:t>Hastanın oral hijyeni sağlanıp ilgili bölgeyi temizlemesi önerildiğinde dil eski haline döner. </a:t>
            </a:r>
            <a:endParaRPr lang="tr-TR" dirty="0"/>
          </a:p>
        </p:txBody>
      </p:sp>
      <p:pic>
        <p:nvPicPr>
          <p:cNvPr id="4" name="3 Resim" descr="images (4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6096" y="1268760"/>
            <a:ext cx="3707904" cy="2521920"/>
          </a:xfrm>
          <a:prstGeom prst="rect">
            <a:avLst/>
          </a:prstGeom>
        </p:spPr>
      </p:pic>
      <p:pic>
        <p:nvPicPr>
          <p:cNvPr id="5" name="4 Resim" descr="indir (6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3830445"/>
            <a:ext cx="2267744" cy="3027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90796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Lökoplaki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340768"/>
            <a:ext cx="5688632" cy="5507740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Sebebi tam olarak bilinememektedir. Sigara, alkol, kronik travma, mantar enfeksiyonları sonucu geliştiği düşünülmektedir. </a:t>
            </a:r>
          </a:p>
          <a:p>
            <a:r>
              <a:rPr lang="tr-TR" dirty="0" smtClean="0"/>
              <a:t>Bulunduğu yüzeyde kazınmayan sert beyaz renkli lezyonlardır. </a:t>
            </a:r>
            <a:r>
              <a:rPr lang="tr-TR" dirty="0" err="1" smtClean="0"/>
              <a:t>Premalign</a:t>
            </a:r>
            <a:r>
              <a:rPr lang="tr-TR" dirty="0" smtClean="0"/>
              <a:t> (kansere neden olabilen) lezyonlardır. </a:t>
            </a:r>
          </a:p>
          <a:p>
            <a:r>
              <a:rPr lang="tr-TR" dirty="0" smtClean="0"/>
              <a:t>Kıllı </a:t>
            </a:r>
            <a:r>
              <a:rPr lang="tr-TR" dirty="0" err="1" smtClean="0"/>
              <a:t>lökoplaki</a:t>
            </a:r>
            <a:r>
              <a:rPr lang="tr-TR" dirty="0" smtClean="0"/>
              <a:t> AIDS hastalarında görülen genelde dil kenarında beyaz, yüzeyden kabarık lezyonlardır. </a:t>
            </a:r>
            <a:endParaRPr lang="tr-TR" dirty="0"/>
          </a:p>
        </p:txBody>
      </p:sp>
      <p:pic>
        <p:nvPicPr>
          <p:cNvPr id="1026" name="Picture 2" descr="C:\Users\User\Dropbox\20181217_00470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1289" y="1570484"/>
            <a:ext cx="3337215" cy="3658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817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Liken </a:t>
            </a:r>
            <a:r>
              <a:rPr lang="tr-TR" dirty="0" err="1" smtClean="0"/>
              <a:t>planus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/>
          <a:lstStyle/>
          <a:p>
            <a:r>
              <a:rPr lang="tr-TR" dirty="0" smtClean="0"/>
              <a:t>Kronik bir mukoza ve deri hastalığıdır. </a:t>
            </a:r>
          </a:p>
          <a:p>
            <a:r>
              <a:rPr lang="tr-TR" dirty="0" smtClean="0"/>
              <a:t>Nedeni tam olarak bilinememektedir. </a:t>
            </a:r>
          </a:p>
          <a:p>
            <a:r>
              <a:rPr lang="tr-TR" dirty="0" smtClean="0"/>
              <a:t>Çok çeşitli formlarda görülebilir. Genelde beyaz çizgiler halinde plak formunda görülür. </a:t>
            </a:r>
            <a:endParaRPr lang="tr-TR" dirty="0"/>
          </a:p>
        </p:txBody>
      </p:sp>
      <p:pic>
        <p:nvPicPr>
          <p:cNvPr id="1026" name="Picture 2" descr="C:\Users\User\Dropbox\20170508_093204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80" r="15210"/>
          <a:stretch/>
        </p:blipFill>
        <p:spPr bwMode="auto">
          <a:xfrm rot="5400000">
            <a:off x="5463355" y="3306050"/>
            <a:ext cx="3230465" cy="3573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47958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Kırmızı-mavi lezyonlar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Lezyonun içeriğinde damarlanmanın mevcut olduğu veya mukozada </a:t>
            </a:r>
            <a:r>
              <a:rPr lang="tr-TR" dirty="0" err="1" smtClean="0"/>
              <a:t>atrofi</a:t>
            </a:r>
            <a:r>
              <a:rPr lang="tr-TR" dirty="0" smtClean="0"/>
              <a:t> sonu altındaki damarlanmanın belirgin hale geldiği bu yüzden kırmızı-mavi renkli olarak görülen lezyonlardır. </a:t>
            </a:r>
          </a:p>
          <a:p>
            <a:r>
              <a:rPr lang="tr-TR" dirty="0" err="1" smtClean="0"/>
              <a:t>Hemanjiyom</a:t>
            </a:r>
            <a:r>
              <a:rPr lang="tr-TR" dirty="0" smtClean="0"/>
              <a:t> (kılcal damarların iyi huylu tümörü), </a:t>
            </a:r>
            <a:r>
              <a:rPr lang="tr-TR" dirty="0" err="1" smtClean="0"/>
              <a:t>piyojenik</a:t>
            </a:r>
            <a:r>
              <a:rPr lang="tr-TR" dirty="0" smtClean="0"/>
              <a:t> </a:t>
            </a:r>
            <a:r>
              <a:rPr lang="tr-TR" dirty="0" err="1" smtClean="0"/>
              <a:t>granülom</a:t>
            </a:r>
            <a:r>
              <a:rPr lang="tr-TR" dirty="0" smtClean="0"/>
              <a:t>, dev hücreli </a:t>
            </a:r>
            <a:r>
              <a:rPr lang="tr-TR" dirty="0" err="1" smtClean="0"/>
              <a:t>granülom</a:t>
            </a:r>
            <a:r>
              <a:rPr lang="tr-TR" dirty="0" smtClean="0"/>
              <a:t>, </a:t>
            </a:r>
            <a:r>
              <a:rPr lang="tr-TR" dirty="0" err="1" smtClean="0"/>
              <a:t>eritroplaki</a:t>
            </a:r>
            <a:r>
              <a:rPr lang="tr-TR" dirty="0" smtClean="0"/>
              <a:t> (</a:t>
            </a:r>
            <a:r>
              <a:rPr lang="tr-TR" dirty="0" err="1" smtClean="0"/>
              <a:t>prekanseröz</a:t>
            </a:r>
            <a:r>
              <a:rPr lang="tr-TR" dirty="0" smtClean="0"/>
              <a:t>), </a:t>
            </a:r>
            <a:r>
              <a:rPr lang="tr-TR" dirty="0" err="1" smtClean="0"/>
              <a:t>kaposi</a:t>
            </a:r>
            <a:r>
              <a:rPr lang="tr-TR" dirty="0" smtClean="0"/>
              <a:t> sarkomu (AIDS ile ilişkili), B12 ve demir eksikliği (mukoza </a:t>
            </a:r>
            <a:r>
              <a:rPr lang="tr-TR" dirty="0" err="1" smtClean="0"/>
              <a:t>atrofisine</a:t>
            </a:r>
            <a:r>
              <a:rPr lang="tr-TR" dirty="0" smtClean="0"/>
              <a:t> bağlı) gibi patolojiler kırmız- mavi renkli görünüme neden olur.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82450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B12 ve Demir eksikliği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B12 ve demir eksikliğinde anemi gelişir.</a:t>
            </a:r>
          </a:p>
          <a:p>
            <a:r>
              <a:rPr lang="tr-TR" dirty="0" smtClean="0"/>
              <a:t>Dilde </a:t>
            </a:r>
            <a:r>
              <a:rPr lang="tr-TR" dirty="0" err="1" smtClean="0"/>
              <a:t>papillerin</a:t>
            </a:r>
            <a:r>
              <a:rPr lang="tr-TR" dirty="0" smtClean="0"/>
              <a:t> </a:t>
            </a:r>
            <a:r>
              <a:rPr lang="tr-TR" dirty="0" err="1" smtClean="0"/>
              <a:t>atrofisi</a:t>
            </a:r>
            <a:r>
              <a:rPr lang="tr-TR" dirty="0" smtClean="0"/>
              <a:t> (silinmesi, mukozanın incelmesi) sonucu parlak kırmızı görünür. Yanma ve hassasiyet olur. </a:t>
            </a:r>
          </a:p>
          <a:p>
            <a:r>
              <a:rPr lang="tr-TR" dirty="0" smtClean="0"/>
              <a:t>Dudak köşesinde </a:t>
            </a:r>
            <a:r>
              <a:rPr lang="tr-TR" dirty="0" err="1" smtClean="0"/>
              <a:t>anguler</a:t>
            </a:r>
            <a:r>
              <a:rPr lang="tr-TR" dirty="0" smtClean="0"/>
              <a:t> </a:t>
            </a:r>
            <a:r>
              <a:rPr lang="tr-TR" dirty="0" err="1" smtClean="0"/>
              <a:t>şelitis</a:t>
            </a:r>
            <a:r>
              <a:rPr lang="tr-TR" dirty="0" smtClean="0"/>
              <a:t> görülür.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08475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Peteşi</a:t>
            </a:r>
            <a:r>
              <a:rPr lang="tr-TR" dirty="0" smtClean="0"/>
              <a:t> ve </a:t>
            </a:r>
            <a:r>
              <a:rPr lang="tr-TR" dirty="0" err="1" smtClean="0"/>
              <a:t>ekimoz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Peteşi</a:t>
            </a:r>
            <a:r>
              <a:rPr lang="tr-TR" dirty="0" smtClean="0"/>
              <a:t> ve </a:t>
            </a:r>
            <a:r>
              <a:rPr lang="tr-TR" dirty="0" err="1" smtClean="0"/>
              <a:t>ekimozlar</a:t>
            </a:r>
            <a:r>
              <a:rPr lang="tr-TR" dirty="0" smtClean="0"/>
              <a:t> da kırmızı renkli görünür. Ancak diğer lezyonlardan farkı kanama sonucu gelişmesidir. </a:t>
            </a:r>
          </a:p>
          <a:p>
            <a:r>
              <a:rPr lang="tr-TR" dirty="0" err="1" smtClean="0"/>
              <a:t>Peteşi</a:t>
            </a:r>
            <a:r>
              <a:rPr lang="tr-TR" dirty="0" smtClean="0"/>
              <a:t> iğne ucu şeklinde, </a:t>
            </a:r>
            <a:r>
              <a:rPr lang="tr-TR" dirty="0" err="1" smtClean="0"/>
              <a:t>ekimoz</a:t>
            </a:r>
            <a:r>
              <a:rPr lang="tr-TR" dirty="0" smtClean="0"/>
              <a:t> daha büyük yama şekline kanama odaklarıdır. </a:t>
            </a:r>
          </a:p>
          <a:p>
            <a:r>
              <a:rPr lang="tr-TR" dirty="0" smtClean="0"/>
              <a:t>Genelde travmaya bağlıdır. Ancak kanama ve pıhtılaşma bozuklukları, ağız kanserleri, lösemi, kalıtsal hastalıklar veya enfeksiyon sonucu da görülebilir.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40105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Pigmente lezyonlar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Melanin</a:t>
            </a:r>
            <a:r>
              <a:rPr lang="tr-TR" dirty="0" smtClean="0"/>
              <a:t> pigmentine bağlı olan veya olmayan lezyonlar olarak iki gruptur. </a:t>
            </a:r>
          </a:p>
          <a:p>
            <a:r>
              <a:rPr lang="tr-TR" dirty="0" smtClean="0"/>
              <a:t>Oral </a:t>
            </a:r>
            <a:r>
              <a:rPr lang="tr-TR" dirty="0" err="1" smtClean="0"/>
              <a:t>melanotik</a:t>
            </a:r>
            <a:r>
              <a:rPr lang="tr-TR" dirty="0" smtClean="0"/>
              <a:t> </a:t>
            </a:r>
            <a:r>
              <a:rPr lang="tr-TR" dirty="0" err="1" smtClean="0"/>
              <a:t>maküller</a:t>
            </a:r>
            <a:r>
              <a:rPr lang="tr-TR" dirty="0" smtClean="0"/>
              <a:t> (lekeler) çeşitli sendromlarla birlikte veya tek başına görülen </a:t>
            </a:r>
            <a:r>
              <a:rPr lang="tr-TR" dirty="0" err="1" smtClean="0"/>
              <a:t>melanin</a:t>
            </a:r>
            <a:r>
              <a:rPr lang="tr-TR" dirty="0" smtClean="0"/>
              <a:t> renklenmeleridir. </a:t>
            </a:r>
          </a:p>
          <a:p>
            <a:r>
              <a:rPr lang="tr-TR" dirty="0" err="1" smtClean="0"/>
              <a:t>Melanoma</a:t>
            </a:r>
            <a:r>
              <a:rPr lang="tr-TR" dirty="0" smtClean="0"/>
              <a:t>; cilt kanseridir. </a:t>
            </a:r>
            <a:r>
              <a:rPr lang="tr-TR" dirty="0" err="1" smtClean="0"/>
              <a:t>Melanotik</a:t>
            </a:r>
            <a:r>
              <a:rPr lang="tr-TR" dirty="0" smtClean="0"/>
              <a:t> </a:t>
            </a:r>
            <a:r>
              <a:rPr lang="tr-TR" dirty="0" err="1" smtClean="0"/>
              <a:t>maküllere</a:t>
            </a:r>
            <a:r>
              <a:rPr lang="tr-TR" dirty="0" smtClean="0"/>
              <a:t> çok benzer. </a:t>
            </a:r>
          </a:p>
          <a:p>
            <a:r>
              <a:rPr lang="tr-TR" dirty="0" smtClean="0"/>
              <a:t>Ağız mukozasında ayrıca amalgam </a:t>
            </a:r>
            <a:r>
              <a:rPr lang="tr-TR" dirty="0" err="1" smtClean="0"/>
              <a:t>tattoo</a:t>
            </a:r>
            <a:r>
              <a:rPr lang="tr-TR" dirty="0" smtClean="0"/>
              <a:t>, metal renklenmeleri, ilaca bağlı renklenmeler, fizyolojik renklenmeler ve sigaraya bağlı renklenmeler de görülebilir.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5330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Ağız patolojilerinin teşhis ve tedavisinde </a:t>
            </a:r>
            <a:r>
              <a:rPr lang="tr-TR" dirty="0" err="1" smtClean="0"/>
              <a:t>dişhekimi</a:t>
            </a:r>
            <a:r>
              <a:rPr lang="tr-TR" dirty="0" smtClean="0"/>
              <a:t> rol oynar.</a:t>
            </a:r>
          </a:p>
          <a:p>
            <a:r>
              <a:rPr lang="tr-TR" dirty="0" smtClean="0"/>
              <a:t>Patolojilerin ön değerlendirmesi klinik olarak yapılır.</a:t>
            </a:r>
          </a:p>
          <a:p>
            <a:r>
              <a:rPr lang="tr-TR" dirty="0" smtClean="0"/>
              <a:t>Klinik muayene sonucunda ön tanının oluşturulur, gerekirse radyografik ve laboratuvar testler kullanılarak kesin tanıya gidilir.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3090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Ağız patolojisinin değerlendirilmesinde izlenen yollar: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Anamnezin</a:t>
            </a:r>
            <a:r>
              <a:rPr lang="tr-TR" dirty="0" smtClean="0"/>
              <a:t> alınması, ağız içi ve ağız dışı muayenenin yapılması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Lezyonun rengi, büyüklüğü, ülser varlığı ve kanama durumunun kaydedilmesi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Lezyonla birlikte çevre dişler ve dokuların muayenesi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Gerekirse görüntüleme tekniklerinin kullanılması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Gerekirse laboratuvar testlerinin kullanılması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Bazı durumlarda biyopsi yapılması</a:t>
            </a:r>
          </a:p>
          <a:p>
            <a:pPr marL="0" indent="0">
              <a:buNone/>
            </a:pPr>
            <a:r>
              <a:rPr lang="tr-TR" dirty="0" smtClean="0"/>
              <a:t>Tüm bunların sonucunda tedavi planlaması yapılır.</a:t>
            </a:r>
          </a:p>
          <a:p>
            <a:pPr marL="514350" indent="-514350">
              <a:buFont typeface="+mj-lt"/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2794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Mukozal</a:t>
            </a:r>
            <a:r>
              <a:rPr lang="tr-TR" dirty="0" smtClean="0"/>
              <a:t> lezyonlar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Vezikülobüllöz</a:t>
            </a:r>
            <a:r>
              <a:rPr lang="tr-TR" dirty="0" smtClean="0"/>
              <a:t> hastalıklar:</a:t>
            </a:r>
          </a:p>
          <a:p>
            <a:r>
              <a:rPr lang="tr-TR" dirty="0" smtClean="0"/>
              <a:t>Vezikül 0,5 cm’den küçük, </a:t>
            </a:r>
            <a:r>
              <a:rPr lang="tr-TR" dirty="0" err="1" smtClean="0"/>
              <a:t>bül</a:t>
            </a:r>
            <a:r>
              <a:rPr lang="tr-TR" dirty="0" smtClean="0"/>
              <a:t> 0,5 cm’den büyük içi sıvı dolu kese</a:t>
            </a:r>
          </a:p>
          <a:p>
            <a:r>
              <a:rPr lang="tr-TR" dirty="0" err="1" smtClean="0"/>
              <a:t>Viral</a:t>
            </a:r>
            <a:r>
              <a:rPr lang="tr-TR" dirty="0" smtClean="0"/>
              <a:t>, immünolojik veya kalıtımsal nedenli</a:t>
            </a:r>
          </a:p>
          <a:p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068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err="1" smtClean="0"/>
              <a:t>Herpes</a:t>
            </a:r>
            <a:r>
              <a:rPr lang="tr-TR" b="1" dirty="0" smtClean="0"/>
              <a:t> enfeksiyonları:</a:t>
            </a:r>
          </a:p>
          <a:p>
            <a:r>
              <a:rPr lang="tr-TR" dirty="0" err="1" smtClean="0"/>
              <a:t>Herpes</a:t>
            </a:r>
            <a:r>
              <a:rPr lang="tr-TR" dirty="0" smtClean="0"/>
              <a:t> </a:t>
            </a:r>
            <a:r>
              <a:rPr lang="tr-TR" dirty="0" err="1" smtClean="0"/>
              <a:t>simpleks</a:t>
            </a:r>
            <a:r>
              <a:rPr lang="tr-TR" dirty="0" smtClean="0"/>
              <a:t> ve </a:t>
            </a:r>
            <a:r>
              <a:rPr lang="tr-TR" dirty="0" err="1" smtClean="0"/>
              <a:t>herpes</a:t>
            </a:r>
            <a:r>
              <a:rPr lang="tr-TR" dirty="0" smtClean="0"/>
              <a:t> </a:t>
            </a:r>
            <a:r>
              <a:rPr lang="tr-TR" dirty="0" err="1" smtClean="0"/>
              <a:t>zoster</a:t>
            </a:r>
            <a:r>
              <a:rPr lang="tr-TR" dirty="0" smtClean="0"/>
              <a:t> olarak ikiye ayrılır. Etken </a:t>
            </a:r>
            <a:r>
              <a:rPr lang="tr-TR" dirty="0" err="1" smtClean="0"/>
              <a:t>herpes</a:t>
            </a:r>
            <a:r>
              <a:rPr lang="tr-TR" dirty="0" smtClean="0"/>
              <a:t> </a:t>
            </a:r>
            <a:r>
              <a:rPr lang="tr-TR" dirty="0" err="1" smtClean="0"/>
              <a:t>simpleks</a:t>
            </a:r>
            <a:r>
              <a:rPr lang="tr-TR" dirty="0" smtClean="0"/>
              <a:t> virüsüdür. (HSV)</a:t>
            </a:r>
          </a:p>
          <a:p>
            <a:r>
              <a:rPr lang="tr-TR" dirty="0" err="1" smtClean="0"/>
              <a:t>Genital</a:t>
            </a:r>
            <a:r>
              <a:rPr lang="tr-TR" dirty="0" smtClean="0"/>
              <a:t> ve oral enfeksiyonlara neden olan </a:t>
            </a:r>
            <a:r>
              <a:rPr lang="tr-TR" dirty="0" err="1" smtClean="0"/>
              <a:t>viral</a:t>
            </a:r>
            <a:r>
              <a:rPr lang="tr-TR" dirty="0" smtClean="0"/>
              <a:t> bir hastalıktır.</a:t>
            </a:r>
          </a:p>
          <a:p>
            <a:r>
              <a:rPr lang="tr-TR" dirty="0" smtClean="0"/>
              <a:t>HSV-1 virüsü oral florada bulunur, vücut direncinin düştüğü durumlarda dudak köşesinde uçuk denen lezyonlara sebep olur.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6810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 smtClean="0"/>
              <a:t>Primer</a:t>
            </a:r>
            <a:r>
              <a:rPr lang="tr-TR" dirty="0" smtClean="0"/>
              <a:t> </a:t>
            </a:r>
            <a:r>
              <a:rPr lang="tr-TR" dirty="0" err="1" smtClean="0"/>
              <a:t>herpeste</a:t>
            </a:r>
            <a:r>
              <a:rPr lang="tr-TR" dirty="0" smtClean="0"/>
              <a:t> sistemik tutulum, </a:t>
            </a:r>
            <a:r>
              <a:rPr lang="tr-TR" dirty="0" err="1" smtClean="0"/>
              <a:t>sekonder</a:t>
            </a:r>
            <a:r>
              <a:rPr lang="tr-TR" dirty="0" smtClean="0"/>
              <a:t> </a:t>
            </a:r>
            <a:r>
              <a:rPr lang="tr-TR" dirty="0" err="1" smtClean="0"/>
              <a:t>herpeste</a:t>
            </a:r>
            <a:r>
              <a:rPr lang="tr-TR" dirty="0" smtClean="0"/>
              <a:t> lokal tutulum gelişir. </a:t>
            </a:r>
          </a:p>
          <a:p>
            <a:r>
              <a:rPr lang="tr-TR" dirty="0" err="1" smtClean="0"/>
              <a:t>Primer</a:t>
            </a:r>
            <a:r>
              <a:rPr lang="tr-TR" dirty="0" smtClean="0"/>
              <a:t> enfeksiyon çocuklarda veya daha önce virüsle karşılaşmamış yetişkinlerde görülür. </a:t>
            </a:r>
          </a:p>
          <a:p>
            <a:r>
              <a:rPr lang="tr-TR" dirty="0" smtClean="0"/>
              <a:t>Ağız çevresinde vezikül ve ülserler gelişir. </a:t>
            </a:r>
          </a:p>
          <a:p>
            <a:r>
              <a:rPr lang="tr-TR" dirty="0" err="1" smtClean="0"/>
              <a:t>İyileştiken</a:t>
            </a:r>
            <a:r>
              <a:rPr lang="tr-TR" dirty="0" smtClean="0"/>
              <a:t> sonra vücutta yerleşir ve bağışıklık sisteminin zayıfladığı dönemlerde </a:t>
            </a:r>
            <a:r>
              <a:rPr lang="tr-TR" dirty="0" err="1" smtClean="0"/>
              <a:t>sekonder</a:t>
            </a:r>
            <a:r>
              <a:rPr lang="tr-TR" dirty="0" smtClean="0"/>
              <a:t> lezyonlara neden olur. Genellikle dudak köşesinde yerleşerek </a:t>
            </a:r>
            <a:r>
              <a:rPr lang="tr-TR" b="1" dirty="0" err="1" smtClean="0"/>
              <a:t>herpes</a:t>
            </a:r>
            <a:r>
              <a:rPr lang="tr-TR" b="1" dirty="0" smtClean="0"/>
              <a:t> </a:t>
            </a:r>
            <a:r>
              <a:rPr lang="tr-TR" b="1" dirty="0" err="1" smtClean="0"/>
              <a:t>labialis</a:t>
            </a:r>
            <a:r>
              <a:rPr lang="tr-TR" dirty="0" err="1" smtClean="0"/>
              <a:t>e</a:t>
            </a:r>
            <a:r>
              <a:rPr lang="tr-TR" dirty="0" smtClean="0"/>
              <a:t> neden olur (</a:t>
            </a:r>
            <a:r>
              <a:rPr lang="tr-TR" b="1" dirty="0" smtClean="0"/>
              <a:t>Uçuk</a:t>
            </a:r>
            <a:r>
              <a:rPr lang="tr-TR" dirty="0" smtClean="0"/>
              <a:t>).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0252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Herpes</a:t>
            </a:r>
            <a:r>
              <a:rPr lang="tr-TR" dirty="0" smtClean="0"/>
              <a:t> </a:t>
            </a:r>
            <a:r>
              <a:rPr lang="tr-TR" dirty="0" err="1" smtClean="0"/>
              <a:t>Simpleks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Akut tablo 10 gün içerisinde iyileşir</a:t>
            </a:r>
          </a:p>
          <a:p>
            <a:r>
              <a:rPr lang="tr-TR" dirty="0" err="1" smtClean="0"/>
              <a:t>Lenfadenopati</a:t>
            </a:r>
            <a:r>
              <a:rPr lang="tr-TR" dirty="0" smtClean="0"/>
              <a:t> ve ateşe neden olur</a:t>
            </a:r>
          </a:p>
          <a:p>
            <a:r>
              <a:rPr lang="tr-TR" dirty="0" err="1" smtClean="0"/>
              <a:t>Asiklovir</a:t>
            </a:r>
            <a:r>
              <a:rPr lang="tr-TR" dirty="0" smtClean="0"/>
              <a:t>, bol sıvı tüketimi, analjezik-</a:t>
            </a:r>
            <a:r>
              <a:rPr lang="tr-TR" dirty="0" err="1" smtClean="0"/>
              <a:t>antipiretik</a:t>
            </a:r>
            <a:r>
              <a:rPr lang="tr-TR" dirty="0" smtClean="0"/>
              <a:t> tedavi amaçlı hastaya verilir.</a:t>
            </a:r>
            <a:endParaRPr lang="tr-TR" dirty="0"/>
          </a:p>
        </p:txBody>
      </p:sp>
      <p:pic>
        <p:nvPicPr>
          <p:cNvPr id="1026" name="Picture 2" descr="C:\Users\acer\Desktop\indi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5" y="3930664"/>
            <a:ext cx="4427985" cy="2935947"/>
          </a:xfrm>
          <a:prstGeom prst="rect">
            <a:avLst/>
          </a:prstGeom>
          <a:noFill/>
        </p:spPr>
      </p:pic>
      <p:pic>
        <p:nvPicPr>
          <p:cNvPr id="1027" name="Picture 3" descr="C:\Users\acer\Desktop\indir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918843"/>
            <a:ext cx="3923928" cy="29391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97895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Herpes</a:t>
            </a:r>
            <a:r>
              <a:rPr lang="tr-TR" dirty="0" smtClean="0"/>
              <a:t> </a:t>
            </a:r>
            <a:r>
              <a:rPr lang="tr-TR" dirty="0" err="1" smtClean="0"/>
              <a:t>Simpleks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628800"/>
            <a:ext cx="4644008" cy="4497363"/>
          </a:xfrm>
        </p:spPr>
        <p:txBody>
          <a:bodyPr/>
          <a:lstStyle/>
          <a:p>
            <a:r>
              <a:rPr lang="tr-TR" dirty="0" smtClean="0"/>
              <a:t>Akut dönemde bulaşıcıdır. </a:t>
            </a:r>
          </a:p>
          <a:p>
            <a:r>
              <a:rPr lang="tr-TR" dirty="0" err="1" smtClean="0"/>
              <a:t>Enfekte</a:t>
            </a:r>
            <a:r>
              <a:rPr lang="tr-TR" dirty="0" smtClean="0"/>
              <a:t> bölgeye cildin teması halinde bulaşma olabilir.</a:t>
            </a:r>
          </a:p>
          <a:p>
            <a:r>
              <a:rPr lang="tr-TR" dirty="0" smtClean="0"/>
              <a:t>Kan tetkiklerinde HSV-1 HSV-2 ve HSV-3 değerlerine bakılır.</a:t>
            </a:r>
            <a:endParaRPr lang="tr-TR" dirty="0"/>
          </a:p>
        </p:txBody>
      </p:sp>
      <p:pic>
        <p:nvPicPr>
          <p:cNvPr id="4" name="3 Resim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8" y="3222006"/>
            <a:ext cx="4499992" cy="3635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06561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1098</Words>
  <Application>Microsoft Office PowerPoint</Application>
  <PresentationFormat>Ekran Gösterisi (4:3)</PresentationFormat>
  <Paragraphs>109</Paragraphs>
  <Slides>28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1" baseType="lpstr">
      <vt:lpstr>Arial</vt:lpstr>
      <vt:lpstr>Calibri</vt:lpstr>
      <vt:lpstr>Ofis Teması</vt:lpstr>
      <vt:lpstr>Ağız lezyonları</vt:lpstr>
      <vt:lpstr>PowerPoint Sunusu</vt:lpstr>
      <vt:lpstr>PowerPoint Sunusu</vt:lpstr>
      <vt:lpstr>PowerPoint Sunusu</vt:lpstr>
      <vt:lpstr>Mukozal lezyonlar</vt:lpstr>
      <vt:lpstr>PowerPoint Sunusu</vt:lpstr>
      <vt:lpstr>PowerPoint Sunusu</vt:lpstr>
      <vt:lpstr>Herpes Simpleks</vt:lpstr>
      <vt:lpstr>Herpes Simpleks</vt:lpstr>
      <vt:lpstr>PowerPoint Sunusu</vt:lpstr>
      <vt:lpstr>Varisella zoster (su çiçeği)</vt:lpstr>
      <vt:lpstr>ZONA</vt:lpstr>
      <vt:lpstr>PowerPoint Sunusu</vt:lpstr>
      <vt:lpstr>El-ayak-ağız </vt:lpstr>
      <vt:lpstr>Ülseratif durumlar</vt:lpstr>
      <vt:lpstr>PowerPoint Sunusu</vt:lpstr>
      <vt:lpstr>Aftöz Stomatitler</vt:lpstr>
      <vt:lpstr>PowerPoint Sunusu</vt:lpstr>
      <vt:lpstr>Sistemik hastalıklar </vt:lpstr>
      <vt:lpstr>Allerjik reaksiyonlar</vt:lpstr>
      <vt:lpstr>Beyaz lezyonlar</vt:lpstr>
      <vt:lpstr>Kıllı Dil</vt:lpstr>
      <vt:lpstr>Lökoplaki </vt:lpstr>
      <vt:lpstr>Liken planus</vt:lpstr>
      <vt:lpstr>Kırmızı-mavi lezyonlar</vt:lpstr>
      <vt:lpstr>B12 ve Demir eksikliği</vt:lpstr>
      <vt:lpstr>Peteşi ve ekimoz</vt:lpstr>
      <vt:lpstr>Pigmente lezyonlar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Ağız lezyonları</dc:title>
  <dc:creator>User</dc:creator>
  <cp:lastModifiedBy>Hakan Kurt</cp:lastModifiedBy>
  <cp:revision>3</cp:revision>
  <dcterms:created xsi:type="dcterms:W3CDTF">2018-12-16T21:44:19Z</dcterms:created>
  <dcterms:modified xsi:type="dcterms:W3CDTF">2019-11-25T06:41:10Z</dcterms:modified>
</cp:coreProperties>
</file>