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4" r:id="rId8"/>
    <p:sldId id="263"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CA7DA61-18EE-4F3C-A774-ECD9CD08458F}"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0B16E23-5E01-4AAD-8EBF-651E8D17278F}" type="slidenum">
              <a:rPr lang="tr-TR" smtClean="0"/>
              <a:t>‹#›</a:t>
            </a:fld>
            <a:endParaRPr lang="tr-TR"/>
          </a:p>
        </p:txBody>
      </p:sp>
    </p:spTree>
    <p:extLst>
      <p:ext uri="{BB962C8B-B14F-4D97-AF65-F5344CB8AC3E}">
        <p14:creationId xmlns:p14="http://schemas.microsoft.com/office/powerpoint/2010/main" val="3501474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CA7DA61-18EE-4F3C-A774-ECD9CD08458F}"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957018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CA7DA61-18EE-4F3C-A774-ECD9CD08458F}"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2840402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CA7DA61-18EE-4F3C-A774-ECD9CD08458F}"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1357273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4CA7DA61-18EE-4F3C-A774-ECD9CD08458F}" type="datetimeFigureOut">
              <a:rPr lang="tr-TR" smtClean="0"/>
              <a:t>29.05.2023</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0B16E23-5E01-4AAD-8EBF-651E8D17278F}" type="slidenum">
              <a:rPr lang="tr-TR" smtClean="0"/>
              <a:t>‹#›</a:t>
            </a:fld>
            <a:endParaRPr lang="tr-TR"/>
          </a:p>
        </p:txBody>
      </p:sp>
    </p:spTree>
    <p:extLst>
      <p:ext uri="{BB962C8B-B14F-4D97-AF65-F5344CB8AC3E}">
        <p14:creationId xmlns:p14="http://schemas.microsoft.com/office/powerpoint/2010/main" val="2449504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CA7DA61-18EE-4F3C-A774-ECD9CD08458F}"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2528528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CA7DA61-18EE-4F3C-A774-ECD9CD08458F}" type="datetimeFigureOut">
              <a:rPr lang="tr-TR" smtClean="0"/>
              <a:t>29.05.2023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1897417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CA7DA61-18EE-4F3C-A774-ECD9CD08458F}" type="datetimeFigureOut">
              <a:rPr lang="tr-TR" smtClean="0"/>
              <a:t>29.05.2023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2050469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7DA61-18EE-4F3C-A774-ECD9CD08458F}" type="datetimeFigureOut">
              <a:rPr lang="tr-TR" smtClean="0"/>
              <a:t>29.05.2023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140446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CA7DA61-18EE-4F3C-A774-ECD9CD08458F}"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1912904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CA7DA61-18EE-4F3C-A774-ECD9CD08458F}" type="datetimeFigureOut">
              <a:rPr lang="tr-TR" smtClean="0"/>
              <a:t>29.05.2023</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0B16E23-5E01-4AAD-8EBF-651E8D17278F}" type="slidenum">
              <a:rPr lang="tr-TR" smtClean="0"/>
              <a:t>‹#›</a:t>
            </a:fld>
            <a:endParaRPr lang="tr-TR"/>
          </a:p>
        </p:txBody>
      </p:sp>
    </p:spTree>
    <p:extLst>
      <p:ext uri="{BB962C8B-B14F-4D97-AF65-F5344CB8AC3E}">
        <p14:creationId xmlns:p14="http://schemas.microsoft.com/office/powerpoint/2010/main" val="2505975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CA7DA61-18EE-4F3C-A774-ECD9CD08458F}" type="datetimeFigureOut">
              <a:rPr lang="tr-TR" smtClean="0"/>
              <a:t>29.05.2023</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0B16E23-5E01-4AAD-8EBF-651E8D17278F}" type="slidenum">
              <a:rPr lang="tr-TR" smtClean="0"/>
              <a:t>‹#›</a:t>
            </a:fld>
            <a:endParaRPr lang="tr-TR"/>
          </a:p>
        </p:txBody>
      </p:sp>
    </p:spTree>
    <p:extLst>
      <p:ext uri="{BB962C8B-B14F-4D97-AF65-F5344CB8AC3E}">
        <p14:creationId xmlns:p14="http://schemas.microsoft.com/office/powerpoint/2010/main" val="13796866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1560" y="1432223"/>
            <a:ext cx="9966960" cy="3332724"/>
          </a:xfrm>
        </p:spPr>
        <p:txBody>
          <a:bodyPr/>
          <a:lstStyle/>
          <a:p>
            <a:r>
              <a:rPr lang="tr-TR" dirty="0" smtClean="0"/>
              <a:t>TÜRK SİNEMASI</a:t>
            </a:r>
            <a:br>
              <a:rPr lang="tr-TR" dirty="0" smtClean="0"/>
            </a:br>
            <a:r>
              <a:rPr lang="tr-TR" sz="5400" dirty="0" smtClean="0"/>
              <a:t>6. HAFTA</a:t>
            </a:r>
            <a:endParaRPr lang="tr-TR" sz="5400" dirty="0"/>
          </a:p>
        </p:txBody>
      </p:sp>
    </p:spTree>
    <p:extLst>
      <p:ext uri="{BB962C8B-B14F-4D97-AF65-F5344CB8AC3E}">
        <p14:creationId xmlns:p14="http://schemas.microsoft.com/office/powerpoint/2010/main" val="465908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a:bodyPr>
          <a:lstStyle/>
          <a:p>
            <a:r>
              <a:rPr lang="tr-TR" dirty="0" err="1" smtClean="0"/>
              <a:t>Abisel</a:t>
            </a:r>
            <a:r>
              <a:rPr lang="tr-TR" dirty="0"/>
              <a:t>, Nilgün. (2006). “Türk Sinemasında Film Yapımı Üzerine Notlar.” </a:t>
            </a:r>
            <a:r>
              <a:rPr lang="tr-TR" i="1" dirty="0"/>
              <a:t>Türk Sineması Üzerine Yazılar.</a:t>
            </a:r>
            <a:r>
              <a:rPr lang="tr-TR" dirty="0"/>
              <a:t> Ankara: Phoenix.103-134.</a:t>
            </a:r>
          </a:p>
          <a:p>
            <a:r>
              <a:rPr lang="tr-TR" dirty="0" err="1" smtClean="0"/>
              <a:t>Armes</a:t>
            </a:r>
            <a:r>
              <a:rPr lang="tr-TR" dirty="0"/>
              <a:t>, </a:t>
            </a:r>
            <a:r>
              <a:rPr lang="tr-TR" dirty="0" err="1"/>
              <a:t>Roy</a:t>
            </a:r>
            <a:r>
              <a:rPr lang="tr-TR" dirty="0"/>
              <a:t> (1998). “Yılmaz Güney.” </a:t>
            </a:r>
            <a:r>
              <a:rPr lang="tr-TR" i="1" dirty="0"/>
              <a:t>Yeni İnsan Yeni Sinema</a:t>
            </a:r>
            <a:r>
              <a:rPr lang="tr-TR" dirty="0"/>
              <a:t> 5: 87-93</a:t>
            </a:r>
            <a:r>
              <a:rPr lang="tr-TR" dirty="0" smtClean="0"/>
              <a:t>.</a:t>
            </a:r>
          </a:p>
          <a:p>
            <a:r>
              <a:rPr lang="tr-TR" dirty="0"/>
              <a:t>Esen, Şükran (2016). </a:t>
            </a:r>
            <a:r>
              <a:rPr lang="tr-TR" i="1" dirty="0" smtClean="0"/>
              <a:t>Türk </a:t>
            </a:r>
            <a:r>
              <a:rPr lang="tr-TR" i="1" dirty="0"/>
              <a:t>Sinemasının Kilometre Taşları (Dönemler ve Yönetmenler)</a:t>
            </a:r>
            <a:r>
              <a:rPr lang="tr-TR" dirty="0"/>
              <a:t>. İstanbul: Agora</a:t>
            </a:r>
            <a:r>
              <a:rPr lang="tr-TR" dirty="0" smtClean="0"/>
              <a:t>.</a:t>
            </a:r>
          </a:p>
          <a:p>
            <a:r>
              <a:rPr lang="tr-TR" dirty="0"/>
              <a:t>Işığan, Altuğ (2003). “1970’lerden 1990’lara Türkiye’de Sinema Endüstrisi.” </a:t>
            </a:r>
            <a:r>
              <a:rPr lang="tr-TR" i="1" dirty="0"/>
              <a:t>Yeni Film</a:t>
            </a:r>
            <a:r>
              <a:rPr lang="tr-TR" dirty="0"/>
              <a:t> 2: 33-42</a:t>
            </a:r>
            <a:r>
              <a:rPr lang="tr-TR" dirty="0" smtClean="0"/>
              <a:t>.</a:t>
            </a:r>
            <a:endParaRPr lang="tr-TR" dirty="0"/>
          </a:p>
          <a:p>
            <a:r>
              <a:rPr lang="tr-TR" b="1" dirty="0"/>
              <a:t> </a:t>
            </a:r>
            <a:r>
              <a:rPr lang="tr-TR" dirty="0" err="1" smtClean="0"/>
              <a:t>Özön</a:t>
            </a:r>
            <a:r>
              <a:rPr lang="tr-TR" dirty="0" smtClean="0"/>
              <a:t>, </a:t>
            </a:r>
            <a:r>
              <a:rPr lang="tr-TR" dirty="0" err="1" smtClean="0"/>
              <a:t>Nijat</a:t>
            </a:r>
            <a:r>
              <a:rPr lang="tr-TR" dirty="0" smtClean="0"/>
              <a:t> (1985). “ Türk Sineması.” </a:t>
            </a:r>
            <a:r>
              <a:rPr lang="tr-TR" i="1" dirty="0" smtClean="0"/>
              <a:t>Cumhuriyet Dönemi Türkiye Ansiklopedisi. </a:t>
            </a:r>
            <a:r>
              <a:rPr lang="tr-TR" dirty="0" smtClean="0"/>
              <a:t>1878-1907.</a:t>
            </a:r>
          </a:p>
          <a:p>
            <a:r>
              <a:rPr lang="tr-TR" dirty="0"/>
              <a:t>Ulusay, Nejat </a:t>
            </a:r>
            <a:r>
              <a:rPr lang="tr-TR" dirty="0" smtClean="0"/>
              <a:t>(2002). </a:t>
            </a:r>
            <a:r>
              <a:rPr lang="tr-TR" dirty="0"/>
              <a:t>“ </a:t>
            </a:r>
            <a:r>
              <a:rPr lang="tr-TR" dirty="0" smtClean="0"/>
              <a:t>Sinema.</a:t>
            </a:r>
            <a:r>
              <a:rPr lang="tr-TR" dirty="0"/>
              <a:t> ”</a:t>
            </a:r>
            <a:r>
              <a:rPr lang="tr-TR" dirty="0" smtClean="0"/>
              <a:t> </a:t>
            </a:r>
            <a:r>
              <a:rPr lang="tr-TR" i="1" dirty="0" smtClean="0"/>
              <a:t>Türkiye Cumhuriyeti’nin Temeli Kültürdür II. </a:t>
            </a:r>
            <a:r>
              <a:rPr lang="tr-TR" dirty="0" smtClean="0"/>
              <a:t>Ankara: TC. Kültür Bakanlığı. 214-242.</a:t>
            </a:r>
            <a:endParaRPr lang="tr-TR" dirty="0"/>
          </a:p>
          <a:p>
            <a:endParaRPr lang="tr-TR" dirty="0" smtClean="0"/>
          </a:p>
          <a:p>
            <a:endParaRPr lang="tr-TR" dirty="0"/>
          </a:p>
        </p:txBody>
      </p:sp>
    </p:spTree>
    <p:extLst>
      <p:ext uri="{BB962C8B-B14F-4D97-AF65-F5344CB8AC3E}">
        <p14:creationId xmlns:p14="http://schemas.microsoft.com/office/powerpoint/2010/main" val="2739553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788564"/>
            <a:ext cx="10058400" cy="1023457"/>
          </a:xfrm>
        </p:spPr>
        <p:txBody>
          <a:bodyPr>
            <a:noAutofit/>
          </a:bodyPr>
          <a:lstStyle/>
          <a:p>
            <a:r>
              <a:rPr lang="tr-TR" sz="4000" dirty="0" smtClean="0"/>
              <a:t/>
            </a:r>
            <a:br>
              <a:rPr lang="tr-TR" sz="4000" dirty="0" smtClean="0"/>
            </a:br>
            <a:r>
              <a:rPr lang="tr-TR" sz="4000" dirty="0"/>
              <a:t/>
            </a:r>
            <a:br>
              <a:rPr lang="tr-TR" sz="4000" dirty="0"/>
            </a:br>
            <a:r>
              <a:rPr lang="tr-TR" sz="4000" dirty="0" smtClean="0"/>
              <a:t>1970’lerde </a:t>
            </a:r>
            <a:r>
              <a:rPr lang="tr-TR" sz="4000" dirty="0" err="1" smtClean="0"/>
              <a:t>türkiye’de</a:t>
            </a:r>
            <a:r>
              <a:rPr lang="tr-TR" sz="4000" dirty="0" smtClean="0"/>
              <a:t> sinema</a:t>
            </a:r>
            <a:br>
              <a:rPr lang="tr-TR" sz="4000" dirty="0" smtClean="0"/>
            </a:br>
            <a:endParaRPr lang="tr-TR" sz="4000" dirty="0"/>
          </a:p>
        </p:txBody>
      </p:sp>
      <p:sp>
        <p:nvSpPr>
          <p:cNvPr id="3" name="İçerik Yer Tutucusu 2"/>
          <p:cNvSpPr>
            <a:spLocks noGrp="1"/>
          </p:cNvSpPr>
          <p:nvPr>
            <p:ph idx="1"/>
          </p:nvPr>
        </p:nvSpPr>
        <p:spPr/>
        <p:txBody>
          <a:bodyPr>
            <a:normAutofit lnSpcReduction="10000"/>
          </a:bodyPr>
          <a:lstStyle/>
          <a:p>
            <a:pPr marL="0" indent="0">
              <a:buNone/>
            </a:pPr>
            <a:r>
              <a:rPr lang="tr-TR" sz="2400" b="1" dirty="0" smtClean="0"/>
              <a:t>1960’lar ve 1970’lerin İlk Yıllarında Türk Sinemasında Yapımcılık</a:t>
            </a:r>
          </a:p>
          <a:p>
            <a:pPr algn="just"/>
            <a:r>
              <a:rPr lang="tr-TR" dirty="0" smtClean="0"/>
              <a:t>1960’lar ve 1970’lerin ilk yılları (Türk sinemasının en parlak günleri)</a:t>
            </a:r>
          </a:p>
          <a:p>
            <a:pPr algn="just"/>
            <a:r>
              <a:rPr lang="tr-TR" dirty="0" smtClean="0"/>
              <a:t>Film yapım şirketi, sinema salonu ve izleyici sayısında artış</a:t>
            </a:r>
          </a:p>
          <a:p>
            <a:pPr algn="just"/>
            <a:r>
              <a:rPr lang="tr-TR" dirty="0" smtClean="0"/>
              <a:t>Bölge işletmecilerinden alınan avansla film çekilmesi (Riskli bir endüstri, kazanılan para sinemaya tekrar aktarılmaz)</a:t>
            </a:r>
          </a:p>
          <a:p>
            <a:pPr algn="just"/>
            <a:r>
              <a:rPr lang="tr-TR" dirty="0" smtClean="0"/>
              <a:t>Düşük maliyet içeren filmler</a:t>
            </a:r>
          </a:p>
          <a:p>
            <a:pPr algn="just"/>
            <a:r>
              <a:rPr lang="tr-TR" dirty="0" smtClean="0"/>
              <a:t>Bölge işletmecileri seyirci talebine göre film siparişinde bulunur. Samsun bölgesi dinsel motiflerin, Adana bölgesi kavga ve şiddetin ağır bastığı filmleri tercih eder.</a:t>
            </a:r>
          </a:p>
          <a:p>
            <a:pPr algn="just"/>
            <a:r>
              <a:rPr lang="tr-TR" dirty="0" smtClean="0"/>
              <a:t>Yönetmen ve senarist seyircinin yıldız ve filmin öyküsüyle ilgili taleplerini dikkate alır.</a:t>
            </a:r>
          </a:p>
          <a:p>
            <a:pPr algn="just"/>
            <a:r>
              <a:rPr lang="tr-TR" dirty="0" smtClean="0"/>
              <a:t>İç piyasaya yönelik filmler.</a:t>
            </a:r>
          </a:p>
          <a:p>
            <a:endParaRPr lang="tr-TR" dirty="0"/>
          </a:p>
          <a:p>
            <a:endParaRPr lang="tr-TR" dirty="0" smtClean="0"/>
          </a:p>
        </p:txBody>
      </p:sp>
    </p:spTree>
    <p:extLst>
      <p:ext uri="{BB962C8B-B14F-4D97-AF65-F5344CB8AC3E}">
        <p14:creationId xmlns:p14="http://schemas.microsoft.com/office/powerpoint/2010/main" val="1251347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484632"/>
            <a:ext cx="10058400" cy="1067331"/>
          </a:xfrm>
        </p:spPr>
        <p:txBody>
          <a:bodyPr>
            <a:normAutofit/>
          </a:bodyPr>
          <a:lstStyle/>
          <a:p>
            <a:endParaRPr lang="tr-TR" dirty="0"/>
          </a:p>
        </p:txBody>
      </p:sp>
      <p:sp>
        <p:nvSpPr>
          <p:cNvPr id="3" name="İçerik Yer Tutucusu 2"/>
          <p:cNvSpPr>
            <a:spLocks noGrp="1"/>
          </p:cNvSpPr>
          <p:nvPr>
            <p:ph idx="1"/>
          </p:nvPr>
        </p:nvSpPr>
        <p:spPr>
          <a:xfrm>
            <a:off x="1069848" y="1719744"/>
            <a:ext cx="10058400" cy="4452456"/>
          </a:xfrm>
        </p:spPr>
        <p:txBody>
          <a:bodyPr>
            <a:normAutofit fontScale="92500" lnSpcReduction="20000"/>
          </a:bodyPr>
          <a:lstStyle/>
          <a:p>
            <a:pPr marL="0" indent="0">
              <a:buNone/>
            </a:pPr>
            <a:r>
              <a:rPr lang="tr-TR" b="1" dirty="0" smtClean="0"/>
              <a:t>1970’lerin Sonunda Türk Sinemasında Kriz</a:t>
            </a:r>
            <a:endParaRPr lang="tr-TR" b="1" dirty="0"/>
          </a:p>
          <a:p>
            <a:pPr algn="just"/>
            <a:r>
              <a:rPr lang="tr-TR" dirty="0" smtClean="0"/>
              <a:t>1970’lerin sonunda sinemanın yapım, dağıtım ve gösterim süreci krize girer.</a:t>
            </a:r>
          </a:p>
          <a:p>
            <a:pPr algn="just"/>
            <a:r>
              <a:rPr lang="tr-TR" dirty="0" smtClean="0"/>
              <a:t>Ekonomik ve siyasi istikrarsızlık</a:t>
            </a:r>
          </a:p>
          <a:p>
            <a:pPr algn="just"/>
            <a:r>
              <a:rPr lang="tr-TR" dirty="0" smtClean="0"/>
              <a:t>Renkli filme geçiş (Filmin maliyeti yükselir. Maliyeti karşılayamayan yapım şirketleri kapanır)</a:t>
            </a:r>
          </a:p>
          <a:p>
            <a:pPr algn="just"/>
            <a:r>
              <a:rPr lang="tr-TR" dirty="0" smtClean="0"/>
              <a:t>1970’lerin ortasında yaşanan döviz sıkıntısı nedeniyle ham filmin kotaya alınması ve küçük şirketlerin ham film ithalatı yapamaması,  filmlerin daha az kopyayla basılması</a:t>
            </a:r>
          </a:p>
          <a:p>
            <a:pPr algn="just"/>
            <a:r>
              <a:rPr lang="tr-TR" dirty="0"/>
              <a:t>S</a:t>
            </a:r>
            <a:r>
              <a:rPr lang="tr-TR" dirty="0" smtClean="0"/>
              <a:t>inema salonların azalan film sayısını telafi etmek için seks ve karate filmlerine yönelmesi</a:t>
            </a:r>
          </a:p>
          <a:p>
            <a:pPr algn="just"/>
            <a:r>
              <a:rPr lang="tr-TR" dirty="0" smtClean="0"/>
              <a:t>Televizyonun yaygınlaşması</a:t>
            </a:r>
          </a:p>
          <a:p>
            <a:pPr algn="just"/>
            <a:r>
              <a:rPr lang="tr-TR" dirty="0" smtClean="0"/>
              <a:t>Seyirci sayısının düşüşü</a:t>
            </a:r>
          </a:p>
          <a:p>
            <a:pPr algn="just"/>
            <a:r>
              <a:rPr lang="tr-TR" dirty="0" smtClean="0"/>
              <a:t>Salonların kapanması</a:t>
            </a:r>
          </a:p>
          <a:p>
            <a:pPr algn="just"/>
            <a:r>
              <a:rPr lang="tr-TR" dirty="0" smtClean="0"/>
              <a:t>Bölge işletmecilerinin Yeşilçam’a avans vermeyi bırakması</a:t>
            </a:r>
          </a:p>
          <a:p>
            <a:endParaRPr lang="tr-TR" dirty="0" smtClean="0"/>
          </a:p>
          <a:p>
            <a:endParaRPr lang="tr-TR" dirty="0" smtClean="0"/>
          </a:p>
          <a:p>
            <a:pPr marL="0" indent="0">
              <a:buNone/>
            </a:pPr>
            <a:endParaRPr lang="tr-TR" dirty="0" smtClean="0"/>
          </a:p>
          <a:p>
            <a:endParaRPr lang="tr-TR" dirty="0" smtClean="0"/>
          </a:p>
        </p:txBody>
      </p:sp>
    </p:spTree>
    <p:extLst>
      <p:ext uri="{BB962C8B-B14F-4D97-AF65-F5344CB8AC3E}">
        <p14:creationId xmlns:p14="http://schemas.microsoft.com/office/powerpoint/2010/main" val="3149373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1970-1984 yılları arasındaki dönem aynı zamanda </a:t>
            </a:r>
            <a:r>
              <a:rPr lang="tr-TR" dirty="0" err="1" smtClean="0"/>
              <a:t>Nijat</a:t>
            </a:r>
            <a:r>
              <a:rPr lang="tr-TR" dirty="0" smtClean="0"/>
              <a:t> </a:t>
            </a:r>
            <a:r>
              <a:rPr lang="tr-TR" dirty="0" err="1" smtClean="0"/>
              <a:t>Özön</a:t>
            </a:r>
            <a:r>
              <a:rPr lang="tr-TR" dirty="0" smtClean="0"/>
              <a:t> tarafından Genç Sinema/Yeni sinema dönemi olarak adlandırılır.</a:t>
            </a:r>
          </a:p>
          <a:p>
            <a:pPr algn="just"/>
            <a:r>
              <a:rPr lang="tr-TR" dirty="0" smtClean="0"/>
              <a:t>Söz konusu dönemde Çirkin Kral filmleriyle yıldız haline gelen Yılmaz Güney Umut  filmiyle önemli bir atılım gerçekleştirir.</a:t>
            </a:r>
          </a:p>
          <a:p>
            <a:pPr algn="just"/>
            <a:r>
              <a:rPr lang="tr-TR" dirty="0" err="1" smtClean="0"/>
              <a:t>Nijat</a:t>
            </a:r>
            <a:r>
              <a:rPr lang="tr-TR" dirty="0" smtClean="0"/>
              <a:t> </a:t>
            </a:r>
            <a:r>
              <a:rPr lang="tr-TR" dirty="0" err="1" smtClean="0"/>
              <a:t>Özön</a:t>
            </a:r>
            <a:r>
              <a:rPr lang="tr-TR" dirty="0" smtClean="0"/>
              <a:t> Yılmaz Güney’i sinemacılar dönemi ve genç sinemacılar arasında bir köprü olarak görür. </a:t>
            </a:r>
          </a:p>
          <a:p>
            <a:pPr algn="just"/>
            <a:r>
              <a:rPr lang="tr-TR" dirty="0" smtClean="0"/>
              <a:t>Yılmaz Güney, genç sinemacılar olarak adlandırılan, toplumsal sorunlara duyarlı filmler çeken yönetmenlerin öncülüğünü üstlenir.</a:t>
            </a:r>
          </a:p>
          <a:p>
            <a:pPr algn="just"/>
            <a:r>
              <a:rPr lang="tr-TR" b="1" dirty="0" smtClean="0"/>
              <a:t>YILMAZ GÜNEY (1937-1984)</a:t>
            </a:r>
            <a:endParaRPr lang="tr-TR" dirty="0" smtClean="0"/>
          </a:p>
          <a:p>
            <a:pPr algn="just"/>
            <a:r>
              <a:rPr lang="tr-TR" dirty="0" smtClean="0"/>
              <a:t>1966 yılında At Avrat Silah filmiyle yönetmenliğe geçiş yapar.</a:t>
            </a:r>
          </a:p>
          <a:p>
            <a:pPr algn="just"/>
            <a:r>
              <a:rPr lang="tr-TR" dirty="0" smtClean="0"/>
              <a:t>Yönetmenlik yaşamının ilk yıllarında vurdulu, kırdılı olarak adlandırılan kahramanlık hikayelerine yer veren filmler çeker.</a:t>
            </a:r>
          </a:p>
          <a:p>
            <a:pPr algn="just"/>
            <a:r>
              <a:rPr lang="tr-TR" dirty="0" smtClean="0"/>
              <a:t>1968 yılında yönetmenliğini üstlendiği </a:t>
            </a:r>
            <a:r>
              <a:rPr lang="tr-TR" dirty="0" err="1" smtClean="0"/>
              <a:t>Seyyit</a:t>
            </a:r>
            <a:r>
              <a:rPr lang="tr-TR" dirty="0" smtClean="0"/>
              <a:t> Han: Toprağın Gelini filminde daha gerçekçi bir üslup geliştirir.  </a:t>
            </a:r>
          </a:p>
        </p:txBody>
      </p:sp>
    </p:spTree>
    <p:extLst>
      <p:ext uri="{BB962C8B-B14F-4D97-AF65-F5344CB8AC3E}">
        <p14:creationId xmlns:p14="http://schemas.microsoft.com/office/powerpoint/2010/main" val="2665782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t>1970 yılında yönetmenliğini üstlendiği Umut filmi, gerçeğe yakın karakterleri ve belgesel üslubuyla hem Yılmaz Güney sineması hem de Türkiye sineması için bir dönüm noktası olarak görülür.</a:t>
            </a:r>
          </a:p>
          <a:p>
            <a:pPr algn="just"/>
            <a:r>
              <a:rPr lang="tr-TR" dirty="0" smtClean="0"/>
              <a:t>Güney, bu filmde senaryo yazarlığı, yönetmenlik ve oyunculuk yapar.</a:t>
            </a:r>
          </a:p>
          <a:p>
            <a:pPr algn="just"/>
            <a:r>
              <a:rPr lang="tr-TR" dirty="0" smtClean="0"/>
              <a:t>Umut, Yılmaz Güney sinemasında çokça karşılaştığımız erkek karakterin kötüleri yenilgiye uğrattığı bir intikam hikayesi sunmaz.</a:t>
            </a:r>
          </a:p>
          <a:p>
            <a:pPr algn="just"/>
            <a:r>
              <a:rPr lang="tr-TR" dirty="0" smtClean="0"/>
              <a:t>Film, annesi, karısı ve 5 çocuğuyla Adana’da yoksul bir yaşantı sürdüren Cabbar’ın trajik öyküsünü anlatır. Cabbar faytonculuk yaparak evini geçindirmeye çalışır. Çaresiz, esnafa borcu olan, okumaya yazma bilmeyen, ailesinin karnını güçlükle doyuran bir karakterdir. Atını kaybettikten sonra ise arkadaşına uyup zengin olma hayalleriyle bir definenin peşinden gider ve umutsuz arayışı sonucunda delirir.</a:t>
            </a:r>
          </a:p>
          <a:p>
            <a:endParaRPr lang="tr-TR" dirty="0" smtClean="0"/>
          </a:p>
        </p:txBody>
      </p:sp>
    </p:spTree>
    <p:extLst>
      <p:ext uri="{BB962C8B-B14F-4D97-AF65-F5344CB8AC3E}">
        <p14:creationId xmlns:p14="http://schemas.microsoft.com/office/powerpoint/2010/main" val="1008763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dirty="0" smtClean="0"/>
              <a:t>Yılmaz Güney’in Umut’tan sonra çektiği önemli filmleri ve senaryoları şu şekildedir: </a:t>
            </a:r>
          </a:p>
          <a:p>
            <a:r>
              <a:rPr lang="tr-TR" dirty="0" smtClean="0"/>
              <a:t>Acı, Ağıt, Baba, Umutsuzlar, Yarın Son Gündür (1971)</a:t>
            </a:r>
          </a:p>
          <a:p>
            <a:r>
              <a:rPr lang="tr-TR" dirty="0" smtClean="0"/>
              <a:t>Arkadaş (1974), Zavallılar (Atıf Yılmaz’la birlikte, 1974)</a:t>
            </a:r>
          </a:p>
          <a:p>
            <a:r>
              <a:rPr lang="tr-TR" dirty="0" smtClean="0"/>
              <a:t>Duvar (1983)</a:t>
            </a:r>
          </a:p>
          <a:p>
            <a:r>
              <a:rPr lang="tr-TR" b="1" dirty="0" smtClean="0"/>
              <a:t>Yılmaz Güney’in önemli senaryoları:</a:t>
            </a:r>
          </a:p>
          <a:p>
            <a:r>
              <a:rPr lang="tr-TR" dirty="0" smtClean="0"/>
              <a:t>Endişe (1974)</a:t>
            </a:r>
          </a:p>
          <a:p>
            <a:r>
              <a:rPr lang="tr-TR" dirty="0"/>
              <a:t>İzin (Temel Gürsu, 1975)</a:t>
            </a:r>
          </a:p>
          <a:p>
            <a:r>
              <a:rPr lang="tr-TR" dirty="0"/>
              <a:t>Bir Gün Mutlaka (Bilge Olgaç, 1975</a:t>
            </a:r>
            <a:r>
              <a:rPr lang="tr-TR" dirty="0" smtClean="0"/>
              <a:t>)</a:t>
            </a:r>
          </a:p>
          <a:p>
            <a:r>
              <a:rPr lang="tr-TR" dirty="0" smtClean="0"/>
              <a:t>Sürü (Zeki Ökten, 1979)</a:t>
            </a:r>
          </a:p>
          <a:p>
            <a:r>
              <a:rPr lang="tr-TR" dirty="0" smtClean="0"/>
              <a:t>Düşman (Zeki Ökten, 1979)</a:t>
            </a:r>
          </a:p>
          <a:p>
            <a:r>
              <a:rPr lang="tr-TR" dirty="0" smtClean="0"/>
              <a:t>Yol (Şerif Gören, </a:t>
            </a:r>
            <a:r>
              <a:rPr lang="tr-TR" dirty="0" smtClean="0"/>
              <a:t>1981) (Cannes Film Festivali, Altın Palmiye)</a:t>
            </a:r>
            <a:endParaRPr lang="tr-TR" dirty="0" smtClean="0"/>
          </a:p>
          <a:p>
            <a:endParaRPr lang="tr-TR" dirty="0" smtClean="0"/>
          </a:p>
        </p:txBody>
      </p:sp>
    </p:spTree>
    <p:extLst>
      <p:ext uri="{BB962C8B-B14F-4D97-AF65-F5344CB8AC3E}">
        <p14:creationId xmlns:p14="http://schemas.microsoft.com/office/powerpoint/2010/main" val="2243729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Genç sinemacılar</a:t>
            </a:r>
            <a:endParaRPr lang="tr-TR" dirty="0"/>
          </a:p>
        </p:txBody>
      </p:sp>
      <p:sp>
        <p:nvSpPr>
          <p:cNvPr id="3" name="İçerik Yer Tutucusu 2"/>
          <p:cNvSpPr>
            <a:spLocks noGrp="1"/>
          </p:cNvSpPr>
          <p:nvPr>
            <p:ph idx="1"/>
          </p:nvPr>
        </p:nvSpPr>
        <p:spPr>
          <a:xfrm>
            <a:off x="1069848" y="2315360"/>
            <a:ext cx="10058400" cy="3856839"/>
          </a:xfrm>
        </p:spPr>
        <p:txBody>
          <a:bodyPr/>
          <a:lstStyle/>
          <a:p>
            <a:pPr algn="just"/>
            <a:r>
              <a:rPr lang="tr-TR" sz="2200" dirty="0" smtClean="0"/>
              <a:t>Çoğu daha önceden kısa film ve belgeseller çekmiştir.</a:t>
            </a:r>
          </a:p>
          <a:p>
            <a:pPr algn="just"/>
            <a:r>
              <a:rPr lang="tr-TR" sz="2200" dirty="0" smtClean="0"/>
              <a:t>Yeşilçam sisteminin dışındaki kaynaklarla filmlerini gerçekleştirirler.</a:t>
            </a:r>
          </a:p>
          <a:p>
            <a:pPr algn="just"/>
            <a:r>
              <a:rPr lang="tr-TR" sz="2200" dirty="0" smtClean="0"/>
              <a:t>Bazıları filmlerini çekerken uluslararası sermayeden yararlanır.</a:t>
            </a:r>
            <a:endParaRPr lang="tr-TR" sz="2200" dirty="0"/>
          </a:p>
          <a:p>
            <a:pPr algn="just"/>
            <a:r>
              <a:rPr lang="tr-TR" sz="2200" dirty="0" smtClean="0"/>
              <a:t>Filmleri ağırlıklı olarak Doğu ve Güneydoğu Anadolu bölgesini konu alır. Bu bölgeyi ele alan edebiyatçıların eserlerinden yararlanırlar.</a:t>
            </a:r>
          </a:p>
          <a:p>
            <a:pPr algn="just"/>
            <a:r>
              <a:rPr lang="tr-TR" sz="2200" dirty="0" smtClean="0"/>
              <a:t>Feodalizmin ve kapitalizmin yarattığı sorunlara odaklanırlar.</a:t>
            </a:r>
          </a:p>
          <a:p>
            <a:pPr marL="0" indent="0" algn="just">
              <a:buNone/>
            </a:pPr>
            <a:r>
              <a:rPr lang="tr-TR" sz="2200" dirty="0" smtClean="0"/>
              <a:t>(Toprak mülkiyeti, köyden kente göç, ağalık düzeni, töreler, sendikalaşma, grev, işçi örgütlenmesi, Almanya’ya işçi göçü vb.)</a:t>
            </a:r>
            <a:endParaRPr lang="tr-TR" dirty="0" smtClean="0"/>
          </a:p>
          <a:p>
            <a:endParaRPr lang="tr-TR" dirty="0" smtClean="0"/>
          </a:p>
        </p:txBody>
      </p:sp>
    </p:spTree>
    <p:extLst>
      <p:ext uri="{BB962C8B-B14F-4D97-AF65-F5344CB8AC3E}">
        <p14:creationId xmlns:p14="http://schemas.microsoft.com/office/powerpoint/2010/main" val="2215594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Genç sinemacılar (ÖNEMLİ </a:t>
            </a:r>
            <a:r>
              <a:rPr lang="tr-TR" dirty="0" err="1" smtClean="0"/>
              <a:t>FİLMLERi</a:t>
            </a:r>
            <a:r>
              <a:rPr lang="tr-TR" dirty="0" smtClean="0"/>
              <a:t>)</a:t>
            </a:r>
            <a:endParaRPr lang="tr-TR" dirty="0"/>
          </a:p>
        </p:txBody>
      </p:sp>
      <p:sp>
        <p:nvSpPr>
          <p:cNvPr id="3" name="İçerik Yer Tutucusu 2"/>
          <p:cNvSpPr>
            <a:spLocks noGrp="1"/>
          </p:cNvSpPr>
          <p:nvPr>
            <p:ph idx="1"/>
          </p:nvPr>
        </p:nvSpPr>
        <p:spPr>
          <a:xfrm>
            <a:off x="1069848" y="1837189"/>
            <a:ext cx="10058400" cy="4335011"/>
          </a:xfrm>
        </p:spPr>
        <p:txBody>
          <a:bodyPr>
            <a:normAutofit lnSpcReduction="10000"/>
          </a:bodyPr>
          <a:lstStyle/>
          <a:p>
            <a:r>
              <a:rPr lang="tr-TR" dirty="0" smtClean="0"/>
              <a:t>ZEKİ ÖKTEN; Kapıcılar Kralı (1976), Sürü (1979), Düşman (1979), Faize Hücum (1984)</a:t>
            </a:r>
          </a:p>
          <a:p>
            <a:r>
              <a:rPr lang="tr-TR" dirty="0" smtClean="0"/>
              <a:t>ŞERİF GÖREN; Endişe (1974), Deprem (1976), Nehir (1977), Almanya Acı Vatan (1979), Yol (</a:t>
            </a:r>
            <a:r>
              <a:rPr lang="tr-TR" dirty="0" smtClean="0"/>
              <a:t>1981)</a:t>
            </a:r>
          </a:p>
          <a:p>
            <a:r>
              <a:rPr lang="tr-TR" dirty="0" smtClean="0"/>
              <a:t>ERDEN </a:t>
            </a:r>
            <a:r>
              <a:rPr lang="tr-TR" dirty="0" smtClean="0"/>
              <a:t>KIRAL; Kanal (1979), Bereketli Topraklar Üzerinde (1980), Hakkari’de Bir Mevsim (1983)</a:t>
            </a:r>
          </a:p>
          <a:p>
            <a:r>
              <a:rPr lang="tr-TR" dirty="0" smtClean="0"/>
              <a:t>YAVUZ ÖZKAN; Maden (1978), </a:t>
            </a:r>
            <a:r>
              <a:rPr lang="tr-TR" dirty="0" err="1" smtClean="0"/>
              <a:t>Demiryol</a:t>
            </a:r>
            <a:r>
              <a:rPr lang="tr-TR" dirty="0" smtClean="0"/>
              <a:t> (1979)</a:t>
            </a:r>
          </a:p>
          <a:p>
            <a:r>
              <a:rPr lang="tr-TR" dirty="0" smtClean="0"/>
              <a:t>ALİ ÖZGENTÜRK; Hazal (1980), At (1982)</a:t>
            </a:r>
          </a:p>
          <a:p>
            <a:r>
              <a:rPr lang="tr-TR" dirty="0" smtClean="0"/>
              <a:t>SÜREYYA DURU; </a:t>
            </a:r>
            <a:r>
              <a:rPr lang="tr-TR" dirty="0" err="1" smtClean="0"/>
              <a:t>Bedrana</a:t>
            </a:r>
            <a:r>
              <a:rPr lang="tr-TR" dirty="0" smtClean="0"/>
              <a:t> (1974), Kara Çarşaflı Gelin (1975)</a:t>
            </a:r>
          </a:p>
          <a:p>
            <a:r>
              <a:rPr lang="tr-TR" dirty="0" smtClean="0"/>
              <a:t>TUNÇ OKAN: Otobüs (1974)</a:t>
            </a:r>
          </a:p>
          <a:p>
            <a:r>
              <a:rPr lang="tr-TR" dirty="0" smtClean="0"/>
              <a:t>KORHAN YURTSEVER: Fırat’ın Cinleri (1978)</a:t>
            </a:r>
          </a:p>
          <a:p>
            <a:r>
              <a:rPr lang="tr-TR" dirty="0" smtClean="0"/>
              <a:t>TUNCEL KURTİZ: Gül Hasan (1980)</a:t>
            </a:r>
          </a:p>
        </p:txBody>
      </p:sp>
    </p:spTree>
    <p:extLst>
      <p:ext uri="{BB962C8B-B14F-4D97-AF65-F5344CB8AC3E}">
        <p14:creationId xmlns:p14="http://schemas.microsoft.com/office/powerpoint/2010/main" val="4045923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1241570" y="2290194"/>
            <a:ext cx="9244669" cy="3882006"/>
          </a:xfrm>
        </p:spPr>
        <p:txBody>
          <a:bodyPr/>
          <a:lstStyle/>
          <a:p>
            <a:pPr marL="0" indent="0">
              <a:buNone/>
            </a:pPr>
            <a:endParaRPr lang="tr-TR" b="1" dirty="0"/>
          </a:p>
          <a:p>
            <a:pPr marL="0" indent="0" algn="just">
              <a:buNone/>
            </a:pPr>
            <a:r>
              <a:rPr lang="tr-TR" sz="2200" b="1" dirty="0" smtClean="0"/>
              <a:t>DÖNEMİN </a:t>
            </a:r>
            <a:r>
              <a:rPr lang="tr-TR" sz="2200" b="1" dirty="0"/>
              <a:t>DİĞER ÖNEMLİ </a:t>
            </a:r>
            <a:r>
              <a:rPr lang="tr-TR" sz="2200" b="1" dirty="0" smtClean="0"/>
              <a:t>SİNEMACILARI:</a:t>
            </a:r>
            <a:endParaRPr lang="tr-TR" sz="2200" b="1" dirty="0"/>
          </a:p>
          <a:p>
            <a:pPr algn="just"/>
            <a:r>
              <a:rPr lang="tr-TR" sz="2200" dirty="0" smtClean="0"/>
              <a:t>ÖMER </a:t>
            </a:r>
            <a:r>
              <a:rPr lang="tr-TR" sz="2200" dirty="0"/>
              <a:t>KAVUR: Yatık Emine (1974), Yusuf İle Kenan (1980), Ah Güzel İstanbul (1981)</a:t>
            </a:r>
          </a:p>
          <a:p>
            <a:pPr algn="just"/>
            <a:r>
              <a:rPr lang="tr-TR" sz="2200" dirty="0" smtClean="0"/>
              <a:t> ERTEM EĞİLMEZ:  Komedi </a:t>
            </a:r>
            <a:r>
              <a:rPr lang="tr-TR" sz="2200" dirty="0"/>
              <a:t>filmleriyle öne çıkar. Oh </a:t>
            </a:r>
            <a:r>
              <a:rPr lang="tr-TR" sz="2200" dirty="0" smtClean="0"/>
              <a:t>Olsun (1973), </a:t>
            </a:r>
            <a:r>
              <a:rPr lang="tr-TR" sz="2200" dirty="0"/>
              <a:t>Hababam </a:t>
            </a:r>
            <a:r>
              <a:rPr lang="tr-TR" sz="2200" dirty="0" smtClean="0"/>
              <a:t>Sınıfı (1975), </a:t>
            </a:r>
            <a:r>
              <a:rPr lang="tr-TR" sz="2200" dirty="0"/>
              <a:t>Sev Kardeşim </a:t>
            </a:r>
            <a:r>
              <a:rPr lang="tr-TR" sz="2200" dirty="0" smtClean="0"/>
              <a:t>(1975), gibi </a:t>
            </a:r>
            <a:r>
              <a:rPr lang="tr-TR" sz="2200" dirty="0"/>
              <a:t>filmler </a:t>
            </a:r>
            <a:r>
              <a:rPr lang="tr-TR" sz="2200" dirty="0" smtClean="0"/>
              <a:t>gerçekleştirir.</a:t>
            </a:r>
          </a:p>
          <a:p>
            <a:pPr algn="just"/>
            <a:r>
              <a:rPr lang="tr-TR" sz="2200" dirty="0" smtClean="0"/>
              <a:t>SİNAN ÇETİN: Çiçek Abbas (1982), Çirkinler de Sever (1982)</a:t>
            </a:r>
            <a:endParaRPr lang="tr-TR" sz="2200" dirty="0"/>
          </a:p>
          <a:p>
            <a:endParaRPr lang="tr-TR" dirty="0"/>
          </a:p>
        </p:txBody>
      </p:sp>
    </p:spTree>
    <p:extLst>
      <p:ext uri="{BB962C8B-B14F-4D97-AF65-F5344CB8AC3E}">
        <p14:creationId xmlns:p14="http://schemas.microsoft.com/office/powerpoint/2010/main" val="2128399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204</TotalTime>
  <Words>860</Words>
  <Application>Microsoft Office PowerPoint</Application>
  <PresentationFormat>Geniş ekran</PresentationFormat>
  <Paragraphs>74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Rockwell</vt:lpstr>
      <vt:lpstr>Rockwell Condensed</vt:lpstr>
      <vt:lpstr>Wingdings</vt:lpstr>
      <vt:lpstr>Wood Type Yazı Tipi</vt:lpstr>
      <vt:lpstr>TÜRK SİNEMASI 6. HAFTA</vt:lpstr>
      <vt:lpstr>  1970’lerde türkiye’de sinema </vt:lpstr>
      <vt:lpstr>PowerPoint Sunusu</vt:lpstr>
      <vt:lpstr>PowerPoint Sunusu</vt:lpstr>
      <vt:lpstr>PowerPoint Sunusu</vt:lpstr>
      <vt:lpstr>PowerPoint Sunusu</vt:lpstr>
      <vt:lpstr>Genç sinemacılar</vt:lpstr>
      <vt:lpstr>Genç sinemacılar (ÖNEMLİ FİLMLERi)</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SİNEMASI 6. HAFTA</dc:title>
  <dc:creator>Asus</dc:creator>
  <cp:lastModifiedBy>Asus</cp:lastModifiedBy>
  <cp:revision>30</cp:revision>
  <dcterms:created xsi:type="dcterms:W3CDTF">2023-05-21T11:47:27Z</dcterms:created>
  <dcterms:modified xsi:type="dcterms:W3CDTF">2023-05-29T12:18:31Z</dcterms:modified>
</cp:coreProperties>
</file>