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sldIdLst>
    <p:sldId id="257" r:id="rId2"/>
    <p:sldId id="351" r:id="rId3"/>
    <p:sldId id="340" r:id="rId4"/>
    <p:sldId id="316" r:id="rId5"/>
    <p:sldId id="278" r:id="rId6"/>
    <p:sldId id="277" r:id="rId7"/>
    <p:sldId id="276" r:id="rId8"/>
    <p:sldId id="342" r:id="rId9"/>
    <p:sldId id="363" r:id="rId10"/>
    <p:sldId id="364" r:id="rId11"/>
    <p:sldId id="365" r:id="rId12"/>
    <p:sldId id="343" r:id="rId13"/>
    <p:sldId id="366" r:id="rId14"/>
    <p:sldId id="344" r:id="rId15"/>
    <p:sldId id="341" r:id="rId16"/>
    <p:sldId id="279" r:id="rId17"/>
    <p:sldId id="367" r:id="rId18"/>
    <p:sldId id="369" r:id="rId19"/>
    <p:sldId id="345" r:id="rId20"/>
    <p:sldId id="311" r:id="rId21"/>
    <p:sldId id="350" r:id="rId22"/>
    <p:sldId id="346" r:id="rId23"/>
    <p:sldId id="313" r:id="rId24"/>
    <p:sldId id="332" r:id="rId25"/>
    <p:sldId id="347" r:id="rId26"/>
    <p:sldId id="349" r:id="rId27"/>
    <p:sldId id="312" r:id="rId28"/>
    <p:sldId id="348" r:id="rId29"/>
    <p:sldId id="320" r:id="rId30"/>
    <p:sldId id="370" r:id="rId31"/>
    <p:sldId id="353" r:id="rId32"/>
    <p:sldId id="352" r:id="rId33"/>
    <p:sldId id="354" r:id="rId34"/>
    <p:sldId id="360" r:id="rId35"/>
    <p:sldId id="355" r:id="rId36"/>
    <p:sldId id="356" r:id="rId37"/>
    <p:sldId id="324" r:id="rId38"/>
    <p:sldId id="358" r:id="rId39"/>
    <p:sldId id="357" r:id="rId40"/>
    <p:sldId id="359" r:id="rId41"/>
    <p:sldId id="361" r:id="rId42"/>
    <p:sldId id="362" r:id="rId43"/>
    <p:sldId id="309"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384" r:id="rId58"/>
    <p:sldId id="385" r:id="rId59"/>
    <p:sldId id="386" r:id="rId60"/>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FF"/>
    <a:srgbClr val="FF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1" autoAdjust="0"/>
    <p:restoredTop sz="94265" autoAdjust="0"/>
  </p:normalViewPr>
  <p:slideViewPr>
    <p:cSldViewPr>
      <p:cViewPr varScale="1">
        <p:scale>
          <a:sx n="86" d="100"/>
          <a:sy n="86" d="100"/>
        </p:scale>
        <p:origin x="176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C284C8F3-8E67-4BE6-862C-3A4814E1D8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a:extLst>
              <a:ext uri="{FF2B5EF4-FFF2-40B4-BE49-F238E27FC236}">
                <a16:creationId xmlns:a16="http://schemas.microsoft.com/office/drawing/2014/main" id="{E21E38F9-EEBB-4DFC-B6A9-19FDDC0D0E0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69A5342-26CF-4772-A0FD-7139E7EF9B63}" type="datetimeFigureOut">
              <a:rPr lang="tr-TR"/>
              <a:pPr>
                <a:defRPr/>
              </a:pPr>
              <a:t>13.04.2020</a:t>
            </a:fld>
            <a:endParaRPr lang="tr-TR"/>
          </a:p>
        </p:txBody>
      </p:sp>
      <p:sp>
        <p:nvSpPr>
          <p:cNvPr id="4" name="Slayt Resmi Yer Tutucusu 3">
            <a:extLst>
              <a:ext uri="{FF2B5EF4-FFF2-40B4-BE49-F238E27FC236}">
                <a16:creationId xmlns:a16="http://schemas.microsoft.com/office/drawing/2014/main" id="{00ECE3D3-EC5B-4A5D-93F0-90D94A34265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16:creationId xmlns:a16="http://schemas.microsoft.com/office/drawing/2014/main" id="{86E4CEAF-2944-4259-8002-B596F2277F0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a:extLst>
              <a:ext uri="{FF2B5EF4-FFF2-40B4-BE49-F238E27FC236}">
                <a16:creationId xmlns:a16="http://schemas.microsoft.com/office/drawing/2014/main" id="{D65640A7-3E67-43FB-B624-0EC4EFA006E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a:extLst>
              <a:ext uri="{FF2B5EF4-FFF2-40B4-BE49-F238E27FC236}">
                <a16:creationId xmlns:a16="http://schemas.microsoft.com/office/drawing/2014/main" id="{F7B37735-77E6-43FA-84E7-99F972B3942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47B4324-1A14-48C0-B596-E1425821D1BA}"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Resmi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8676"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85C0D15-0961-4319-ACE7-F8E4E5212F65}" type="slidenum">
              <a:rPr lang="tr-TR" altLang="tr-TR" smtClean="0"/>
              <a:pPr/>
              <a:t>14</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Resmi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26F835D-5CBE-4C5D-A745-64A26CB32FB4}" type="slidenum">
              <a:rPr lang="tr-TR" altLang="en-US" smtClean="0"/>
              <a:pPr/>
              <a:t>16</a:t>
            </a:fld>
            <a:endParaRPr lang="tr-T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EDFD813-7344-47E1-A65B-8BAC4A43721E}" type="slidenum">
              <a:rPr lang="tr-TR" altLang="en-US" smtClean="0"/>
              <a:pPr/>
              <a:t>18</a:t>
            </a:fld>
            <a:endParaRPr lang="tr-TR" altLang="en-US" smtClean="0"/>
          </a:p>
        </p:txBody>
      </p:sp>
    </p:spTree>
    <p:extLst>
      <p:ext uri="{BB962C8B-B14F-4D97-AF65-F5344CB8AC3E}">
        <p14:creationId xmlns:p14="http://schemas.microsoft.com/office/powerpoint/2010/main" val="283724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Resmi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4820"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8B0681A-D703-4376-B3A9-0595340A0CA6}" type="slidenum">
              <a:rPr lang="tr-TR" altLang="tr-TR" smtClean="0"/>
              <a:pPr/>
              <a:t>20</a:t>
            </a:fld>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Resmi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7108"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7E31EFB-8622-40D5-AE45-BF088637CC74}" type="slidenum">
              <a:rPr lang="tr-TR" altLang="en-US" smtClean="0"/>
              <a:pPr/>
              <a:t>32</a:t>
            </a:fld>
            <a:endParaRPr lang="tr-T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Resmi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325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103FBB5-CED7-4711-A260-A4D01C424605}" type="slidenum">
              <a:rPr lang="tr-TR" altLang="en-US" smtClean="0"/>
              <a:pPr/>
              <a:t>37</a:t>
            </a:fld>
            <a:endParaRPr lang="tr-T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7580F3BA-3A65-4974-93BF-EEB96495ABC5}"/>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tr-TR"/>
            </a:p>
          </p:txBody>
        </p:sp>
        <p:sp>
          <p:nvSpPr>
            <p:cNvPr id="6" name="Freeform 4">
              <a:extLst>
                <a:ext uri="{FF2B5EF4-FFF2-40B4-BE49-F238E27FC236}">
                  <a16:creationId xmlns:a16="http://schemas.microsoft.com/office/drawing/2014/main" id="{57BCC607-171C-4099-AE2D-FD492B11E65A}"/>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tr-TR"/>
            </a:p>
          </p:txBody>
        </p:sp>
        <p:sp>
          <p:nvSpPr>
            <p:cNvPr id="7" name="Freeform 5">
              <a:extLst>
                <a:ext uri="{FF2B5EF4-FFF2-40B4-BE49-F238E27FC236}">
                  <a16:creationId xmlns:a16="http://schemas.microsoft.com/office/drawing/2014/main" id="{0B810AE7-DAEE-4D27-A833-2663C2546921}"/>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tr-TR"/>
            </a:p>
          </p:txBody>
        </p:sp>
        <p:grpSp>
          <p:nvGrpSpPr>
            <p:cNvPr id="8" name="Group 6"/>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167FE702-CF8F-4663-B410-ACAC2C5D7BA4}"/>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29" name="Freeform 8">
                <a:extLst>
                  <a:ext uri="{FF2B5EF4-FFF2-40B4-BE49-F238E27FC236}">
                    <a16:creationId xmlns:a16="http://schemas.microsoft.com/office/drawing/2014/main" id="{5D6C4C9F-2360-4529-A0BC-8E82A7059F5C}"/>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30" name="Freeform 9">
                <a:extLst>
                  <a:ext uri="{FF2B5EF4-FFF2-40B4-BE49-F238E27FC236}">
                    <a16:creationId xmlns:a16="http://schemas.microsoft.com/office/drawing/2014/main" id="{8E195205-BD37-4C44-A20B-7892B695DE8F}"/>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31" name="Freeform 10">
                <a:extLst>
                  <a:ext uri="{FF2B5EF4-FFF2-40B4-BE49-F238E27FC236}">
                    <a16:creationId xmlns:a16="http://schemas.microsoft.com/office/drawing/2014/main" id="{47CEF4D8-DEC8-4B67-9F6D-CF8AD23D7E1B}"/>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32" name="Freeform 11">
                <a:extLst>
                  <a:ext uri="{FF2B5EF4-FFF2-40B4-BE49-F238E27FC236}">
                    <a16:creationId xmlns:a16="http://schemas.microsoft.com/office/drawing/2014/main" id="{6D6106DA-AD11-46C6-8780-3ECF9034C092}"/>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33" name="Freeform 12">
                <a:extLst>
                  <a:ext uri="{FF2B5EF4-FFF2-40B4-BE49-F238E27FC236}">
                    <a16:creationId xmlns:a16="http://schemas.microsoft.com/office/drawing/2014/main" id="{E273968B-281B-417F-9BCA-7DB789A0EF53}"/>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34" name="Freeform 13">
                <a:extLst>
                  <a:ext uri="{FF2B5EF4-FFF2-40B4-BE49-F238E27FC236}">
                    <a16:creationId xmlns:a16="http://schemas.microsoft.com/office/drawing/2014/main" id="{8CC981E4-E0C4-44B0-B4B9-C49473EA3B4F}"/>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35" name="Freeform 14">
                <a:extLst>
                  <a:ext uri="{FF2B5EF4-FFF2-40B4-BE49-F238E27FC236}">
                    <a16:creationId xmlns:a16="http://schemas.microsoft.com/office/drawing/2014/main" id="{5E10F381-ED3E-452D-91FF-2F11F3A3D5D9}"/>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36" name="Freeform 15">
                <a:extLst>
                  <a:ext uri="{FF2B5EF4-FFF2-40B4-BE49-F238E27FC236}">
                    <a16:creationId xmlns:a16="http://schemas.microsoft.com/office/drawing/2014/main" id="{F380FA4A-7D67-4E43-A7BF-1573AAB961B7}"/>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37" name="Freeform 16">
                <a:extLst>
                  <a:ext uri="{FF2B5EF4-FFF2-40B4-BE49-F238E27FC236}">
                    <a16:creationId xmlns:a16="http://schemas.microsoft.com/office/drawing/2014/main" id="{733472E9-D9DB-4809-BF2C-D6167E95EA84}"/>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38" name="Freeform 17">
                <a:extLst>
                  <a:ext uri="{FF2B5EF4-FFF2-40B4-BE49-F238E27FC236}">
                    <a16:creationId xmlns:a16="http://schemas.microsoft.com/office/drawing/2014/main" id="{8F9465BD-BFB2-452E-A9F5-56BF40AF8CB0}"/>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39" name="Freeform 18">
                <a:extLst>
                  <a:ext uri="{FF2B5EF4-FFF2-40B4-BE49-F238E27FC236}">
                    <a16:creationId xmlns:a16="http://schemas.microsoft.com/office/drawing/2014/main" id="{599E84EA-3A7C-44DE-BCD9-9D4CA86AC842}"/>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0" name="Freeform 19">
                <a:extLst>
                  <a:ext uri="{FF2B5EF4-FFF2-40B4-BE49-F238E27FC236}">
                    <a16:creationId xmlns:a16="http://schemas.microsoft.com/office/drawing/2014/main" id="{15497A9C-E10D-4011-BBA8-4FEC2C4333B4}"/>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grpSp>
        <p:sp>
          <p:nvSpPr>
            <p:cNvPr id="9" name="Freeform 20">
              <a:extLst>
                <a:ext uri="{FF2B5EF4-FFF2-40B4-BE49-F238E27FC236}">
                  <a16:creationId xmlns:a16="http://schemas.microsoft.com/office/drawing/2014/main" id="{67BB3FF4-7351-4644-B305-F5A3AF80B87C}"/>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tr-TR"/>
            </a:p>
          </p:txBody>
        </p:sp>
        <p:sp>
          <p:nvSpPr>
            <p:cNvPr id="10" name="Freeform 21">
              <a:extLst>
                <a:ext uri="{FF2B5EF4-FFF2-40B4-BE49-F238E27FC236}">
                  <a16:creationId xmlns:a16="http://schemas.microsoft.com/office/drawing/2014/main" id="{84950C8E-DF3B-4DEF-999D-EAD8E34E5136}"/>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tr-TR"/>
            </a:p>
          </p:txBody>
        </p:sp>
        <p:sp>
          <p:nvSpPr>
            <p:cNvPr id="11" name="Freeform 22">
              <a:extLst>
                <a:ext uri="{FF2B5EF4-FFF2-40B4-BE49-F238E27FC236}">
                  <a16:creationId xmlns:a16="http://schemas.microsoft.com/office/drawing/2014/main" id="{871AF53A-6147-4B25-9AF3-31718FCD75DF}"/>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tr-TR"/>
            </a:p>
          </p:txBody>
        </p:sp>
        <p:sp>
          <p:nvSpPr>
            <p:cNvPr id="12" name="Freeform 23"/>
            <p:cNvSpPr>
              <a:spLocks/>
            </p:cNvSpPr>
            <p:nvPr/>
          </p:nvSpPr>
          <p:spPr bwMode="hidden">
            <a:xfrm>
              <a:off x="5041" y="0"/>
              <a:ext cx="719" cy="845"/>
            </a:xfrm>
            <a:custGeom>
              <a:avLst/>
              <a:gdLst>
                <a:gd name="T0" fmla="*/ 731 w 717"/>
                <a:gd name="T1" fmla="*/ 845 h 845"/>
                <a:gd name="T2" fmla="*/ 731 w 717"/>
                <a:gd name="T3" fmla="*/ 821 h 845"/>
                <a:gd name="T4" fmla="*/ 588 w 717"/>
                <a:gd name="T5" fmla="*/ 605 h 845"/>
                <a:gd name="T6" fmla="*/ 413 w 717"/>
                <a:gd name="T7" fmla="*/ 396 h 845"/>
                <a:gd name="T8" fmla="*/ 228 w 717"/>
                <a:gd name="T9" fmla="*/ 192 h 845"/>
                <a:gd name="T10" fmla="*/ 17 w 717"/>
                <a:gd name="T11" fmla="*/ 0 h 845"/>
                <a:gd name="T12" fmla="*/ 0 w 717"/>
                <a:gd name="T13" fmla="*/ 0 h 845"/>
                <a:gd name="T14" fmla="*/ 216 w 717"/>
                <a:gd name="T15" fmla="*/ 198 h 845"/>
                <a:gd name="T16" fmla="*/ 407 w 717"/>
                <a:gd name="T17" fmla="*/ 408 h 845"/>
                <a:gd name="T18" fmla="*/ 582 w 717"/>
                <a:gd name="T19" fmla="*/ 623 h 845"/>
                <a:gd name="T20" fmla="*/ 731 w 717"/>
                <a:gd name="T21" fmla="*/ 845 h 845"/>
                <a:gd name="T22" fmla="*/ 73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4 w 407"/>
                <a:gd name="T1" fmla="*/ 414 h 414"/>
                <a:gd name="T2" fmla="*/ 414 w 407"/>
                <a:gd name="T3" fmla="*/ 396 h 414"/>
                <a:gd name="T4" fmla="*/ 229 w 407"/>
                <a:gd name="T5" fmla="*/ 192 h 414"/>
                <a:gd name="T6" fmla="*/ 12 w 407"/>
                <a:gd name="T7" fmla="*/ 0 h 414"/>
                <a:gd name="T8" fmla="*/ 0 w 407"/>
                <a:gd name="T9" fmla="*/ 0 h 414"/>
                <a:gd name="T10" fmla="*/ 108 w 407"/>
                <a:gd name="T11" fmla="*/ 102 h 414"/>
                <a:gd name="T12" fmla="*/ 223 w 407"/>
                <a:gd name="T13" fmla="*/ 204 h 414"/>
                <a:gd name="T14" fmla="*/ 414 w 407"/>
                <a:gd name="T15" fmla="*/ 414 h 414"/>
                <a:gd name="T16" fmla="*/ 41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id="{6EFA5591-F63E-4A1F-8C93-D8FB74C5102C}"/>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tr-TR"/>
            </a:p>
          </p:txBody>
        </p:sp>
        <p:sp>
          <p:nvSpPr>
            <p:cNvPr id="15" name="Freeform 26"/>
            <p:cNvSpPr>
              <a:spLocks/>
            </p:cNvSpPr>
            <p:nvPr/>
          </p:nvSpPr>
          <p:spPr bwMode="hidden">
            <a:xfrm>
              <a:off x="6" y="0"/>
              <a:ext cx="588" cy="599"/>
            </a:xfrm>
            <a:custGeom>
              <a:avLst/>
              <a:gdLst>
                <a:gd name="T0" fmla="*/ 600 w 586"/>
                <a:gd name="T1" fmla="*/ 0 h 599"/>
                <a:gd name="T2" fmla="*/ 582 w 586"/>
                <a:gd name="T3" fmla="*/ 0 h 599"/>
                <a:gd name="T4" fmla="*/ 414 w 586"/>
                <a:gd name="T5" fmla="*/ 132 h 599"/>
                <a:gd name="T6" fmla="*/ 264 w 586"/>
                <a:gd name="T7" fmla="*/ 270 h 599"/>
                <a:gd name="T8" fmla="*/ 120 w 586"/>
                <a:gd name="T9" fmla="*/ 420 h 599"/>
                <a:gd name="T10" fmla="*/ 0 w 586"/>
                <a:gd name="T11" fmla="*/ 575 h 599"/>
                <a:gd name="T12" fmla="*/ 0 w 586"/>
                <a:gd name="T13" fmla="*/ 599 h 599"/>
                <a:gd name="T14" fmla="*/ 120 w 586"/>
                <a:gd name="T15" fmla="*/ 432 h 599"/>
                <a:gd name="T16" fmla="*/ 264 w 586"/>
                <a:gd name="T17" fmla="*/ 282 h 599"/>
                <a:gd name="T18" fmla="*/ 420 w 586"/>
                <a:gd name="T19" fmla="*/ 138 h 599"/>
                <a:gd name="T20" fmla="*/ 600 w 586"/>
                <a:gd name="T21" fmla="*/ 0 h 599"/>
                <a:gd name="T22" fmla="*/ 60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6 w 269"/>
                <a:gd name="T1" fmla="*/ 0 h 252"/>
                <a:gd name="T2" fmla="*/ 25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6 w 269"/>
                <a:gd name="T15" fmla="*/ 0 h 252"/>
                <a:gd name="T16" fmla="*/ 27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tr-TR"/>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Click to edit Master subtitle style</a:t>
            </a:r>
          </a:p>
        </p:txBody>
      </p:sp>
      <p:sp>
        <p:nvSpPr>
          <p:cNvPr id="41" name="Rectangle 41">
            <a:extLst>
              <a:ext uri="{FF2B5EF4-FFF2-40B4-BE49-F238E27FC236}">
                <a16:creationId xmlns:a16="http://schemas.microsoft.com/office/drawing/2014/main" id="{531878EB-5C65-44D0-ABF1-D4EFC0243A01}"/>
              </a:ext>
            </a:extLst>
          </p:cNvPr>
          <p:cNvSpPr>
            <a:spLocks noGrp="1" noChangeArrowheads="1"/>
          </p:cNvSpPr>
          <p:nvPr>
            <p:ph type="dt" sz="quarter" idx="10"/>
          </p:nvPr>
        </p:nvSpPr>
        <p:spPr/>
        <p:txBody>
          <a:bodyPr/>
          <a:lstStyle>
            <a:lvl1pPr>
              <a:defRPr/>
            </a:lvl1pPr>
          </a:lstStyle>
          <a:p>
            <a:pPr>
              <a:defRPr/>
            </a:pPr>
            <a:endParaRPr lang="tr-TR"/>
          </a:p>
        </p:txBody>
      </p:sp>
      <p:sp>
        <p:nvSpPr>
          <p:cNvPr id="42" name="Rectangle 42">
            <a:extLst>
              <a:ext uri="{FF2B5EF4-FFF2-40B4-BE49-F238E27FC236}">
                <a16:creationId xmlns:a16="http://schemas.microsoft.com/office/drawing/2014/main" id="{77807D88-4E74-4DC8-AFD9-B6027AA003B3}"/>
              </a:ext>
            </a:extLst>
          </p:cNvPr>
          <p:cNvSpPr>
            <a:spLocks noGrp="1" noChangeArrowheads="1"/>
          </p:cNvSpPr>
          <p:nvPr>
            <p:ph type="ftr" sz="quarter" idx="11"/>
          </p:nvPr>
        </p:nvSpPr>
        <p:spPr/>
        <p:txBody>
          <a:bodyPr/>
          <a:lstStyle>
            <a:lvl1pPr>
              <a:defRPr/>
            </a:lvl1pPr>
          </a:lstStyle>
          <a:p>
            <a:pPr>
              <a:defRPr/>
            </a:pPr>
            <a:endParaRPr lang="tr-TR"/>
          </a:p>
        </p:txBody>
      </p:sp>
      <p:sp>
        <p:nvSpPr>
          <p:cNvPr id="43" name="Rectangle 43">
            <a:extLst>
              <a:ext uri="{FF2B5EF4-FFF2-40B4-BE49-F238E27FC236}">
                <a16:creationId xmlns:a16="http://schemas.microsoft.com/office/drawing/2014/main" id="{1097803C-C40C-468D-A2CD-CB591FC31C21}"/>
              </a:ext>
            </a:extLst>
          </p:cNvPr>
          <p:cNvSpPr>
            <a:spLocks noGrp="1" noChangeArrowheads="1"/>
          </p:cNvSpPr>
          <p:nvPr>
            <p:ph type="sldNum" sz="quarter" idx="12"/>
          </p:nvPr>
        </p:nvSpPr>
        <p:spPr/>
        <p:txBody>
          <a:bodyPr/>
          <a:lstStyle>
            <a:lvl1pPr>
              <a:defRPr/>
            </a:lvl1pPr>
          </a:lstStyle>
          <a:p>
            <a:pPr>
              <a:defRPr/>
            </a:pPr>
            <a:fld id="{931A3496-13FF-4EB1-A8EE-000AC18379DF}" type="slidenum">
              <a:rPr lang="tr-TR" altLang="tr-TR"/>
              <a:pPr>
                <a:defRPr/>
              </a:pPr>
              <a:t>‹#›</a:t>
            </a:fld>
            <a:endParaRPr lang="tr-TR" altLang="tr-TR"/>
          </a:p>
        </p:txBody>
      </p:sp>
    </p:spTree>
    <p:extLst>
      <p:ext uri="{BB962C8B-B14F-4D97-AF65-F5344CB8AC3E}">
        <p14:creationId xmlns:p14="http://schemas.microsoft.com/office/powerpoint/2010/main" val="1379385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0">
            <a:extLst>
              <a:ext uri="{FF2B5EF4-FFF2-40B4-BE49-F238E27FC236}">
                <a16:creationId xmlns:a16="http://schemas.microsoft.com/office/drawing/2014/main" id="{9C1F30CF-AE55-4D00-83A3-E33B83B7D979}"/>
              </a:ext>
            </a:extLst>
          </p:cNvPr>
          <p:cNvSpPr>
            <a:spLocks noGrp="1" noChangeArrowheads="1"/>
          </p:cNvSpPr>
          <p:nvPr>
            <p:ph type="dt" sz="half" idx="10"/>
          </p:nvPr>
        </p:nvSpPr>
        <p:spPr/>
        <p:txBody>
          <a:bodyPr/>
          <a:lstStyle>
            <a:lvl1pPr>
              <a:defRPr/>
            </a:lvl1pPr>
          </a:lstStyle>
          <a:p>
            <a:pPr>
              <a:defRPr/>
            </a:pPr>
            <a:endParaRPr lang="tr-TR"/>
          </a:p>
        </p:txBody>
      </p:sp>
      <p:sp>
        <p:nvSpPr>
          <p:cNvPr id="5" name="Rectangle 41">
            <a:extLst>
              <a:ext uri="{FF2B5EF4-FFF2-40B4-BE49-F238E27FC236}">
                <a16:creationId xmlns:a16="http://schemas.microsoft.com/office/drawing/2014/main" id="{BA3087B4-E40C-45DF-96D6-AB177A858D3C}"/>
              </a:ext>
            </a:extLst>
          </p:cNvPr>
          <p:cNvSpPr>
            <a:spLocks noGrp="1" noChangeArrowheads="1"/>
          </p:cNvSpPr>
          <p:nvPr>
            <p:ph type="ftr" sz="quarter" idx="11"/>
          </p:nvPr>
        </p:nvSpPr>
        <p:spPr/>
        <p:txBody>
          <a:bodyPr/>
          <a:lstStyle>
            <a:lvl1pPr>
              <a:defRPr/>
            </a:lvl1pPr>
          </a:lstStyle>
          <a:p>
            <a:pPr>
              <a:defRPr/>
            </a:pPr>
            <a:endParaRPr lang="tr-TR"/>
          </a:p>
        </p:txBody>
      </p:sp>
      <p:sp>
        <p:nvSpPr>
          <p:cNvPr id="6" name="Rectangle 42">
            <a:extLst>
              <a:ext uri="{FF2B5EF4-FFF2-40B4-BE49-F238E27FC236}">
                <a16:creationId xmlns:a16="http://schemas.microsoft.com/office/drawing/2014/main" id="{B4336AFC-30DF-4F7D-9D8E-29E449223FCF}"/>
              </a:ext>
            </a:extLst>
          </p:cNvPr>
          <p:cNvSpPr>
            <a:spLocks noGrp="1" noChangeArrowheads="1"/>
          </p:cNvSpPr>
          <p:nvPr>
            <p:ph type="sldNum" sz="quarter" idx="12"/>
          </p:nvPr>
        </p:nvSpPr>
        <p:spPr/>
        <p:txBody>
          <a:bodyPr/>
          <a:lstStyle>
            <a:lvl1pPr>
              <a:defRPr/>
            </a:lvl1pPr>
          </a:lstStyle>
          <a:p>
            <a:pPr>
              <a:defRPr/>
            </a:pPr>
            <a:fld id="{AD1D7590-A93B-4731-BE0B-C039CC45AC8B}" type="slidenum">
              <a:rPr lang="tr-TR" altLang="tr-TR"/>
              <a:pPr>
                <a:defRPr/>
              </a:pPr>
              <a:t>‹#›</a:t>
            </a:fld>
            <a:endParaRPr lang="tr-TR" altLang="tr-TR"/>
          </a:p>
        </p:txBody>
      </p:sp>
    </p:spTree>
    <p:extLst>
      <p:ext uri="{BB962C8B-B14F-4D97-AF65-F5344CB8AC3E}">
        <p14:creationId xmlns:p14="http://schemas.microsoft.com/office/powerpoint/2010/main" val="395487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0">
            <a:extLst>
              <a:ext uri="{FF2B5EF4-FFF2-40B4-BE49-F238E27FC236}">
                <a16:creationId xmlns:a16="http://schemas.microsoft.com/office/drawing/2014/main" id="{61161F28-7087-41D4-9C5C-F34BC7FE52B6}"/>
              </a:ext>
            </a:extLst>
          </p:cNvPr>
          <p:cNvSpPr>
            <a:spLocks noGrp="1" noChangeArrowheads="1"/>
          </p:cNvSpPr>
          <p:nvPr>
            <p:ph type="dt" sz="half" idx="10"/>
          </p:nvPr>
        </p:nvSpPr>
        <p:spPr/>
        <p:txBody>
          <a:bodyPr/>
          <a:lstStyle>
            <a:lvl1pPr>
              <a:defRPr/>
            </a:lvl1pPr>
          </a:lstStyle>
          <a:p>
            <a:pPr>
              <a:defRPr/>
            </a:pPr>
            <a:endParaRPr lang="tr-TR"/>
          </a:p>
        </p:txBody>
      </p:sp>
      <p:sp>
        <p:nvSpPr>
          <p:cNvPr id="5" name="Rectangle 41">
            <a:extLst>
              <a:ext uri="{FF2B5EF4-FFF2-40B4-BE49-F238E27FC236}">
                <a16:creationId xmlns:a16="http://schemas.microsoft.com/office/drawing/2014/main" id="{8A7BCCD4-936D-4EE5-8D61-0C1058008FD8}"/>
              </a:ext>
            </a:extLst>
          </p:cNvPr>
          <p:cNvSpPr>
            <a:spLocks noGrp="1" noChangeArrowheads="1"/>
          </p:cNvSpPr>
          <p:nvPr>
            <p:ph type="ftr" sz="quarter" idx="11"/>
          </p:nvPr>
        </p:nvSpPr>
        <p:spPr/>
        <p:txBody>
          <a:bodyPr/>
          <a:lstStyle>
            <a:lvl1pPr>
              <a:defRPr/>
            </a:lvl1pPr>
          </a:lstStyle>
          <a:p>
            <a:pPr>
              <a:defRPr/>
            </a:pPr>
            <a:endParaRPr lang="tr-TR"/>
          </a:p>
        </p:txBody>
      </p:sp>
      <p:sp>
        <p:nvSpPr>
          <p:cNvPr id="6" name="Rectangle 42">
            <a:extLst>
              <a:ext uri="{FF2B5EF4-FFF2-40B4-BE49-F238E27FC236}">
                <a16:creationId xmlns:a16="http://schemas.microsoft.com/office/drawing/2014/main" id="{B285B78E-38D7-42E3-AE3E-FD271A00C35B}"/>
              </a:ext>
            </a:extLst>
          </p:cNvPr>
          <p:cNvSpPr>
            <a:spLocks noGrp="1" noChangeArrowheads="1"/>
          </p:cNvSpPr>
          <p:nvPr>
            <p:ph type="sldNum" sz="quarter" idx="12"/>
          </p:nvPr>
        </p:nvSpPr>
        <p:spPr/>
        <p:txBody>
          <a:bodyPr/>
          <a:lstStyle>
            <a:lvl1pPr>
              <a:defRPr/>
            </a:lvl1pPr>
          </a:lstStyle>
          <a:p>
            <a:pPr>
              <a:defRPr/>
            </a:pPr>
            <a:fld id="{1256B9FE-9E76-4F96-8265-C90B4A1426AA}" type="slidenum">
              <a:rPr lang="tr-TR" altLang="tr-TR"/>
              <a:pPr>
                <a:defRPr/>
              </a:pPr>
              <a:t>‹#›</a:t>
            </a:fld>
            <a:endParaRPr lang="tr-TR" altLang="tr-TR"/>
          </a:p>
        </p:txBody>
      </p:sp>
    </p:spTree>
    <p:extLst>
      <p:ext uri="{BB962C8B-B14F-4D97-AF65-F5344CB8AC3E}">
        <p14:creationId xmlns:p14="http://schemas.microsoft.com/office/powerpoint/2010/main" val="290674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a:t>Asıl başlık stili için tıklatın</a:t>
            </a:r>
          </a:p>
        </p:txBody>
      </p:sp>
      <p:sp>
        <p:nvSpPr>
          <p:cNvPr id="3" name="2 İçerik Yer Tutucusu"/>
          <p:cNvSpPr>
            <a:spLocks noGrp="1"/>
          </p:cNvSpPr>
          <p:nvPr>
            <p:ph sz="half" idx="1"/>
          </p:nvPr>
        </p:nvSpPr>
        <p:spPr>
          <a:xfrm>
            <a:off x="6858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81200"/>
            <a:ext cx="38100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114800"/>
            <a:ext cx="38100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Veri Yer Tutucusu"/>
          <p:cNvSpPr>
            <a:spLocks noGrp="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tr-TR"/>
          </a:p>
        </p:txBody>
      </p:sp>
      <p:sp>
        <p:nvSpPr>
          <p:cNvPr id="7" name="6 Altbilgi Yer Tutucusu"/>
          <p:cNvSpPr>
            <a:spLocks noGrp="1"/>
          </p:cNvSpPr>
          <p:nvPr>
            <p:ph type="ftr" sz="quarter" idx="11"/>
          </p:nvPr>
        </p:nvSpPr>
        <p:spPr/>
        <p:txBody>
          <a:bodyPr/>
          <a:lstStyle>
            <a:lvl1pPr>
              <a:defRPr/>
            </a:lvl1pPr>
          </a:lstStyle>
          <a:p>
            <a:pPr>
              <a:defRPr/>
            </a:pPr>
            <a:endParaRPr lang="tr-TR"/>
          </a:p>
        </p:txBody>
      </p:sp>
      <p:sp>
        <p:nvSpPr>
          <p:cNvPr id="8" name="7 Slayt Numarası Yer Tutucusu"/>
          <p:cNvSpPr>
            <a:spLocks noGrp="1"/>
          </p:cNvSpPr>
          <p:nvPr>
            <p:ph type="sldNum" sz="quarter" idx="12"/>
          </p:nvPr>
        </p:nvSpPr>
        <p:spPr/>
        <p:txBody>
          <a:bodyPr/>
          <a:lstStyle>
            <a:lvl1pPr>
              <a:defRPr/>
            </a:lvl1pPr>
          </a:lstStyle>
          <a:p>
            <a:pPr>
              <a:defRPr/>
            </a:pPr>
            <a:fld id="{EF8F6E2C-5319-40A1-AF73-F5B81A9300CD}" type="slidenum">
              <a:rPr lang="tr-TR"/>
              <a:pPr>
                <a:defRPr/>
              </a:pPr>
              <a:t>‹#›</a:t>
            </a:fld>
            <a:endParaRPr lang="tr-TR"/>
          </a:p>
        </p:txBody>
      </p:sp>
    </p:spTree>
    <p:extLst>
      <p:ext uri="{BB962C8B-B14F-4D97-AF65-F5344CB8AC3E}">
        <p14:creationId xmlns:p14="http://schemas.microsoft.com/office/powerpoint/2010/main" val="379635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0">
            <a:extLst>
              <a:ext uri="{FF2B5EF4-FFF2-40B4-BE49-F238E27FC236}">
                <a16:creationId xmlns:a16="http://schemas.microsoft.com/office/drawing/2014/main" id="{69C6A759-42FC-45C3-82B4-98C78F775BD8}"/>
              </a:ext>
            </a:extLst>
          </p:cNvPr>
          <p:cNvSpPr>
            <a:spLocks noGrp="1" noChangeArrowheads="1"/>
          </p:cNvSpPr>
          <p:nvPr>
            <p:ph type="dt" sz="half" idx="10"/>
          </p:nvPr>
        </p:nvSpPr>
        <p:spPr/>
        <p:txBody>
          <a:bodyPr/>
          <a:lstStyle>
            <a:lvl1pPr>
              <a:defRPr/>
            </a:lvl1pPr>
          </a:lstStyle>
          <a:p>
            <a:pPr>
              <a:defRPr/>
            </a:pPr>
            <a:endParaRPr lang="tr-TR"/>
          </a:p>
        </p:txBody>
      </p:sp>
      <p:sp>
        <p:nvSpPr>
          <p:cNvPr id="5" name="Rectangle 41">
            <a:extLst>
              <a:ext uri="{FF2B5EF4-FFF2-40B4-BE49-F238E27FC236}">
                <a16:creationId xmlns:a16="http://schemas.microsoft.com/office/drawing/2014/main" id="{B009B9EF-4500-4210-9C9A-72F729F79171}"/>
              </a:ext>
            </a:extLst>
          </p:cNvPr>
          <p:cNvSpPr>
            <a:spLocks noGrp="1" noChangeArrowheads="1"/>
          </p:cNvSpPr>
          <p:nvPr>
            <p:ph type="ftr" sz="quarter" idx="11"/>
          </p:nvPr>
        </p:nvSpPr>
        <p:spPr/>
        <p:txBody>
          <a:bodyPr/>
          <a:lstStyle>
            <a:lvl1pPr>
              <a:defRPr/>
            </a:lvl1pPr>
          </a:lstStyle>
          <a:p>
            <a:pPr>
              <a:defRPr/>
            </a:pPr>
            <a:endParaRPr lang="tr-TR"/>
          </a:p>
        </p:txBody>
      </p:sp>
      <p:sp>
        <p:nvSpPr>
          <p:cNvPr id="6" name="Rectangle 42">
            <a:extLst>
              <a:ext uri="{FF2B5EF4-FFF2-40B4-BE49-F238E27FC236}">
                <a16:creationId xmlns:a16="http://schemas.microsoft.com/office/drawing/2014/main" id="{F3C5E0EA-1A2A-430E-8EA9-F1E2C382535A}"/>
              </a:ext>
            </a:extLst>
          </p:cNvPr>
          <p:cNvSpPr>
            <a:spLocks noGrp="1" noChangeArrowheads="1"/>
          </p:cNvSpPr>
          <p:nvPr>
            <p:ph type="sldNum" sz="quarter" idx="12"/>
          </p:nvPr>
        </p:nvSpPr>
        <p:spPr/>
        <p:txBody>
          <a:bodyPr/>
          <a:lstStyle>
            <a:lvl1pPr>
              <a:defRPr/>
            </a:lvl1pPr>
          </a:lstStyle>
          <a:p>
            <a:pPr>
              <a:defRPr/>
            </a:pPr>
            <a:fld id="{49C0296A-9890-4380-BFEA-DC9C40D590A9}" type="slidenum">
              <a:rPr lang="tr-TR" altLang="tr-TR"/>
              <a:pPr>
                <a:defRPr/>
              </a:pPr>
              <a:t>‹#›</a:t>
            </a:fld>
            <a:endParaRPr lang="tr-TR" altLang="tr-TR"/>
          </a:p>
        </p:txBody>
      </p:sp>
    </p:spTree>
    <p:extLst>
      <p:ext uri="{BB962C8B-B14F-4D97-AF65-F5344CB8AC3E}">
        <p14:creationId xmlns:p14="http://schemas.microsoft.com/office/powerpoint/2010/main" val="236546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40052CB9-A5AC-4AFD-8F89-140EB61B2E52}"/>
              </a:ext>
            </a:extLst>
          </p:cNvPr>
          <p:cNvSpPr>
            <a:spLocks noGrp="1" noChangeArrowheads="1"/>
          </p:cNvSpPr>
          <p:nvPr>
            <p:ph type="dt" sz="half" idx="10"/>
          </p:nvPr>
        </p:nvSpPr>
        <p:spPr/>
        <p:txBody>
          <a:bodyPr/>
          <a:lstStyle>
            <a:lvl1pPr>
              <a:defRPr/>
            </a:lvl1pPr>
          </a:lstStyle>
          <a:p>
            <a:pPr>
              <a:defRPr/>
            </a:pPr>
            <a:endParaRPr lang="tr-TR"/>
          </a:p>
        </p:txBody>
      </p:sp>
      <p:sp>
        <p:nvSpPr>
          <p:cNvPr id="5" name="Rectangle 41">
            <a:extLst>
              <a:ext uri="{FF2B5EF4-FFF2-40B4-BE49-F238E27FC236}">
                <a16:creationId xmlns:a16="http://schemas.microsoft.com/office/drawing/2014/main" id="{47C293EC-4AF8-45F1-A84D-C4E9308E28C6}"/>
              </a:ext>
            </a:extLst>
          </p:cNvPr>
          <p:cNvSpPr>
            <a:spLocks noGrp="1" noChangeArrowheads="1"/>
          </p:cNvSpPr>
          <p:nvPr>
            <p:ph type="ftr" sz="quarter" idx="11"/>
          </p:nvPr>
        </p:nvSpPr>
        <p:spPr/>
        <p:txBody>
          <a:bodyPr/>
          <a:lstStyle>
            <a:lvl1pPr>
              <a:defRPr/>
            </a:lvl1pPr>
          </a:lstStyle>
          <a:p>
            <a:pPr>
              <a:defRPr/>
            </a:pPr>
            <a:endParaRPr lang="tr-TR"/>
          </a:p>
        </p:txBody>
      </p:sp>
      <p:sp>
        <p:nvSpPr>
          <p:cNvPr id="6" name="Rectangle 42">
            <a:extLst>
              <a:ext uri="{FF2B5EF4-FFF2-40B4-BE49-F238E27FC236}">
                <a16:creationId xmlns:a16="http://schemas.microsoft.com/office/drawing/2014/main" id="{0875290D-89E2-4956-9297-F2E635C0E27A}"/>
              </a:ext>
            </a:extLst>
          </p:cNvPr>
          <p:cNvSpPr>
            <a:spLocks noGrp="1" noChangeArrowheads="1"/>
          </p:cNvSpPr>
          <p:nvPr>
            <p:ph type="sldNum" sz="quarter" idx="12"/>
          </p:nvPr>
        </p:nvSpPr>
        <p:spPr/>
        <p:txBody>
          <a:bodyPr/>
          <a:lstStyle>
            <a:lvl1pPr>
              <a:defRPr/>
            </a:lvl1pPr>
          </a:lstStyle>
          <a:p>
            <a:pPr>
              <a:defRPr/>
            </a:pPr>
            <a:fld id="{31255131-75B0-4150-8C4F-808CA0B44747}" type="slidenum">
              <a:rPr lang="tr-TR" altLang="tr-TR"/>
              <a:pPr>
                <a:defRPr/>
              </a:pPr>
              <a:t>‹#›</a:t>
            </a:fld>
            <a:endParaRPr lang="tr-TR" altLang="tr-TR"/>
          </a:p>
        </p:txBody>
      </p:sp>
    </p:spTree>
    <p:extLst>
      <p:ext uri="{BB962C8B-B14F-4D97-AF65-F5344CB8AC3E}">
        <p14:creationId xmlns:p14="http://schemas.microsoft.com/office/powerpoint/2010/main" val="115108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0">
            <a:extLst>
              <a:ext uri="{FF2B5EF4-FFF2-40B4-BE49-F238E27FC236}">
                <a16:creationId xmlns:a16="http://schemas.microsoft.com/office/drawing/2014/main" id="{BE57ACA7-8FD1-4930-9C2B-9C40CE247DCD}"/>
              </a:ext>
            </a:extLst>
          </p:cNvPr>
          <p:cNvSpPr>
            <a:spLocks noGrp="1" noChangeArrowheads="1"/>
          </p:cNvSpPr>
          <p:nvPr>
            <p:ph type="dt" sz="half" idx="10"/>
          </p:nvPr>
        </p:nvSpPr>
        <p:spPr/>
        <p:txBody>
          <a:bodyPr/>
          <a:lstStyle>
            <a:lvl1pPr>
              <a:defRPr/>
            </a:lvl1pPr>
          </a:lstStyle>
          <a:p>
            <a:pPr>
              <a:defRPr/>
            </a:pPr>
            <a:endParaRPr lang="tr-TR"/>
          </a:p>
        </p:txBody>
      </p:sp>
      <p:sp>
        <p:nvSpPr>
          <p:cNvPr id="6" name="Rectangle 41">
            <a:extLst>
              <a:ext uri="{FF2B5EF4-FFF2-40B4-BE49-F238E27FC236}">
                <a16:creationId xmlns:a16="http://schemas.microsoft.com/office/drawing/2014/main" id="{B389C26B-F532-40C7-A757-ADB9CC2CC8CD}"/>
              </a:ext>
            </a:extLst>
          </p:cNvPr>
          <p:cNvSpPr>
            <a:spLocks noGrp="1" noChangeArrowheads="1"/>
          </p:cNvSpPr>
          <p:nvPr>
            <p:ph type="ftr" sz="quarter" idx="11"/>
          </p:nvPr>
        </p:nvSpPr>
        <p:spPr/>
        <p:txBody>
          <a:bodyPr/>
          <a:lstStyle>
            <a:lvl1pPr>
              <a:defRPr/>
            </a:lvl1pPr>
          </a:lstStyle>
          <a:p>
            <a:pPr>
              <a:defRPr/>
            </a:pPr>
            <a:endParaRPr lang="tr-TR"/>
          </a:p>
        </p:txBody>
      </p:sp>
      <p:sp>
        <p:nvSpPr>
          <p:cNvPr id="7" name="Rectangle 42">
            <a:extLst>
              <a:ext uri="{FF2B5EF4-FFF2-40B4-BE49-F238E27FC236}">
                <a16:creationId xmlns:a16="http://schemas.microsoft.com/office/drawing/2014/main" id="{A6E62567-802E-4679-ABA1-5C18B2587860}"/>
              </a:ext>
            </a:extLst>
          </p:cNvPr>
          <p:cNvSpPr>
            <a:spLocks noGrp="1" noChangeArrowheads="1"/>
          </p:cNvSpPr>
          <p:nvPr>
            <p:ph type="sldNum" sz="quarter" idx="12"/>
          </p:nvPr>
        </p:nvSpPr>
        <p:spPr/>
        <p:txBody>
          <a:bodyPr/>
          <a:lstStyle>
            <a:lvl1pPr>
              <a:defRPr/>
            </a:lvl1pPr>
          </a:lstStyle>
          <a:p>
            <a:pPr>
              <a:defRPr/>
            </a:pPr>
            <a:fld id="{368568B9-F26C-427E-B386-4678A6F475AE}" type="slidenum">
              <a:rPr lang="tr-TR" altLang="tr-TR"/>
              <a:pPr>
                <a:defRPr/>
              </a:pPr>
              <a:t>‹#›</a:t>
            </a:fld>
            <a:endParaRPr lang="tr-TR" altLang="tr-TR"/>
          </a:p>
        </p:txBody>
      </p:sp>
    </p:spTree>
    <p:extLst>
      <p:ext uri="{BB962C8B-B14F-4D97-AF65-F5344CB8AC3E}">
        <p14:creationId xmlns:p14="http://schemas.microsoft.com/office/powerpoint/2010/main" val="203004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0">
            <a:extLst>
              <a:ext uri="{FF2B5EF4-FFF2-40B4-BE49-F238E27FC236}">
                <a16:creationId xmlns:a16="http://schemas.microsoft.com/office/drawing/2014/main" id="{12FFD9DE-7E42-48B6-8145-B338B3D9427C}"/>
              </a:ext>
            </a:extLst>
          </p:cNvPr>
          <p:cNvSpPr>
            <a:spLocks noGrp="1" noChangeArrowheads="1"/>
          </p:cNvSpPr>
          <p:nvPr>
            <p:ph type="dt" sz="half" idx="10"/>
          </p:nvPr>
        </p:nvSpPr>
        <p:spPr/>
        <p:txBody>
          <a:bodyPr/>
          <a:lstStyle>
            <a:lvl1pPr>
              <a:defRPr/>
            </a:lvl1pPr>
          </a:lstStyle>
          <a:p>
            <a:pPr>
              <a:defRPr/>
            </a:pPr>
            <a:endParaRPr lang="tr-TR"/>
          </a:p>
        </p:txBody>
      </p:sp>
      <p:sp>
        <p:nvSpPr>
          <p:cNvPr id="8" name="Rectangle 41">
            <a:extLst>
              <a:ext uri="{FF2B5EF4-FFF2-40B4-BE49-F238E27FC236}">
                <a16:creationId xmlns:a16="http://schemas.microsoft.com/office/drawing/2014/main" id="{FFB86337-E0EA-4720-8063-16C50F765774}"/>
              </a:ext>
            </a:extLst>
          </p:cNvPr>
          <p:cNvSpPr>
            <a:spLocks noGrp="1" noChangeArrowheads="1"/>
          </p:cNvSpPr>
          <p:nvPr>
            <p:ph type="ftr" sz="quarter" idx="11"/>
          </p:nvPr>
        </p:nvSpPr>
        <p:spPr/>
        <p:txBody>
          <a:bodyPr/>
          <a:lstStyle>
            <a:lvl1pPr>
              <a:defRPr/>
            </a:lvl1pPr>
          </a:lstStyle>
          <a:p>
            <a:pPr>
              <a:defRPr/>
            </a:pPr>
            <a:endParaRPr lang="tr-TR"/>
          </a:p>
        </p:txBody>
      </p:sp>
      <p:sp>
        <p:nvSpPr>
          <p:cNvPr id="9" name="Rectangle 42">
            <a:extLst>
              <a:ext uri="{FF2B5EF4-FFF2-40B4-BE49-F238E27FC236}">
                <a16:creationId xmlns:a16="http://schemas.microsoft.com/office/drawing/2014/main" id="{FC0E2CD5-F61D-4BED-A0A7-9FED1D37A03B}"/>
              </a:ext>
            </a:extLst>
          </p:cNvPr>
          <p:cNvSpPr>
            <a:spLocks noGrp="1" noChangeArrowheads="1"/>
          </p:cNvSpPr>
          <p:nvPr>
            <p:ph type="sldNum" sz="quarter" idx="12"/>
          </p:nvPr>
        </p:nvSpPr>
        <p:spPr/>
        <p:txBody>
          <a:bodyPr/>
          <a:lstStyle>
            <a:lvl1pPr>
              <a:defRPr/>
            </a:lvl1pPr>
          </a:lstStyle>
          <a:p>
            <a:pPr>
              <a:defRPr/>
            </a:pPr>
            <a:fld id="{6EA4A347-DDD3-4C00-8A17-C535F81707D7}" type="slidenum">
              <a:rPr lang="tr-TR" altLang="tr-TR"/>
              <a:pPr>
                <a:defRPr/>
              </a:pPr>
              <a:t>‹#›</a:t>
            </a:fld>
            <a:endParaRPr lang="tr-TR" altLang="tr-TR"/>
          </a:p>
        </p:txBody>
      </p:sp>
    </p:spTree>
    <p:extLst>
      <p:ext uri="{BB962C8B-B14F-4D97-AF65-F5344CB8AC3E}">
        <p14:creationId xmlns:p14="http://schemas.microsoft.com/office/powerpoint/2010/main" val="296416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0">
            <a:extLst>
              <a:ext uri="{FF2B5EF4-FFF2-40B4-BE49-F238E27FC236}">
                <a16:creationId xmlns:a16="http://schemas.microsoft.com/office/drawing/2014/main" id="{644A5F9A-B875-4F38-807C-74EE512ABB3E}"/>
              </a:ext>
            </a:extLst>
          </p:cNvPr>
          <p:cNvSpPr>
            <a:spLocks noGrp="1" noChangeArrowheads="1"/>
          </p:cNvSpPr>
          <p:nvPr>
            <p:ph type="dt" sz="half" idx="10"/>
          </p:nvPr>
        </p:nvSpPr>
        <p:spPr/>
        <p:txBody>
          <a:bodyPr/>
          <a:lstStyle>
            <a:lvl1pPr>
              <a:defRPr/>
            </a:lvl1pPr>
          </a:lstStyle>
          <a:p>
            <a:pPr>
              <a:defRPr/>
            </a:pPr>
            <a:endParaRPr lang="tr-TR"/>
          </a:p>
        </p:txBody>
      </p:sp>
      <p:sp>
        <p:nvSpPr>
          <p:cNvPr id="4" name="Rectangle 41">
            <a:extLst>
              <a:ext uri="{FF2B5EF4-FFF2-40B4-BE49-F238E27FC236}">
                <a16:creationId xmlns:a16="http://schemas.microsoft.com/office/drawing/2014/main" id="{15C5BB9A-E259-46E2-8416-4B6E597F8795}"/>
              </a:ext>
            </a:extLst>
          </p:cNvPr>
          <p:cNvSpPr>
            <a:spLocks noGrp="1" noChangeArrowheads="1"/>
          </p:cNvSpPr>
          <p:nvPr>
            <p:ph type="ftr" sz="quarter" idx="11"/>
          </p:nvPr>
        </p:nvSpPr>
        <p:spPr/>
        <p:txBody>
          <a:bodyPr/>
          <a:lstStyle>
            <a:lvl1pPr>
              <a:defRPr/>
            </a:lvl1pPr>
          </a:lstStyle>
          <a:p>
            <a:pPr>
              <a:defRPr/>
            </a:pPr>
            <a:endParaRPr lang="tr-TR"/>
          </a:p>
        </p:txBody>
      </p:sp>
      <p:sp>
        <p:nvSpPr>
          <p:cNvPr id="5" name="Rectangle 42">
            <a:extLst>
              <a:ext uri="{FF2B5EF4-FFF2-40B4-BE49-F238E27FC236}">
                <a16:creationId xmlns:a16="http://schemas.microsoft.com/office/drawing/2014/main" id="{0BF6FDAF-857F-4852-A725-11CDA20970D6}"/>
              </a:ext>
            </a:extLst>
          </p:cNvPr>
          <p:cNvSpPr>
            <a:spLocks noGrp="1" noChangeArrowheads="1"/>
          </p:cNvSpPr>
          <p:nvPr>
            <p:ph type="sldNum" sz="quarter" idx="12"/>
          </p:nvPr>
        </p:nvSpPr>
        <p:spPr/>
        <p:txBody>
          <a:bodyPr/>
          <a:lstStyle>
            <a:lvl1pPr>
              <a:defRPr/>
            </a:lvl1pPr>
          </a:lstStyle>
          <a:p>
            <a:pPr>
              <a:defRPr/>
            </a:pPr>
            <a:fld id="{D6A1B074-C604-418F-A32A-749E5E514C16}" type="slidenum">
              <a:rPr lang="tr-TR" altLang="tr-TR"/>
              <a:pPr>
                <a:defRPr/>
              </a:pPr>
              <a:t>‹#›</a:t>
            </a:fld>
            <a:endParaRPr lang="tr-TR" altLang="tr-TR"/>
          </a:p>
        </p:txBody>
      </p:sp>
    </p:spTree>
    <p:extLst>
      <p:ext uri="{BB962C8B-B14F-4D97-AF65-F5344CB8AC3E}">
        <p14:creationId xmlns:p14="http://schemas.microsoft.com/office/powerpoint/2010/main" val="232832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E982ECDC-5916-48C3-94F1-B3E89F7D6B69}"/>
              </a:ext>
            </a:extLst>
          </p:cNvPr>
          <p:cNvSpPr>
            <a:spLocks noGrp="1" noChangeArrowheads="1"/>
          </p:cNvSpPr>
          <p:nvPr>
            <p:ph type="dt" sz="half" idx="10"/>
          </p:nvPr>
        </p:nvSpPr>
        <p:spPr/>
        <p:txBody>
          <a:bodyPr/>
          <a:lstStyle>
            <a:lvl1pPr>
              <a:defRPr/>
            </a:lvl1pPr>
          </a:lstStyle>
          <a:p>
            <a:pPr>
              <a:defRPr/>
            </a:pPr>
            <a:endParaRPr lang="tr-TR"/>
          </a:p>
        </p:txBody>
      </p:sp>
      <p:sp>
        <p:nvSpPr>
          <p:cNvPr id="3" name="Rectangle 41">
            <a:extLst>
              <a:ext uri="{FF2B5EF4-FFF2-40B4-BE49-F238E27FC236}">
                <a16:creationId xmlns:a16="http://schemas.microsoft.com/office/drawing/2014/main" id="{B655B9F2-2BE0-4BD0-9703-6A565CD136AE}"/>
              </a:ext>
            </a:extLst>
          </p:cNvPr>
          <p:cNvSpPr>
            <a:spLocks noGrp="1" noChangeArrowheads="1"/>
          </p:cNvSpPr>
          <p:nvPr>
            <p:ph type="ftr" sz="quarter" idx="11"/>
          </p:nvPr>
        </p:nvSpPr>
        <p:spPr/>
        <p:txBody>
          <a:bodyPr/>
          <a:lstStyle>
            <a:lvl1pPr>
              <a:defRPr/>
            </a:lvl1pPr>
          </a:lstStyle>
          <a:p>
            <a:pPr>
              <a:defRPr/>
            </a:pPr>
            <a:endParaRPr lang="tr-TR"/>
          </a:p>
        </p:txBody>
      </p:sp>
      <p:sp>
        <p:nvSpPr>
          <p:cNvPr id="4" name="Rectangle 42">
            <a:extLst>
              <a:ext uri="{FF2B5EF4-FFF2-40B4-BE49-F238E27FC236}">
                <a16:creationId xmlns:a16="http://schemas.microsoft.com/office/drawing/2014/main" id="{342D9589-B0D5-4022-B0E9-67330526BA1A}"/>
              </a:ext>
            </a:extLst>
          </p:cNvPr>
          <p:cNvSpPr>
            <a:spLocks noGrp="1" noChangeArrowheads="1"/>
          </p:cNvSpPr>
          <p:nvPr>
            <p:ph type="sldNum" sz="quarter" idx="12"/>
          </p:nvPr>
        </p:nvSpPr>
        <p:spPr/>
        <p:txBody>
          <a:bodyPr/>
          <a:lstStyle>
            <a:lvl1pPr>
              <a:defRPr/>
            </a:lvl1pPr>
          </a:lstStyle>
          <a:p>
            <a:pPr>
              <a:defRPr/>
            </a:pPr>
            <a:fld id="{A1CE70F4-D523-42A3-96B0-E1E5AC82CBF4}" type="slidenum">
              <a:rPr lang="tr-TR" altLang="tr-TR"/>
              <a:pPr>
                <a:defRPr/>
              </a:pPr>
              <a:t>‹#›</a:t>
            </a:fld>
            <a:endParaRPr lang="tr-TR" altLang="tr-TR"/>
          </a:p>
        </p:txBody>
      </p:sp>
    </p:spTree>
    <p:extLst>
      <p:ext uri="{BB962C8B-B14F-4D97-AF65-F5344CB8AC3E}">
        <p14:creationId xmlns:p14="http://schemas.microsoft.com/office/powerpoint/2010/main" val="351977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B571C662-4CF9-4BB2-B587-8D43F1515583}"/>
              </a:ext>
            </a:extLst>
          </p:cNvPr>
          <p:cNvSpPr>
            <a:spLocks noGrp="1" noChangeArrowheads="1"/>
          </p:cNvSpPr>
          <p:nvPr>
            <p:ph type="dt" sz="half" idx="10"/>
          </p:nvPr>
        </p:nvSpPr>
        <p:spPr/>
        <p:txBody>
          <a:bodyPr/>
          <a:lstStyle>
            <a:lvl1pPr>
              <a:defRPr/>
            </a:lvl1pPr>
          </a:lstStyle>
          <a:p>
            <a:pPr>
              <a:defRPr/>
            </a:pPr>
            <a:endParaRPr lang="tr-TR"/>
          </a:p>
        </p:txBody>
      </p:sp>
      <p:sp>
        <p:nvSpPr>
          <p:cNvPr id="6" name="Rectangle 41">
            <a:extLst>
              <a:ext uri="{FF2B5EF4-FFF2-40B4-BE49-F238E27FC236}">
                <a16:creationId xmlns:a16="http://schemas.microsoft.com/office/drawing/2014/main" id="{E8E084D2-4E57-48E9-A3B2-2BD7DB3EB3D5}"/>
              </a:ext>
            </a:extLst>
          </p:cNvPr>
          <p:cNvSpPr>
            <a:spLocks noGrp="1" noChangeArrowheads="1"/>
          </p:cNvSpPr>
          <p:nvPr>
            <p:ph type="ftr" sz="quarter" idx="11"/>
          </p:nvPr>
        </p:nvSpPr>
        <p:spPr/>
        <p:txBody>
          <a:bodyPr/>
          <a:lstStyle>
            <a:lvl1pPr>
              <a:defRPr/>
            </a:lvl1pPr>
          </a:lstStyle>
          <a:p>
            <a:pPr>
              <a:defRPr/>
            </a:pPr>
            <a:endParaRPr lang="tr-TR"/>
          </a:p>
        </p:txBody>
      </p:sp>
      <p:sp>
        <p:nvSpPr>
          <p:cNvPr id="7" name="Rectangle 42">
            <a:extLst>
              <a:ext uri="{FF2B5EF4-FFF2-40B4-BE49-F238E27FC236}">
                <a16:creationId xmlns:a16="http://schemas.microsoft.com/office/drawing/2014/main" id="{51149013-A64D-4D00-ADA2-4769E6532157}"/>
              </a:ext>
            </a:extLst>
          </p:cNvPr>
          <p:cNvSpPr>
            <a:spLocks noGrp="1" noChangeArrowheads="1"/>
          </p:cNvSpPr>
          <p:nvPr>
            <p:ph type="sldNum" sz="quarter" idx="12"/>
          </p:nvPr>
        </p:nvSpPr>
        <p:spPr/>
        <p:txBody>
          <a:bodyPr/>
          <a:lstStyle>
            <a:lvl1pPr>
              <a:defRPr/>
            </a:lvl1pPr>
          </a:lstStyle>
          <a:p>
            <a:pPr>
              <a:defRPr/>
            </a:pPr>
            <a:fld id="{1FF9FCC6-3C8D-4DEF-8885-81F6F271D2D6}" type="slidenum">
              <a:rPr lang="tr-TR" altLang="tr-TR"/>
              <a:pPr>
                <a:defRPr/>
              </a:pPr>
              <a:t>‹#›</a:t>
            </a:fld>
            <a:endParaRPr lang="tr-TR" altLang="tr-TR"/>
          </a:p>
        </p:txBody>
      </p:sp>
    </p:spTree>
    <p:extLst>
      <p:ext uri="{BB962C8B-B14F-4D97-AF65-F5344CB8AC3E}">
        <p14:creationId xmlns:p14="http://schemas.microsoft.com/office/powerpoint/2010/main" val="131566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2FCF798D-EEE1-4A2A-B7B4-B90F1844A4CD}"/>
              </a:ext>
            </a:extLst>
          </p:cNvPr>
          <p:cNvSpPr>
            <a:spLocks noGrp="1" noChangeArrowheads="1"/>
          </p:cNvSpPr>
          <p:nvPr>
            <p:ph type="dt" sz="half" idx="10"/>
          </p:nvPr>
        </p:nvSpPr>
        <p:spPr/>
        <p:txBody>
          <a:bodyPr/>
          <a:lstStyle>
            <a:lvl1pPr>
              <a:defRPr/>
            </a:lvl1pPr>
          </a:lstStyle>
          <a:p>
            <a:pPr>
              <a:defRPr/>
            </a:pPr>
            <a:endParaRPr lang="tr-TR"/>
          </a:p>
        </p:txBody>
      </p:sp>
      <p:sp>
        <p:nvSpPr>
          <p:cNvPr id="6" name="Rectangle 41">
            <a:extLst>
              <a:ext uri="{FF2B5EF4-FFF2-40B4-BE49-F238E27FC236}">
                <a16:creationId xmlns:a16="http://schemas.microsoft.com/office/drawing/2014/main" id="{FB6443EB-B94F-42F9-A195-7CB0DDE757AA}"/>
              </a:ext>
            </a:extLst>
          </p:cNvPr>
          <p:cNvSpPr>
            <a:spLocks noGrp="1" noChangeArrowheads="1"/>
          </p:cNvSpPr>
          <p:nvPr>
            <p:ph type="ftr" sz="quarter" idx="11"/>
          </p:nvPr>
        </p:nvSpPr>
        <p:spPr/>
        <p:txBody>
          <a:bodyPr/>
          <a:lstStyle>
            <a:lvl1pPr>
              <a:defRPr/>
            </a:lvl1pPr>
          </a:lstStyle>
          <a:p>
            <a:pPr>
              <a:defRPr/>
            </a:pPr>
            <a:endParaRPr lang="tr-TR"/>
          </a:p>
        </p:txBody>
      </p:sp>
      <p:sp>
        <p:nvSpPr>
          <p:cNvPr id="7" name="Rectangle 42">
            <a:extLst>
              <a:ext uri="{FF2B5EF4-FFF2-40B4-BE49-F238E27FC236}">
                <a16:creationId xmlns:a16="http://schemas.microsoft.com/office/drawing/2014/main" id="{704BFD4A-EC14-4831-B424-5221012D4B30}"/>
              </a:ext>
            </a:extLst>
          </p:cNvPr>
          <p:cNvSpPr>
            <a:spLocks noGrp="1" noChangeArrowheads="1"/>
          </p:cNvSpPr>
          <p:nvPr>
            <p:ph type="sldNum" sz="quarter" idx="12"/>
          </p:nvPr>
        </p:nvSpPr>
        <p:spPr/>
        <p:txBody>
          <a:bodyPr/>
          <a:lstStyle>
            <a:lvl1pPr>
              <a:defRPr/>
            </a:lvl1pPr>
          </a:lstStyle>
          <a:p>
            <a:pPr>
              <a:defRPr/>
            </a:pPr>
            <a:fld id="{304D4DE0-FBA6-482C-917A-8EC11DB4D582}" type="slidenum">
              <a:rPr lang="tr-TR" altLang="tr-TR"/>
              <a:pPr>
                <a:defRPr/>
              </a:pPr>
              <a:t>‹#›</a:t>
            </a:fld>
            <a:endParaRPr lang="tr-TR" altLang="tr-TR"/>
          </a:p>
        </p:txBody>
      </p:sp>
    </p:spTree>
    <p:extLst>
      <p:ext uri="{BB962C8B-B14F-4D97-AF65-F5344CB8AC3E}">
        <p14:creationId xmlns:p14="http://schemas.microsoft.com/office/powerpoint/2010/main" val="43417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099" name="Freeform 3">
              <a:extLst>
                <a:ext uri="{FF2B5EF4-FFF2-40B4-BE49-F238E27FC236}">
                  <a16:creationId xmlns:a16="http://schemas.microsoft.com/office/drawing/2014/main" id="{C3739631-AB02-4999-A546-417EA31543A1}"/>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tr-TR"/>
            </a:p>
          </p:txBody>
        </p:sp>
        <p:sp>
          <p:nvSpPr>
            <p:cNvPr id="4100" name="Freeform 4">
              <a:extLst>
                <a:ext uri="{FF2B5EF4-FFF2-40B4-BE49-F238E27FC236}">
                  <a16:creationId xmlns:a16="http://schemas.microsoft.com/office/drawing/2014/main" id="{3E4A0F10-67F5-4F12-9E2D-52B50E2CF826}"/>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tr-TR"/>
            </a:p>
          </p:txBody>
        </p:sp>
        <p:sp>
          <p:nvSpPr>
            <p:cNvPr id="4101" name="Freeform 5">
              <a:extLst>
                <a:ext uri="{FF2B5EF4-FFF2-40B4-BE49-F238E27FC236}">
                  <a16:creationId xmlns:a16="http://schemas.microsoft.com/office/drawing/2014/main" id="{F6FD6AD4-0C8A-4CD8-B83A-C10E456E9D93}"/>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tr-TR"/>
            </a:p>
          </p:txBody>
        </p:sp>
        <p:grpSp>
          <p:nvGrpSpPr>
            <p:cNvPr id="1035" name="Group 6"/>
            <p:cNvGrpSpPr>
              <a:grpSpLocks/>
            </p:cNvGrpSpPr>
            <p:nvPr/>
          </p:nvGrpSpPr>
          <p:grpSpPr bwMode="auto">
            <a:xfrm>
              <a:off x="288" y="0"/>
              <a:ext cx="5098" cy="4316"/>
              <a:chOff x="288" y="0"/>
              <a:chExt cx="5098" cy="4316"/>
            </a:xfrm>
          </p:grpSpPr>
          <p:sp>
            <p:nvSpPr>
              <p:cNvPr id="4103" name="Freeform 7">
                <a:extLst>
                  <a:ext uri="{FF2B5EF4-FFF2-40B4-BE49-F238E27FC236}">
                    <a16:creationId xmlns:a16="http://schemas.microsoft.com/office/drawing/2014/main" id="{E4504658-7CF4-49C5-819C-0B439FA7FA0E}"/>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04" name="Freeform 8">
                <a:extLst>
                  <a:ext uri="{FF2B5EF4-FFF2-40B4-BE49-F238E27FC236}">
                    <a16:creationId xmlns:a16="http://schemas.microsoft.com/office/drawing/2014/main" id="{B1209012-7DAA-48D6-A09A-1D81988D37C7}"/>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05" name="Freeform 9">
                <a:extLst>
                  <a:ext uri="{FF2B5EF4-FFF2-40B4-BE49-F238E27FC236}">
                    <a16:creationId xmlns:a16="http://schemas.microsoft.com/office/drawing/2014/main" id="{2C27F734-23AB-4E6E-A483-43B78EB12D20}"/>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06" name="Freeform 10">
                <a:extLst>
                  <a:ext uri="{FF2B5EF4-FFF2-40B4-BE49-F238E27FC236}">
                    <a16:creationId xmlns:a16="http://schemas.microsoft.com/office/drawing/2014/main" id="{7CB2D9DC-179E-4164-8D88-954962EFBAC5}"/>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07" name="Freeform 11">
                <a:extLst>
                  <a:ext uri="{FF2B5EF4-FFF2-40B4-BE49-F238E27FC236}">
                    <a16:creationId xmlns:a16="http://schemas.microsoft.com/office/drawing/2014/main" id="{90E7379E-9567-49FC-B41D-CFA879FC6789}"/>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08" name="Freeform 12">
                <a:extLst>
                  <a:ext uri="{FF2B5EF4-FFF2-40B4-BE49-F238E27FC236}">
                    <a16:creationId xmlns:a16="http://schemas.microsoft.com/office/drawing/2014/main" id="{527D86D5-9A80-43B7-9880-2659A329ED12}"/>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09" name="Freeform 13">
                <a:extLst>
                  <a:ext uri="{FF2B5EF4-FFF2-40B4-BE49-F238E27FC236}">
                    <a16:creationId xmlns:a16="http://schemas.microsoft.com/office/drawing/2014/main" id="{44D09F94-13B0-4CA7-B071-887AFC079222}"/>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10" name="Freeform 14">
                <a:extLst>
                  <a:ext uri="{FF2B5EF4-FFF2-40B4-BE49-F238E27FC236}">
                    <a16:creationId xmlns:a16="http://schemas.microsoft.com/office/drawing/2014/main" id="{5B33E56E-9C14-4C22-B952-779AAD192FF1}"/>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11" name="Freeform 15">
                <a:extLst>
                  <a:ext uri="{FF2B5EF4-FFF2-40B4-BE49-F238E27FC236}">
                    <a16:creationId xmlns:a16="http://schemas.microsoft.com/office/drawing/2014/main" id="{9C73A564-F749-45C4-A8E1-E68819CC5AC4}"/>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12" name="Freeform 16">
                <a:extLst>
                  <a:ext uri="{FF2B5EF4-FFF2-40B4-BE49-F238E27FC236}">
                    <a16:creationId xmlns:a16="http://schemas.microsoft.com/office/drawing/2014/main" id="{FBBB45AC-A53D-4AB6-AA89-ED0EDCFAC707}"/>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13" name="Freeform 17">
                <a:extLst>
                  <a:ext uri="{FF2B5EF4-FFF2-40B4-BE49-F238E27FC236}">
                    <a16:creationId xmlns:a16="http://schemas.microsoft.com/office/drawing/2014/main" id="{AFBC0E90-DE28-44C3-B27D-6D2D0278425B}"/>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14" name="Freeform 18">
                <a:extLst>
                  <a:ext uri="{FF2B5EF4-FFF2-40B4-BE49-F238E27FC236}">
                    <a16:creationId xmlns:a16="http://schemas.microsoft.com/office/drawing/2014/main" id="{A19D30D1-BA3B-44D7-8499-AD2001949223}"/>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sp>
            <p:nvSpPr>
              <p:cNvPr id="4115" name="Freeform 19">
                <a:extLst>
                  <a:ext uri="{FF2B5EF4-FFF2-40B4-BE49-F238E27FC236}">
                    <a16:creationId xmlns:a16="http://schemas.microsoft.com/office/drawing/2014/main" id="{371492CE-5A6E-4414-A8B0-2592249611BF}"/>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tr-TR"/>
              </a:p>
            </p:txBody>
          </p:sp>
        </p:grpSp>
        <p:sp>
          <p:nvSpPr>
            <p:cNvPr id="4116" name="Freeform 20">
              <a:extLst>
                <a:ext uri="{FF2B5EF4-FFF2-40B4-BE49-F238E27FC236}">
                  <a16:creationId xmlns:a16="http://schemas.microsoft.com/office/drawing/2014/main" id="{673C6EB7-379A-43E6-A312-A6276FD613AD}"/>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tr-TR"/>
            </a:p>
          </p:txBody>
        </p:sp>
        <p:sp>
          <p:nvSpPr>
            <p:cNvPr id="4117" name="Freeform 21">
              <a:extLst>
                <a:ext uri="{FF2B5EF4-FFF2-40B4-BE49-F238E27FC236}">
                  <a16:creationId xmlns:a16="http://schemas.microsoft.com/office/drawing/2014/main" id="{7A09CB9C-46A3-412A-BE26-1A5BF50A015F}"/>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tr-TR"/>
            </a:p>
          </p:txBody>
        </p:sp>
        <p:sp>
          <p:nvSpPr>
            <p:cNvPr id="4118" name="Freeform 22">
              <a:extLst>
                <a:ext uri="{FF2B5EF4-FFF2-40B4-BE49-F238E27FC236}">
                  <a16:creationId xmlns:a16="http://schemas.microsoft.com/office/drawing/2014/main" id="{9C820EBA-D403-4F72-99BE-75AA7BF8EA16}"/>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tr-TR"/>
            </a:p>
          </p:txBody>
        </p:sp>
        <p:sp>
          <p:nvSpPr>
            <p:cNvPr id="1039" name="Freeform 23"/>
            <p:cNvSpPr>
              <a:spLocks/>
            </p:cNvSpPr>
            <p:nvPr/>
          </p:nvSpPr>
          <p:spPr bwMode="hidden">
            <a:xfrm>
              <a:off x="5041" y="0"/>
              <a:ext cx="719" cy="845"/>
            </a:xfrm>
            <a:custGeom>
              <a:avLst/>
              <a:gdLst>
                <a:gd name="T0" fmla="*/ 731 w 717"/>
                <a:gd name="T1" fmla="*/ 845 h 845"/>
                <a:gd name="T2" fmla="*/ 731 w 717"/>
                <a:gd name="T3" fmla="*/ 821 h 845"/>
                <a:gd name="T4" fmla="*/ 588 w 717"/>
                <a:gd name="T5" fmla="*/ 605 h 845"/>
                <a:gd name="T6" fmla="*/ 413 w 717"/>
                <a:gd name="T7" fmla="*/ 396 h 845"/>
                <a:gd name="T8" fmla="*/ 228 w 717"/>
                <a:gd name="T9" fmla="*/ 192 h 845"/>
                <a:gd name="T10" fmla="*/ 17 w 717"/>
                <a:gd name="T11" fmla="*/ 0 h 845"/>
                <a:gd name="T12" fmla="*/ 0 w 717"/>
                <a:gd name="T13" fmla="*/ 0 h 845"/>
                <a:gd name="T14" fmla="*/ 216 w 717"/>
                <a:gd name="T15" fmla="*/ 198 h 845"/>
                <a:gd name="T16" fmla="*/ 407 w 717"/>
                <a:gd name="T17" fmla="*/ 408 h 845"/>
                <a:gd name="T18" fmla="*/ 582 w 717"/>
                <a:gd name="T19" fmla="*/ 623 h 845"/>
                <a:gd name="T20" fmla="*/ 731 w 717"/>
                <a:gd name="T21" fmla="*/ 845 h 845"/>
                <a:gd name="T22" fmla="*/ 73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4 w 407"/>
                <a:gd name="T1" fmla="*/ 414 h 414"/>
                <a:gd name="T2" fmla="*/ 414 w 407"/>
                <a:gd name="T3" fmla="*/ 396 h 414"/>
                <a:gd name="T4" fmla="*/ 229 w 407"/>
                <a:gd name="T5" fmla="*/ 192 h 414"/>
                <a:gd name="T6" fmla="*/ 12 w 407"/>
                <a:gd name="T7" fmla="*/ 0 h 414"/>
                <a:gd name="T8" fmla="*/ 0 w 407"/>
                <a:gd name="T9" fmla="*/ 0 h 414"/>
                <a:gd name="T10" fmla="*/ 108 w 407"/>
                <a:gd name="T11" fmla="*/ 102 h 414"/>
                <a:gd name="T12" fmla="*/ 223 w 407"/>
                <a:gd name="T13" fmla="*/ 204 h 414"/>
                <a:gd name="T14" fmla="*/ 414 w 407"/>
                <a:gd name="T15" fmla="*/ 414 h 414"/>
                <a:gd name="T16" fmla="*/ 41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25">
              <a:extLst>
                <a:ext uri="{FF2B5EF4-FFF2-40B4-BE49-F238E27FC236}">
                  <a16:creationId xmlns:a16="http://schemas.microsoft.com/office/drawing/2014/main" id="{D42EB48F-F182-4C5C-A845-D5C5930BD7EC}"/>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tr-TR"/>
            </a:p>
          </p:txBody>
        </p:sp>
        <p:sp>
          <p:nvSpPr>
            <p:cNvPr id="1042" name="Freeform 26"/>
            <p:cNvSpPr>
              <a:spLocks/>
            </p:cNvSpPr>
            <p:nvPr/>
          </p:nvSpPr>
          <p:spPr bwMode="hidden">
            <a:xfrm>
              <a:off x="6" y="0"/>
              <a:ext cx="588" cy="599"/>
            </a:xfrm>
            <a:custGeom>
              <a:avLst/>
              <a:gdLst>
                <a:gd name="T0" fmla="*/ 600 w 586"/>
                <a:gd name="T1" fmla="*/ 0 h 599"/>
                <a:gd name="T2" fmla="*/ 582 w 586"/>
                <a:gd name="T3" fmla="*/ 0 h 599"/>
                <a:gd name="T4" fmla="*/ 414 w 586"/>
                <a:gd name="T5" fmla="*/ 132 h 599"/>
                <a:gd name="T6" fmla="*/ 264 w 586"/>
                <a:gd name="T7" fmla="*/ 270 h 599"/>
                <a:gd name="T8" fmla="*/ 120 w 586"/>
                <a:gd name="T9" fmla="*/ 420 h 599"/>
                <a:gd name="T10" fmla="*/ 0 w 586"/>
                <a:gd name="T11" fmla="*/ 575 h 599"/>
                <a:gd name="T12" fmla="*/ 0 w 586"/>
                <a:gd name="T13" fmla="*/ 599 h 599"/>
                <a:gd name="T14" fmla="*/ 120 w 586"/>
                <a:gd name="T15" fmla="*/ 432 h 599"/>
                <a:gd name="T16" fmla="*/ 264 w 586"/>
                <a:gd name="T17" fmla="*/ 282 h 599"/>
                <a:gd name="T18" fmla="*/ 420 w 586"/>
                <a:gd name="T19" fmla="*/ 138 h 599"/>
                <a:gd name="T20" fmla="*/ 600 w 586"/>
                <a:gd name="T21" fmla="*/ 0 h 599"/>
                <a:gd name="T22" fmla="*/ 60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6 w 269"/>
                <a:gd name="T1" fmla="*/ 0 h 252"/>
                <a:gd name="T2" fmla="*/ 25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6 w 269"/>
                <a:gd name="T15" fmla="*/ 0 h 252"/>
                <a:gd name="T16" fmla="*/ 27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35" name="Rectangle 39">
            <a:extLst>
              <a:ext uri="{FF2B5EF4-FFF2-40B4-BE49-F238E27FC236}">
                <a16:creationId xmlns:a16="http://schemas.microsoft.com/office/drawing/2014/main" id="{F0CC4EDB-F16A-4AB2-985A-0C5CACF0DB8A}"/>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a:t>Click to edit Master title style</a:t>
            </a:r>
          </a:p>
        </p:txBody>
      </p:sp>
      <p:sp>
        <p:nvSpPr>
          <p:cNvPr id="4136" name="Rectangle 40">
            <a:extLst>
              <a:ext uri="{FF2B5EF4-FFF2-40B4-BE49-F238E27FC236}">
                <a16:creationId xmlns:a16="http://schemas.microsoft.com/office/drawing/2014/main" id="{5C5909F9-253D-4FDB-8DA0-27706017E179}"/>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tr-TR"/>
          </a:p>
        </p:txBody>
      </p:sp>
      <p:sp>
        <p:nvSpPr>
          <p:cNvPr id="4137" name="Rectangle 41">
            <a:extLst>
              <a:ext uri="{FF2B5EF4-FFF2-40B4-BE49-F238E27FC236}">
                <a16:creationId xmlns:a16="http://schemas.microsoft.com/office/drawing/2014/main" id="{EE9AEB66-4101-4987-8203-3BC0A2D61AD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tr-TR"/>
          </a:p>
        </p:txBody>
      </p:sp>
      <p:sp>
        <p:nvSpPr>
          <p:cNvPr id="4138" name="Rectangle 42">
            <a:extLst>
              <a:ext uri="{FF2B5EF4-FFF2-40B4-BE49-F238E27FC236}">
                <a16:creationId xmlns:a16="http://schemas.microsoft.com/office/drawing/2014/main" id="{10C38A91-5FEC-4802-AB21-921894A99138}"/>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8193DB1F-F6BB-4D98-AF08-FDB41E7B943A}" type="slidenum">
              <a:rPr lang="tr-TR" altLang="tr-TR"/>
              <a:pPr>
                <a:defRPr/>
              </a:pPr>
              <a:t>‹#›</a:t>
            </a:fld>
            <a:endParaRPr lang="tr-TR" altLang="tr-TR"/>
          </a:p>
        </p:txBody>
      </p:sp>
      <p:sp>
        <p:nvSpPr>
          <p:cNvPr id="4139" name="Rectangle 43">
            <a:extLst>
              <a:ext uri="{FF2B5EF4-FFF2-40B4-BE49-F238E27FC236}">
                <a16:creationId xmlns:a16="http://schemas.microsoft.com/office/drawing/2014/main" id="{13B59E0E-A4B7-4CD8-BFF1-5B0C25D7171C}"/>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Tree>
  </p:cSld>
  <p:clrMap bg1="dk2" tx1="lt1" bg2="dk1"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ww.uptodate.com/contents/trimethoprim-sulfamethoxazole-co-trimoxazole-drug-information?source=see_link"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uptodate.com/contents/tigecycline-drug-information?search=tetracycline&amp;topicRef=494&amp;source=see_link"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tebrp.com/tebrp_plus/uygulama?operation=urun_detay&amp;u=MTk0Njc="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uptodate.com/contents/erythromycin-drug-information?search=macrolides&amp;topicRef=474&amp;source=see_link" TargetMode="External"/><Relationship Id="rId4" Type="http://schemas.openxmlformats.org/officeDocument/2006/relationships/hyperlink" Target="https://www.uptodate.com/contents/azithromycin-drug-information?search=macrolides&amp;topicRef=474&amp;source=see_lin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uptodate.com/contents/clarithromycin-drug-information?search=macrolides&amp;topicRef=474&amp;source=see_link" TargetMode="External"/><Relationship Id="rId2" Type="http://schemas.openxmlformats.org/officeDocument/2006/relationships/hyperlink" Target="https://www.uptodate.com/contents/azithromycin-drug-information?search=macrolides&amp;topicRef=474&amp;source=see_link" TargetMode="External"/><Relationship Id="rId1" Type="http://schemas.openxmlformats.org/officeDocument/2006/relationships/slideLayout" Target="../slideLayouts/slideLayout7.xml"/><Relationship Id="rId4" Type="http://schemas.openxmlformats.org/officeDocument/2006/relationships/hyperlink" Target="https://www.uptodate.com/contents/telithromycin-drug-information?search=macrolides&amp;topicRef=474&amp;source=see_lin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google.com/imgres?imgurl=https%3A%2F%2Fimages.theconversation.com%2Ffiles%2F86795%2Foriginal%2Fimage-20150630-9090-1h0t7ru.jpg%3Fixlib%3Drb-1.1.0%26q%3D45%26auto%3Dformat%26w%3D1000%26fit%3Dclip&amp;imgrefurl=http%3A%2F%2Ftheconversation.com%2Fhow-yersinia-pestis-evolved-its-ability-to-kill-millions-via-pneumonic-plague-43989&amp;docid=U66M8-aeLCgU6M&amp;tbnid=Tv_D4t-oFfxGSM%3A&amp;vet=10ahUKEwjK08rnoITiAhVB6KQKHcTyAqoQMwhJKBAwEA..i&amp;w=1000&amp;h=1206&amp;bih=892&amp;biw=1778&amp;q=Yersinia%20pestis&amp;ved=0ahUKEwjK08rnoITiAhVB6KQKHcTyAqoQMwhJKBAwEA&amp;iact=mrc&amp;uact=8"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uptodate.com/contents/streptomycin-drug-information?search=aminoglycosides&amp;topicRef=483&amp;source=see_link" TargetMode="Externa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s://www.uptodate.com/contents/gentamicin-drug-information?search=aminoglycosides&amp;topicRef=483&amp;source=see_link"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okfnWrIziAhUpPewKHfGyCwsQjRx6BAgBEAU&amp;url=https%3A%2F%2Fwww.hapno.net%2F2018%2F05%2Fakdeniz-hummas-brusella-hakknda-genel.html&amp;psig=AOvVaw0NoTEj23BEAAomsUMM7gYo&amp;ust=1557419163625910"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ext Box 3">
            <a:extLst>
              <a:ext uri="{FF2B5EF4-FFF2-40B4-BE49-F238E27FC236}">
                <a16:creationId xmlns:a16="http://schemas.microsoft.com/office/drawing/2014/main" id="{151EB2DD-F3ED-4E4E-BAF8-56D2C8AD9856}"/>
              </a:ext>
            </a:extLst>
          </p:cNvPr>
          <p:cNvSpPr txBox="1">
            <a:spLocks noChangeArrowheads="1"/>
          </p:cNvSpPr>
          <p:nvPr/>
        </p:nvSpPr>
        <p:spPr bwMode="auto">
          <a:xfrm>
            <a:off x="1547664" y="1124744"/>
            <a:ext cx="5472113" cy="3140075"/>
          </a:xfrm>
          <a:prstGeom prst="rect">
            <a:avLst/>
          </a:prstGeom>
          <a:noFill/>
          <a:ln w="9525">
            <a:noFill/>
            <a:miter lim="800000"/>
            <a:headEnd/>
            <a:tailEnd/>
          </a:ln>
          <a:effectLst/>
        </p:spPr>
        <p:txBody>
          <a:bodyPr>
            <a:spAutoFit/>
          </a:bodyPr>
          <a:lstStyle/>
          <a:p>
            <a:pPr algn="ctr" eaLnBrk="1" hangingPunct="1">
              <a:spcBef>
                <a:spcPts val="1200"/>
              </a:spcBef>
              <a:defRPr/>
            </a:pPr>
            <a:r>
              <a:rPr lang="en-US" sz="6600" b="1" dirty="0">
                <a:solidFill>
                  <a:schemeClr val="tx2"/>
                </a:solidFill>
                <a:effectLst>
                  <a:outerShdw blurRad="38100" dist="38100" dir="2700000" algn="tl">
                    <a:srgbClr val="000000"/>
                  </a:outerShdw>
                </a:effectLst>
                <a:latin typeface="Arial Rounded MT Bold" panose="020F0704030504030204" pitchFamily="34" charset="0"/>
              </a:rPr>
              <a:t>Protein </a:t>
            </a:r>
            <a:r>
              <a:rPr lang="en-US" sz="6600" b="1" dirty="0" err="1">
                <a:solidFill>
                  <a:schemeClr val="tx2"/>
                </a:solidFill>
                <a:effectLst>
                  <a:outerShdw blurRad="38100" dist="38100" dir="2700000" algn="tl">
                    <a:srgbClr val="000000"/>
                  </a:outerShdw>
                </a:effectLst>
                <a:latin typeface="Arial Rounded MT Bold" panose="020F0704030504030204" pitchFamily="34" charset="0"/>
              </a:rPr>
              <a:t>Sentez</a:t>
            </a:r>
            <a:r>
              <a:rPr lang="en-US" sz="6600" b="1" dirty="0">
                <a:solidFill>
                  <a:schemeClr val="tx2"/>
                </a:solidFill>
                <a:effectLst>
                  <a:outerShdw blurRad="38100" dist="38100" dir="2700000" algn="tl">
                    <a:srgbClr val="000000"/>
                  </a:outerShdw>
                </a:effectLst>
                <a:latin typeface="Arial Rounded MT Bold" panose="020F0704030504030204" pitchFamily="34" charset="0"/>
              </a:rPr>
              <a:t> </a:t>
            </a:r>
            <a:r>
              <a:rPr lang="en-US" sz="6600" b="1" dirty="0" err="1">
                <a:solidFill>
                  <a:schemeClr val="tx2"/>
                </a:solidFill>
                <a:effectLst>
                  <a:outerShdw blurRad="38100" dist="38100" dir="2700000" algn="tl">
                    <a:srgbClr val="000000"/>
                  </a:outerShdw>
                </a:effectLst>
                <a:latin typeface="Arial Rounded MT Bold" panose="020F0704030504030204" pitchFamily="34" charset="0"/>
              </a:rPr>
              <a:t>İnhibitörleri</a:t>
            </a:r>
            <a:endParaRPr lang="tr-TR" sz="6600" b="1" dirty="0">
              <a:solidFill>
                <a:schemeClr val="folHlink"/>
              </a:solidFill>
              <a:effectLst>
                <a:outerShdw blurRad="38100" dist="38100" dir="2700000" algn="tl">
                  <a:srgbClr val="000000"/>
                </a:outerShdw>
              </a:effectLst>
              <a:latin typeface="Arial Rounded MT Bold" panose="020F0704030504030204" pitchFamily="34" charset="0"/>
            </a:endParaRPr>
          </a:p>
        </p:txBody>
      </p:sp>
      <p:sp>
        <p:nvSpPr>
          <p:cNvPr id="3" name="Slayt Numarası Yer Tutucusu 2">
            <a:extLst>
              <a:ext uri="{FF2B5EF4-FFF2-40B4-BE49-F238E27FC236}">
                <a16:creationId xmlns:a16="http://schemas.microsoft.com/office/drawing/2014/main" id="{AB7DAC21-4401-4930-9524-C46506E5EE06}"/>
              </a:ext>
            </a:extLst>
          </p:cNvPr>
          <p:cNvSpPr>
            <a:spLocks noGrp="1"/>
          </p:cNvSpPr>
          <p:nvPr>
            <p:ph type="sldNum" sz="quarter" idx="12"/>
          </p:nvPr>
        </p:nvSpPr>
        <p:spPr/>
        <p:txBody>
          <a:bodyPr/>
          <a:lstStyle/>
          <a:p>
            <a:pPr>
              <a:defRPr/>
            </a:pPr>
            <a:fld id="{9830AEAE-B65E-4175-BE0A-7169057AAAF9}" type="slidenum">
              <a:rPr lang="tr-TR" altLang="tr-TR" smtClean="0"/>
              <a:pPr>
                <a:defRPr/>
              </a:pPr>
              <a:t>1</a:t>
            </a:fld>
            <a:endParaRPr lang="tr-TR" altLang="tr-TR"/>
          </a:p>
        </p:txBody>
      </p:sp>
      <p:sp>
        <p:nvSpPr>
          <p:cNvPr id="5" name="Metin kutusu 1"/>
          <p:cNvSpPr txBox="1">
            <a:spLocks noChangeArrowheads="1"/>
          </p:cNvSpPr>
          <p:nvPr/>
        </p:nvSpPr>
        <p:spPr bwMode="auto">
          <a:xfrm>
            <a:off x="4159250" y="5661025"/>
            <a:ext cx="681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tr-TR" altLang="en-US" dirty="0"/>
              <a:t>AOB</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7950" y="188913"/>
            <a:ext cx="1863725" cy="522287"/>
          </a:xfrm>
          <a:prstGeom prst="rect">
            <a:avLst/>
          </a:prstGeom>
          <a:noFill/>
        </p:spPr>
        <p:txBody>
          <a:bodyPr wrap="none">
            <a:spAutoFit/>
          </a:bodyPr>
          <a:lstStyle/>
          <a:p>
            <a:pPr>
              <a:defRPr/>
            </a:pPr>
            <a:r>
              <a:rPr lang="tr-TR" sz="2800" b="1" spc="300" dirty="0">
                <a:solidFill>
                  <a:srgbClr val="FF0000"/>
                </a:solidFill>
                <a:latin typeface="Calibri" panose="020F0502020204030204" pitchFamily="34" charset="0"/>
                <a:cs typeface="Calibri" panose="020F0502020204030204" pitchFamily="34" charset="0"/>
              </a:rPr>
              <a:t>TEDAVİ-2</a:t>
            </a:r>
          </a:p>
        </p:txBody>
      </p:sp>
      <p:sp>
        <p:nvSpPr>
          <p:cNvPr id="5" name="Dikdörtgen 4"/>
          <p:cNvSpPr/>
          <p:nvPr/>
        </p:nvSpPr>
        <p:spPr>
          <a:xfrm>
            <a:off x="900113" y="1196975"/>
            <a:ext cx="7577137" cy="3232150"/>
          </a:xfrm>
          <a:prstGeom prst="rect">
            <a:avLst/>
          </a:prstGeom>
          <a:solidFill>
            <a:schemeClr val="accent3">
              <a:lumMod val="20000"/>
              <a:lumOff val="80000"/>
            </a:schemeClr>
          </a:solidFill>
        </p:spPr>
        <p:txBody>
          <a:bodyPr>
            <a:spAutoFit/>
          </a:bodyPr>
          <a:lstStyle/>
          <a:p>
            <a:pPr>
              <a:defRPr/>
            </a:pPr>
            <a:r>
              <a:rPr lang="tr-TR" sz="3200" dirty="0" err="1">
                <a:solidFill>
                  <a:srgbClr val="FF0000"/>
                </a:solidFill>
                <a:latin typeface="Calibri" panose="020F0502020204030204" pitchFamily="34" charset="0"/>
                <a:cs typeface="Calibri" panose="020F0502020204030204" pitchFamily="34" charset="0"/>
              </a:rPr>
              <a:t>Doksisiklin</a:t>
            </a:r>
            <a:endParaRPr lang="tr-TR" sz="3200" dirty="0">
              <a:solidFill>
                <a:srgbClr val="FF0000"/>
              </a:solidFill>
              <a:latin typeface="Calibri" panose="020F0502020204030204" pitchFamily="34" charset="0"/>
              <a:cs typeface="Calibri" panose="020F0502020204030204" pitchFamily="34" charset="0"/>
            </a:endParaRPr>
          </a:p>
          <a:p>
            <a:pPr>
              <a:defRPr/>
            </a:pPr>
            <a:r>
              <a:rPr lang="tr-TR" sz="3200" dirty="0">
                <a:solidFill>
                  <a:srgbClr val="000000"/>
                </a:solidFill>
                <a:latin typeface="Calibri" panose="020F0502020204030204" pitchFamily="34" charset="0"/>
                <a:cs typeface="Calibri" panose="020F0502020204030204" pitchFamily="34" charset="0"/>
              </a:rPr>
              <a:t>6 HAFTA / oral / günde 2 kez / 100 mg</a:t>
            </a:r>
          </a:p>
          <a:p>
            <a:pPr>
              <a:defRPr/>
            </a:pPr>
            <a:r>
              <a:rPr lang="tr-TR" sz="44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defRPr/>
            </a:pPr>
            <a:r>
              <a:rPr lang="tr-TR" sz="3200" dirty="0" err="1">
                <a:solidFill>
                  <a:srgbClr val="FF0000"/>
                </a:solidFill>
                <a:latin typeface="Calibri" panose="020F0502020204030204" pitchFamily="34" charset="0"/>
                <a:cs typeface="Calibri" panose="020F0502020204030204" pitchFamily="34" charset="0"/>
              </a:rPr>
              <a:t>Rifampin</a:t>
            </a:r>
            <a:r>
              <a:rPr lang="tr-TR" sz="3200" dirty="0">
                <a:solidFill>
                  <a:srgbClr val="FF0000"/>
                </a:solidFill>
                <a:latin typeface="Calibri" panose="020F0502020204030204" pitchFamily="34" charset="0"/>
                <a:cs typeface="Calibri" panose="020F0502020204030204" pitchFamily="34" charset="0"/>
              </a:rPr>
              <a:t> </a:t>
            </a:r>
          </a:p>
          <a:p>
            <a:pPr>
              <a:defRPr/>
            </a:pPr>
            <a:r>
              <a:rPr lang="tr-TR" sz="3200" dirty="0">
                <a:solidFill>
                  <a:srgbClr val="000000"/>
                </a:solidFill>
                <a:latin typeface="Calibri" panose="020F0502020204030204" pitchFamily="34" charset="0"/>
                <a:cs typeface="Calibri" panose="020F0502020204030204" pitchFamily="34" charset="0"/>
              </a:rPr>
              <a:t>6 HAFTA / oral / günde 1 kez / 600-900mg (15mg/kg)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0825" y="981075"/>
            <a:ext cx="8421688" cy="2184400"/>
          </a:xfrm>
          <a:prstGeom prst="rect">
            <a:avLst/>
          </a:prstGeom>
        </p:spPr>
        <p:txBody>
          <a:bodyPr>
            <a:spAutoFit/>
          </a:bodyPr>
          <a:lstStyle/>
          <a:p>
            <a:pPr>
              <a:defRPr/>
            </a:pPr>
            <a:r>
              <a:rPr lang="en-US" sz="4000" dirty="0" err="1">
                <a:latin typeface="Calibri" panose="020F0502020204030204" pitchFamily="34" charset="0"/>
                <a:cs typeface="Calibri" panose="020F0502020204030204" pitchFamily="34" charset="0"/>
              </a:rPr>
              <a:t>Fluoro</a:t>
            </a:r>
            <a:r>
              <a:rPr lang="tr-TR" sz="4000" dirty="0" err="1">
                <a:latin typeface="Calibri" panose="020F0502020204030204" pitchFamily="34" charset="0"/>
                <a:cs typeface="Calibri" panose="020F0502020204030204" pitchFamily="34" charset="0"/>
              </a:rPr>
              <a:t>kinolon</a:t>
            </a:r>
            <a:r>
              <a:rPr lang="tr-TR" sz="40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t>
            </a:r>
            <a:r>
              <a:rPr lang="tr-TR" sz="2800" dirty="0" err="1">
                <a:latin typeface="Calibri" panose="020F0502020204030204" pitchFamily="34" charset="0"/>
                <a:cs typeface="Calibri" panose="020F0502020204030204" pitchFamily="34" charset="0"/>
              </a:rPr>
              <a:t>siprofloksasin</a:t>
            </a:r>
            <a:r>
              <a:rPr lang="tr-TR"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 500 mg </a:t>
            </a:r>
            <a:r>
              <a:rPr lang="tr-TR" sz="2800" dirty="0">
                <a:latin typeface="Calibri" panose="020F0502020204030204" pitchFamily="34" charset="0"/>
                <a:cs typeface="Calibri" panose="020F0502020204030204" pitchFamily="34" charset="0"/>
              </a:rPr>
              <a:t>/günde 2 kez ya da </a:t>
            </a:r>
            <a:r>
              <a:rPr lang="tr-TR" sz="2800" dirty="0" err="1">
                <a:latin typeface="Calibri" panose="020F0502020204030204" pitchFamily="34" charset="0"/>
                <a:cs typeface="Calibri" panose="020F0502020204030204" pitchFamily="34" charset="0"/>
              </a:rPr>
              <a:t>ofloksasin</a:t>
            </a:r>
            <a:r>
              <a:rPr lang="tr-TR" sz="2800" dirty="0">
                <a:latin typeface="Calibri" panose="020F0502020204030204" pitchFamily="34" charset="0"/>
                <a:cs typeface="Calibri" panose="020F0502020204030204" pitchFamily="34" charset="0"/>
              </a:rPr>
              <a:t> / 200 mg / günde 2 kez) iyi </a:t>
            </a:r>
            <a:r>
              <a:rPr lang="en-US" sz="2800" dirty="0">
                <a:latin typeface="Calibri" panose="020F0502020204030204" pitchFamily="34" charset="0"/>
                <a:cs typeface="Calibri" panose="020F0502020204030204" pitchFamily="34" charset="0"/>
              </a:rPr>
              <a:t>in vitro a</a:t>
            </a:r>
            <a:r>
              <a:rPr lang="tr-TR" sz="2800" dirty="0" err="1">
                <a:latin typeface="Calibri" panose="020F0502020204030204" pitchFamily="34" charset="0"/>
                <a:cs typeface="Calibri" panose="020F0502020204030204" pitchFamily="34" charset="0"/>
              </a:rPr>
              <a:t>ktivite</a:t>
            </a:r>
            <a:r>
              <a:rPr lang="tr-TR" sz="2800" dirty="0">
                <a:latin typeface="Calibri" panose="020F0502020204030204" pitchFamily="34" charset="0"/>
                <a:cs typeface="Calibri" panose="020F0502020204030204" pitchFamily="34" charset="0"/>
              </a:rPr>
              <a:t>:</a:t>
            </a:r>
          </a:p>
          <a:p>
            <a:pPr>
              <a:defRPr/>
            </a:pPr>
            <a:r>
              <a:rPr lang="tr-TR" sz="2800" dirty="0">
                <a:latin typeface="Calibri" panose="020F0502020204030204" pitchFamily="34" charset="0"/>
                <a:cs typeface="Calibri" panose="020F0502020204030204" pitchFamily="34" charset="0"/>
              </a:rPr>
              <a:t>Rezistans, tekrarlama gibi durumlarda… </a:t>
            </a:r>
            <a:r>
              <a:rPr lang="tr-T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sıra </a:t>
            </a:r>
            <a:endParaRPr lang="tr-TR" sz="28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2"/>
            </a:endParaRPr>
          </a:p>
        </p:txBody>
      </p:sp>
      <p:sp>
        <p:nvSpPr>
          <p:cNvPr id="25603" name="Dikdörtgen 2"/>
          <p:cNvSpPr>
            <a:spLocks noChangeArrowheads="1"/>
          </p:cNvSpPr>
          <p:nvPr/>
        </p:nvSpPr>
        <p:spPr bwMode="auto">
          <a:xfrm>
            <a:off x="395288" y="260350"/>
            <a:ext cx="3417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3600" b="1">
                <a:solidFill>
                  <a:srgbClr val="FF0000"/>
                </a:solidFill>
                <a:latin typeface="Calibri" panose="020F0502020204030204" pitchFamily="34" charset="0"/>
                <a:cs typeface="Calibri" panose="020F0502020204030204" pitchFamily="34" charset="0"/>
              </a:rPr>
              <a:t>Alternati</a:t>
            </a:r>
            <a:r>
              <a:rPr lang="tr-TR" altLang="en-US" sz="3600" b="1">
                <a:solidFill>
                  <a:srgbClr val="FF0000"/>
                </a:solidFill>
                <a:latin typeface="Calibri" panose="020F0502020204030204" pitchFamily="34" charset="0"/>
                <a:cs typeface="Calibri" panose="020F0502020204030204" pitchFamily="34" charset="0"/>
              </a:rPr>
              <a:t>f</a:t>
            </a:r>
            <a:r>
              <a:rPr lang="en-US" altLang="en-US" sz="3600" b="1">
                <a:solidFill>
                  <a:srgbClr val="FF0000"/>
                </a:solidFill>
                <a:latin typeface="Calibri" panose="020F0502020204030204" pitchFamily="34" charset="0"/>
                <a:cs typeface="Calibri" panose="020F0502020204030204" pitchFamily="34" charset="0"/>
              </a:rPr>
              <a:t> </a:t>
            </a:r>
            <a:r>
              <a:rPr lang="tr-TR" altLang="en-US" sz="3600" b="1">
                <a:solidFill>
                  <a:srgbClr val="FF0000"/>
                </a:solidFill>
                <a:latin typeface="Calibri" panose="020F0502020204030204" pitchFamily="34" charset="0"/>
                <a:cs typeface="Calibri" panose="020F0502020204030204" pitchFamily="34" charset="0"/>
              </a:rPr>
              <a:t>tedavi </a:t>
            </a:r>
            <a:endParaRPr lang="tr-TR" altLang="en-US" sz="3600">
              <a:solidFill>
                <a:srgbClr val="FF0000"/>
              </a:solidFill>
              <a:latin typeface="Calibri" panose="020F0502020204030204" pitchFamily="34" charset="0"/>
              <a:cs typeface="Calibri" panose="020F0502020204030204" pitchFamily="34" charset="0"/>
            </a:endParaRPr>
          </a:p>
        </p:txBody>
      </p:sp>
      <p:sp>
        <p:nvSpPr>
          <p:cNvPr id="25604" name="Dikdörtgen 3"/>
          <p:cNvSpPr>
            <a:spLocks noChangeArrowheads="1"/>
          </p:cNvSpPr>
          <p:nvPr/>
        </p:nvSpPr>
        <p:spPr bwMode="auto">
          <a:xfrm>
            <a:off x="266700" y="3500438"/>
            <a:ext cx="83899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2800">
                <a:latin typeface="Calibri" panose="020F0502020204030204" pitchFamily="34" charset="0"/>
                <a:cs typeface="Calibri" panose="020F0502020204030204" pitchFamily="34" charset="0"/>
              </a:rPr>
              <a:t>TMP-SMX</a:t>
            </a:r>
            <a:r>
              <a:rPr lang="tr-TR" altLang="en-US" sz="2800">
                <a:latin typeface="Calibri" panose="020F0502020204030204" pitchFamily="34" charset="0"/>
                <a:cs typeface="Calibri" panose="020F0502020204030204" pitchFamily="34" charset="0"/>
              </a:rPr>
              <a:t> (Günde 2 kez): 3. ilaç olarak, fokal brusellozis , tekrarlama gibi durumlarda</a:t>
            </a:r>
            <a:endParaRPr lang="tr-TR" altLang="en-US" sz="2800" u="sng">
              <a:latin typeface="Calibri" panose="020F0502020204030204" pitchFamily="34" charset="0"/>
              <a:cs typeface="Calibri" panose="020F0502020204030204" pitchFamily="34" charset="0"/>
              <a:hlinkClick r:id="rId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538" y="5157788"/>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Dikdörtgen 3"/>
          <p:cNvSpPr>
            <a:spLocks noChangeArrowheads="1"/>
          </p:cNvSpPr>
          <p:nvPr/>
        </p:nvSpPr>
        <p:spPr bwMode="auto">
          <a:xfrm>
            <a:off x="55563" y="1341438"/>
            <a:ext cx="58959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tr-TR" sz="2800">
                <a:latin typeface="Calibri" panose="020F0502020204030204" pitchFamily="34" charset="0"/>
                <a:cs typeface="Calibri" panose="020F0502020204030204" pitchFamily="34" charset="0"/>
              </a:rPr>
              <a:t>Kadınlarda</a:t>
            </a:r>
          </a:p>
          <a:p>
            <a:pPr>
              <a:spcBef>
                <a:spcPct val="0"/>
              </a:spcBef>
              <a:buClrTx/>
              <a:buSzTx/>
              <a:buFont typeface="Arial" panose="020B0604020202020204" pitchFamily="34" charset="0"/>
              <a:buChar char="•"/>
            </a:pPr>
            <a:r>
              <a:rPr lang="en-US" altLang="tr-TR" sz="2800">
                <a:latin typeface="Calibri" panose="020F0502020204030204" pitchFamily="34" charset="0"/>
                <a:cs typeface="Calibri" panose="020F0502020204030204" pitchFamily="34" charset="0"/>
              </a:rPr>
              <a:t>Anormal akıntı</a:t>
            </a:r>
          </a:p>
          <a:p>
            <a:pPr>
              <a:spcBef>
                <a:spcPct val="0"/>
              </a:spcBef>
              <a:buClrTx/>
              <a:buSzTx/>
              <a:buFont typeface="Arial" panose="020B0604020202020204" pitchFamily="34" charset="0"/>
              <a:buChar char="•"/>
            </a:pPr>
            <a:r>
              <a:rPr lang="en-US" altLang="tr-TR" sz="2800">
                <a:latin typeface="Calibri" panose="020F0502020204030204" pitchFamily="34" charset="0"/>
                <a:cs typeface="Calibri" panose="020F0502020204030204" pitchFamily="34" charset="0"/>
              </a:rPr>
              <a:t>Idrar yaparken yanma</a:t>
            </a:r>
          </a:p>
          <a:p>
            <a:pPr>
              <a:spcBef>
                <a:spcPct val="0"/>
              </a:spcBef>
              <a:buClrTx/>
              <a:buSzTx/>
              <a:buFontTx/>
              <a:buNone/>
            </a:pPr>
            <a:endParaRPr lang="tr-TR" altLang="tr-TR" sz="2800">
              <a:latin typeface="Calibri" panose="020F0502020204030204" pitchFamily="34" charset="0"/>
              <a:cs typeface="Calibri" panose="020F0502020204030204" pitchFamily="34" charset="0"/>
            </a:endParaRPr>
          </a:p>
          <a:p>
            <a:pPr>
              <a:spcBef>
                <a:spcPct val="0"/>
              </a:spcBef>
              <a:buClrTx/>
              <a:buSzTx/>
              <a:buFontTx/>
              <a:buNone/>
            </a:pPr>
            <a:r>
              <a:rPr lang="en-US" altLang="tr-TR" sz="2800">
                <a:latin typeface="Calibri" panose="020F0502020204030204" pitchFamily="34" charset="0"/>
                <a:cs typeface="Calibri" panose="020F0502020204030204" pitchFamily="34" charset="0"/>
              </a:rPr>
              <a:t>Erkeklerde</a:t>
            </a:r>
          </a:p>
          <a:p>
            <a:pPr>
              <a:spcBef>
                <a:spcPct val="0"/>
              </a:spcBef>
              <a:buClrTx/>
              <a:buSzTx/>
              <a:buFont typeface="Arial" panose="020B0604020202020204" pitchFamily="34" charset="0"/>
              <a:buChar char="•"/>
            </a:pPr>
            <a:r>
              <a:rPr lang="en-US" altLang="tr-TR" sz="2800">
                <a:latin typeface="Calibri" panose="020F0502020204030204" pitchFamily="34" charset="0"/>
                <a:cs typeface="Calibri" panose="020F0502020204030204" pitchFamily="34" charset="0"/>
              </a:rPr>
              <a:t>Penis akıntısı</a:t>
            </a:r>
          </a:p>
          <a:p>
            <a:pPr>
              <a:spcBef>
                <a:spcPct val="0"/>
              </a:spcBef>
              <a:buClrTx/>
              <a:buSzTx/>
              <a:buFont typeface="Arial" panose="020B0604020202020204" pitchFamily="34" charset="0"/>
              <a:buChar char="•"/>
            </a:pPr>
            <a:r>
              <a:rPr lang="en-US" altLang="tr-TR" sz="2800">
                <a:latin typeface="Calibri" panose="020F0502020204030204" pitchFamily="34" charset="0"/>
                <a:cs typeface="Calibri" panose="020F0502020204030204" pitchFamily="34" charset="0"/>
              </a:rPr>
              <a:t>Idrar yaparken yanma</a:t>
            </a:r>
          </a:p>
          <a:p>
            <a:pPr>
              <a:spcBef>
                <a:spcPct val="0"/>
              </a:spcBef>
              <a:buClrTx/>
              <a:buSzTx/>
              <a:buFont typeface="Arial" panose="020B0604020202020204" pitchFamily="34" charset="0"/>
              <a:buChar char="•"/>
            </a:pPr>
            <a:r>
              <a:rPr lang="en-US" altLang="tr-TR" sz="2800">
                <a:latin typeface="Calibri" panose="020F0502020204030204" pitchFamily="34" charset="0"/>
                <a:cs typeface="Calibri" panose="020F0502020204030204" pitchFamily="34" charset="0"/>
              </a:rPr>
              <a:t>Testislerde ağrı ve şişlik (daha az görülür)</a:t>
            </a:r>
          </a:p>
        </p:txBody>
      </p:sp>
      <p:sp>
        <p:nvSpPr>
          <p:cNvPr id="26628" name="Dikdörtgen 4"/>
          <p:cNvSpPr>
            <a:spLocks noChangeArrowheads="1"/>
          </p:cNvSpPr>
          <p:nvPr/>
        </p:nvSpPr>
        <p:spPr bwMode="auto">
          <a:xfrm>
            <a:off x="611188" y="139700"/>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tr-TR" sz="3600" u="sng">
                <a:solidFill>
                  <a:srgbClr val="FFFF00"/>
                </a:solidFill>
                <a:latin typeface="Open Sans" panose="020B0606030504020204" pitchFamily="34" charset="0"/>
              </a:rPr>
              <a:t>Hastalık kadınlarda da erkeklerde de çoğunlukla asemptomatik</a:t>
            </a:r>
            <a:endParaRPr lang="tr-TR" altLang="tr-TR" sz="3600">
              <a:solidFill>
                <a:srgbClr val="FFFF00"/>
              </a:solidFill>
            </a:endParaRPr>
          </a:p>
        </p:txBody>
      </p:sp>
      <p:sp>
        <p:nvSpPr>
          <p:cNvPr id="2" name="Slayt Numarası Yer Tutucusu 1">
            <a:extLst>
              <a:ext uri="{FF2B5EF4-FFF2-40B4-BE49-F238E27FC236}">
                <a16:creationId xmlns:a16="http://schemas.microsoft.com/office/drawing/2014/main" id="{EE79BBB9-BCCD-484F-BAB5-1581EB7521A1}"/>
              </a:ext>
            </a:extLst>
          </p:cNvPr>
          <p:cNvSpPr>
            <a:spLocks noGrp="1"/>
          </p:cNvSpPr>
          <p:nvPr>
            <p:ph type="sldNum" sz="quarter" idx="12"/>
          </p:nvPr>
        </p:nvSpPr>
        <p:spPr/>
        <p:txBody>
          <a:bodyPr/>
          <a:lstStyle/>
          <a:p>
            <a:pPr>
              <a:defRPr/>
            </a:pPr>
            <a:fld id="{A050F0DC-AB2D-4F85-AEC8-337EC2A35E0C}" type="slidenum">
              <a:rPr lang="tr-TR" altLang="tr-TR" smtClean="0"/>
              <a:pPr>
                <a:defRPr/>
              </a:pPr>
              <a:t>12</a:t>
            </a:fld>
            <a:endParaRPr lang="tr-TR" alt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A1CE70F4-D523-42A3-96B0-E1E5AC82CBF4}" type="slidenum">
              <a:rPr lang="tr-TR" altLang="tr-TR" smtClean="0"/>
              <a:pPr>
                <a:defRPr/>
              </a:pPr>
              <a:t>13</a:t>
            </a:fld>
            <a:endParaRPr lang="tr-TR" altLang="tr-TR"/>
          </a:p>
        </p:txBody>
      </p:sp>
      <p:sp>
        <p:nvSpPr>
          <p:cNvPr id="3" name="Dikdörtgen 2"/>
          <p:cNvSpPr>
            <a:spLocks noChangeArrowheads="1"/>
          </p:cNvSpPr>
          <p:nvPr/>
        </p:nvSpPr>
        <p:spPr bwMode="auto">
          <a:xfrm>
            <a:off x="1403648" y="980728"/>
            <a:ext cx="6048672" cy="34163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tr-TR" sz="3600" i="1" dirty="0" err="1">
                <a:latin typeface="&amp;quot"/>
              </a:rPr>
              <a:t>Tedavi</a:t>
            </a:r>
            <a:endParaRPr lang="en-US" altLang="tr-TR" sz="3600" dirty="0">
              <a:latin typeface="&amp;quot"/>
            </a:endParaRPr>
          </a:p>
          <a:p>
            <a:pPr>
              <a:spcBef>
                <a:spcPct val="0"/>
              </a:spcBef>
              <a:buClrTx/>
              <a:buSzTx/>
              <a:buFont typeface="Arial" panose="020B0604020202020204" pitchFamily="34" charset="0"/>
              <a:buChar char="•"/>
            </a:pPr>
            <a:r>
              <a:rPr lang="en-US" altLang="tr-TR" sz="3600" b="1" dirty="0" err="1">
                <a:latin typeface="&amp;quot"/>
              </a:rPr>
              <a:t>Azitromisin</a:t>
            </a:r>
            <a:r>
              <a:rPr lang="en-US" altLang="tr-TR" sz="3600" dirty="0">
                <a:latin typeface="&amp;quot"/>
              </a:rPr>
              <a:t> 1 g oral, </a:t>
            </a:r>
            <a:r>
              <a:rPr lang="en-US" altLang="tr-TR" sz="3600" dirty="0" err="1">
                <a:latin typeface="&amp;quot"/>
              </a:rPr>
              <a:t>tez</a:t>
            </a:r>
            <a:r>
              <a:rPr lang="en-US" altLang="tr-TR" sz="3600" dirty="0">
                <a:latin typeface="&amp;quot"/>
              </a:rPr>
              <a:t> </a:t>
            </a:r>
            <a:r>
              <a:rPr lang="en-US" altLang="tr-TR" sz="3600" dirty="0" err="1">
                <a:latin typeface="&amp;quot"/>
              </a:rPr>
              <a:t>doz</a:t>
            </a:r>
            <a:r>
              <a:rPr lang="en-US" altLang="tr-TR" sz="3600" dirty="0">
                <a:latin typeface="&amp;quot"/>
              </a:rPr>
              <a:t/>
            </a:r>
            <a:br>
              <a:rPr lang="en-US" altLang="tr-TR" sz="3600" dirty="0">
                <a:latin typeface="&amp;quot"/>
              </a:rPr>
            </a:br>
            <a:r>
              <a:rPr lang="en-US" altLang="tr-TR" sz="3600" dirty="0" err="1">
                <a:latin typeface="&amp;quot"/>
              </a:rPr>
              <a:t>Ya</a:t>
            </a:r>
            <a:r>
              <a:rPr lang="en-US" altLang="tr-TR" sz="3600" dirty="0">
                <a:latin typeface="&amp;quot"/>
              </a:rPr>
              <a:t> da</a:t>
            </a:r>
          </a:p>
          <a:p>
            <a:pPr>
              <a:spcBef>
                <a:spcPct val="0"/>
              </a:spcBef>
              <a:buClrTx/>
              <a:buSzTx/>
              <a:buFont typeface="Arial" panose="020B0604020202020204" pitchFamily="34" charset="0"/>
              <a:buChar char="•"/>
            </a:pPr>
            <a:r>
              <a:rPr lang="en-US" altLang="tr-TR" sz="3600" b="1" dirty="0" err="1">
                <a:solidFill>
                  <a:srgbClr val="FFFF00"/>
                </a:solidFill>
                <a:latin typeface="&amp;quot"/>
              </a:rPr>
              <a:t>Doksisiklin</a:t>
            </a:r>
            <a:r>
              <a:rPr lang="en-US" altLang="tr-TR" sz="3600" dirty="0">
                <a:latin typeface="&amp;quot"/>
              </a:rPr>
              <a:t> 100 mg oral, </a:t>
            </a:r>
            <a:r>
              <a:rPr lang="en-US" altLang="tr-TR" sz="3600" dirty="0" err="1">
                <a:latin typeface="&amp;quot"/>
              </a:rPr>
              <a:t>günde</a:t>
            </a:r>
            <a:r>
              <a:rPr lang="en-US" altLang="tr-TR" sz="3600" dirty="0">
                <a:latin typeface="&amp;quot"/>
              </a:rPr>
              <a:t> 2 </a:t>
            </a:r>
            <a:r>
              <a:rPr lang="en-US" altLang="tr-TR" sz="3600" dirty="0" err="1">
                <a:latin typeface="&amp;quot"/>
              </a:rPr>
              <a:t>kez</a:t>
            </a:r>
            <a:r>
              <a:rPr lang="en-US" altLang="tr-TR" sz="3600" dirty="0">
                <a:latin typeface="&amp;quot"/>
              </a:rPr>
              <a:t>, 7 </a:t>
            </a:r>
            <a:r>
              <a:rPr lang="en-US" altLang="tr-TR" sz="3600" dirty="0" err="1">
                <a:latin typeface="&amp;quot"/>
              </a:rPr>
              <a:t>gün</a:t>
            </a:r>
            <a:endParaRPr lang="en-US" altLang="tr-TR" sz="3600" dirty="0">
              <a:latin typeface="&amp;quot"/>
            </a:endParaRPr>
          </a:p>
        </p:txBody>
      </p:sp>
    </p:spTree>
    <p:extLst>
      <p:ext uri="{BB962C8B-B14F-4D97-AF65-F5344CB8AC3E}">
        <p14:creationId xmlns:p14="http://schemas.microsoft.com/office/powerpoint/2010/main" val="254615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kdörtgen 2"/>
          <p:cNvSpPr>
            <a:spLocks noChangeArrowheads="1"/>
          </p:cNvSpPr>
          <p:nvPr/>
        </p:nvSpPr>
        <p:spPr bwMode="auto">
          <a:xfrm>
            <a:off x="161925" y="1126469"/>
            <a:ext cx="397802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 typeface="Arial" panose="020B0604020202020204" pitchFamily="34" charset="0"/>
              <a:buChar char="•"/>
            </a:pPr>
            <a:endParaRPr lang="en-US" altLang="tr-TR" sz="2800" dirty="0">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r>
              <a:rPr lang="tr-TR" altLang="tr-TR" sz="2800" dirty="0" err="1">
                <a:latin typeface="Calibri" panose="020F0502020204030204" pitchFamily="34" charset="0"/>
                <a:cs typeface="Calibri" panose="020F0502020204030204" pitchFamily="34" charset="0"/>
              </a:rPr>
              <a:t>Vibrio</a:t>
            </a:r>
            <a:r>
              <a:rPr lang="tr-TR" altLang="tr-TR" sz="2800" dirty="0">
                <a:latin typeface="Calibri" panose="020F0502020204030204" pitchFamily="34" charset="0"/>
                <a:cs typeface="Calibri" panose="020F0502020204030204" pitchFamily="34" charset="0"/>
              </a:rPr>
              <a:t> </a:t>
            </a:r>
            <a:r>
              <a:rPr lang="tr-TR" altLang="tr-TR" sz="2800" dirty="0" err="1">
                <a:latin typeface="Calibri" panose="020F0502020204030204" pitchFamily="34" charset="0"/>
                <a:cs typeface="Calibri" panose="020F0502020204030204" pitchFamily="34" charset="0"/>
              </a:rPr>
              <a:t>cholerae</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ile</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kontamine</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su</a:t>
            </a:r>
            <a:r>
              <a:rPr lang="en-US" altLang="tr-TR" sz="2800" dirty="0">
                <a:latin typeface="Calibri" panose="020F0502020204030204" pitchFamily="34" charset="0"/>
                <a:cs typeface="Calibri" panose="020F0502020204030204" pitchFamily="34" charset="0"/>
              </a:rPr>
              <a:t> / </a:t>
            </a:r>
            <a:r>
              <a:rPr lang="en-US" altLang="tr-TR" sz="2800" dirty="0" err="1">
                <a:latin typeface="Calibri" panose="020F0502020204030204" pitchFamily="34" charset="0"/>
                <a:cs typeface="Calibri" panose="020F0502020204030204" pitchFamily="34" charset="0"/>
              </a:rPr>
              <a:t>yiyecek</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tüketimi</a:t>
            </a:r>
            <a:r>
              <a:rPr lang="tr-TR" altLang="tr-TR" sz="2800" dirty="0">
                <a:latin typeface="Calibri" panose="020F0502020204030204" pitchFamily="34" charset="0"/>
                <a:cs typeface="Calibri" panose="020F0502020204030204" pitchFamily="34" charset="0"/>
              </a:rPr>
              <a:t> </a:t>
            </a:r>
          </a:p>
          <a:p>
            <a:pPr>
              <a:spcBef>
                <a:spcPct val="0"/>
              </a:spcBef>
              <a:buClrTx/>
              <a:buSzTx/>
              <a:buFont typeface="Arial" panose="020B0604020202020204" pitchFamily="34" charset="0"/>
              <a:buChar char="•"/>
            </a:pPr>
            <a:r>
              <a:rPr lang="en-US" altLang="tr-TR" sz="2800" dirty="0" err="1">
                <a:latin typeface="Calibri" panose="020F0502020204030204" pitchFamily="34" charset="0"/>
                <a:cs typeface="Calibri" panose="020F0502020204030204" pitchFamily="34" charset="0"/>
              </a:rPr>
              <a:t>Ağır</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kolera</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çok</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sulu</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diyare</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ile</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karakterize</a:t>
            </a:r>
            <a:r>
              <a:rPr lang="en-US" altLang="tr-TR" sz="2800" dirty="0">
                <a:latin typeface="Calibri" panose="020F0502020204030204" pitchFamily="34" charset="0"/>
                <a:cs typeface="Calibri" panose="020F0502020204030204" pitchFamily="34" charset="0"/>
              </a:rPr>
              <a:t> “</a:t>
            </a:r>
            <a:r>
              <a:rPr lang="en-US" altLang="tr-TR" sz="2800" u="sng" dirty="0">
                <a:solidFill>
                  <a:srgbClr val="FFFF00"/>
                </a:solidFill>
                <a:latin typeface="Calibri" panose="020F0502020204030204" pitchFamily="34" charset="0"/>
                <a:cs typeface="Calibri" panose="020F0502020204030204" pitchFamily="34" charset="0"/>
              </a:rPr>
              <a:t>rice-water stool</a:t>
            </a:r>
            <a:r>
              <a:rPr lang="en-US" altLang="tr-TR" sz="2800" dirty="0">
                <a:latin typeface="Calibri" panose="020F0502020204030204" pitchFamily="34" charset="0"/>
                <a:cs typeface="Calibri" panose="020F0502020204030204" pitchFamily="34" charset="0"/>
              </a:rPr>
              <a:t>”</a:t>
            </a:r>
            <a:endParaRPr lang="tr-TR" altLang="tr-TR" sz="2800" dirty="0">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r>
              <a:rPr lang="en-US" altLang="tr-TR" sz="2800" dirty="0" err="1" smtClean="0">
                <a:latin typeface="Calibri" panose="020F0502020204030204" pitchFamily="34" charset="0"/>
                <a:cs typeface="Calibri" panose="020F0502020204030204" pitchFamily="34" charset="0"/>
              </a:rPr>
              <a:t>Bulantı</a:t>
            </a:r>
            <a:r>
              <a:rPr lang="en-US" altLang="tr-TR" sz="2800" dirty="0" smtClean="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ve</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kusma</a:t>
            </a:r>
            <a:r>
              <a:rPr lang="en-US" altLang="tr-TR" sz="2800" dirty="0">
                <a:latin typeface="Calibri" panose="020F0502020204030204" pitchFamily="34" charset="0"/>
                <a:cs typeface="Calibri" panose="020F0502020204030204" pitchFamily="34" charset="0"/>
              </a:rPr>
              <a:t> da </a:t>
            </a:r>
            <a:r>
              <a:rPr lang="en-US" altLang="tr-TR" sz="2800" dirty="0" err="1">
                <a:latin typeface="Calibri" panose="020F0502020204030204" pitchFamily="34" charset="0"/>
                <a:cs typeface="Calibri" panose="020F0502020204030204" pitchFamily="34" charset="0"/>
              </a:rPr>
              <a:t>eşlik</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edebilir</a:t>
            </a:r>
            <a:endParaRPr lang="tr-TR" altLang="tr-TR" sz="2800" dirty="0">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r>
              <a:rPr lang="en-US" altLang="tr-TR" sz="2800" dirty="0" err="1">
                <a:latin typeface="Calibri" panose="020F0502020204030204" pitchFamily="34" charset="0"/>
                <a:cs typeface="Calibri" panose="020F0502020204030204" pitchFamily="34" charset="0"/>
              </a:rPr>
              <a:t>Tedavi</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edilmezse</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sıvı</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kaybından</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ölüm</a:t>
            </a:r>
            <a:endParaRPr lang="tr-TR" altLang="tr-TR" sz="2800" dirty="0">
              <a:latin typeface="Calibri" panose="020F0502020204030204" pitchFamily="34" charset="0"/>
              <a:cs typeface="Calibri" panose="020F0502020204030204" pitchFamily="34" charset="0"/>
            </a:endParaRPr>
          </a:p>
        </p:txBody>
      </p:sp>
      <p:pic>
        <p:nvPicPr>
          <p:cNvPr id="27651"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208121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Dikdörtgen 6"/>
          <p:cNvSpPr>
            <a:spLocks noChangeArrowheads="1"/>
          </p:cNvSpPr>
          <p:nvPr/>
        </p:nvSpPr>
        <p:spPr bwMode="auto">
          <a:xfrm>
            <a:off x="2659063" y="392113"/>
            <a:ext cx="1236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tr-TR">
                <a:solidFill>
                  <a:srgbClr val="FFFF00"/>
                </a:solidFill>
                <a:latin typeface="Calibri" panose="020F0502020204030204" pitchFamily="34" charset="0"/>
                <a:cs typeface="Calibri" panose="020F0502020204030204" pitchFamily="34" charset="0"/>
              </a:rPr>
              <a:t>Kolera</a:t>
            </a:r>
            <a:endParaRPr lang="tr-TR" altLang="tr-TR">
              <a:solidFill>
                <a:srgbClr val="FFFF00"/>
              </a:solidFill>
            </a:endParaRPr>
          </a:p>
        </p:txBody>
      </p:sp>
      <p:sp>
        <p:nvSpPr>
          <p:cNvPr id="8" name="Dikdörtgen 7"/>
          <p:cNvSpPr>
            <a:spLocks noChangeArrowheads="1"/>
          </p:cNvSpPr>
          <p:nvPr/>
        </p:nvSpPr>
        <p:spPr bwMode="auto">
          <a:xfrm>
            <a:off x="4427984" y="2204864"/>
            <a:ext cx="4572000" cy="32575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nSpc>
                <a:spcPct val="150000"/>
              </a:lnSpc>
              <a:spcBef>
                <a:spcPct val="0"/>
              </a:spcBef>
              <a:buClrTx/>
              <a:buSzTx/>
              <a:buFont typeface="Arial" panose="020B0604020202020204" pitchFamily="34" charset="0"/>
              <a:buChar char="•"/>
            </a:pPr>
            <a:r>
              <a:rPr lang="en-US" altLang="tr-TR" sz="2800">
                <a:latin typeface="Calibri" panose="020F0502020204030204" pitchFamily="34" charset="0"/>
                <a:cs typeface="Calibri" panose="020F0502020204030204" pitchFamily="34" charset="0"/>
              </a:rPr>
              <a:t>HİDRASYON</a:t>
            </a:r>
            <a:endParaRPr lang="tr-TR" altLang="tr-TR" sz="2800">
              <a:latin typeface="Calibri" panose="020F0502020204030204" pitchFamily="34" charset="0"/>
              <a:cs typeface="Calibri" panose="020F0502020204030204" pitchFamily="34" charset="0"/>
            </a:endParaRPr>
          </a:p>
          <a:p>
            <a:pPr>
              <a:lnSpc>
                <a:spcPct val="150000"/>
              </a:lnSpc>
              <a:spcBef>
                <a:spcPct val="0"/>
              </a:spcBef>
              <a:buClrTx/>
              <a:buSzTx/>
              <a:buFont typeface="Arial" panose="020B0604020202020204" pitchFamily="34" charset="0"/>
              <a:buChar char="•"/>
            </a:pPr>
            <a:r>
              <a:rPr lang="en-US" altLang="tr-TR" sz="2800">
                <a:latin typeface="Calibri" panose="020F0502020204030204" pitchFamily="34" charset="0"/>
                <a:cs typeface="Calibri" panose="020F0502020204030204" pitchFamily="34" charset="0"/>
              </a:rPr>
              <a:t>Tek doz, 300mg, doksisiklin</a:t>
            </a:r>
            <a:endParaRPr lang="tr-TR" altLang="tr-TR" sz="2800">
              <a:latin typeface="Calibri" panose="020F0502020204030204" pitchFamily="34" charset="0"/>
              <a:cs typeface="Calibri" panose="020F0502020204030204" pitchFamily="34" charset="0"/>
            </a:endParaRPr>
          </a:p>
          <a:p>
            <a:pPr>
              <a:lnSpc>
                <a:spcPct val="150000"/>
              </a:lnSpc>
              <a:spcBef>
                <a:spcPct val="0"/>
              </a:spcBef>
              <a:buClrTx/>
              <a:buSzTx/>
              <a:buFont typeface="Arial" panose="020B0604020202020204" pitchFamily="34" charset="0"/>
              <a:buChar char="•"/>
            </a:pPr>
            <a:r>
              <a:rPr lang="en-US" altLang="tr-TR" sz="2800">
                <a:latin typeface="Calibri" panose="020F0502020204030204" pitchFamily="34" charset="0"/>
                <a:cs typeface="Calibri" panose="020F0502020204030204" pitchFamily="34" charset="0"/>
              </a:rPr>
              <a:t>Çocuklar ve hamilerde eritromisin</a:t>
            </a:r>
            <a:endParaRPr lang="tr-TR" altLang="tr-TR" sz="2800">
              <a:latin typeface="Calibri" panose="020F0502020204030204" pitchFamily="34" charset="0"/>
              <a:cs typeface="Calibri" panose="020F0502020204030204" pitchFamily="34" charset="0"/>
            </a:endParaRPr>
          </a:p>
          <a:p>
            <a:pPr>
              <a:lnSpc>
                <a:spcPct val="150000"/>
              </a:lnSpc>
              <a:spcBef>
                <a:spcPct val="0"/>
              </a:spcBef>
              <a:buClrTx/>
              <a:buSzTx/>
              <a:buFont typeface="Arial" panose="020B0604020202020204" pitchFamily="34" charset="0"/>
              <a:buChar char="•"/>
            </a:pPr>
            <a:r>
              <a:rPr lang="en-US" altLang="tr-TR" sz="2800">
                <a:latin typeface="Calibri" panose="020F0502020204030204" pitchFamily="34" charset="0"/>
                <a:cs typeface="Calibri" panose="020F0502020204030204" pitchFamily="34" charset="0"/>
              </a:rPr>
              <a:t>Çinko</a:t>
            </a:r>
            <a:endParaRPr lang="tr-TR" altLang="tr-TR" sz="2800">
              <a:latin typeface="Calibri" panose="020F0502020204030204" pitchFamily="34" charset="0"/>
              <a:cs typeface="Calibri" panose="020F0502020204030204" pitchFamily="34" charset="0"/>
            </a:endParaRPr>
          </a:p>
        </p:txBody>
      </p:sp>
      <p:sp>
        <p:nvSpPr>
          <p:cNvPr id="2" name="Slayt Numarası Yer Tutucusu 1">
            <a:extLst>
              <a:ext uri="{FF2B5EF4-FFF2-40B4-BE49-F238E27FC236}">
                <a16:creationId xmlns:a16="http://schemas.microsoft.com/office/drawing/2014/main" id="{B41E6027-27C6-41A9-9620-F689BCD00003}"/>
              </a:ext>
            </a:extLst>
          </p:cNvPr>
          <p:cNvSpPr>
            <a:spLocks noGrp="1"/>
          </p:cNvSpPr>
          <p:nvPr>
            <p:ph type="sldNum" sz="quarter" idx="12"/>
          </p:nvPr>
        </p:nvSpPr>
        <p:spPr/>
        <p:txBody>
          <a:bodyPr/>
          <a:lstStyle/>
          <a:p>
            <a:pPr>
              <a:defRPr/>
            </a:pPr>
            <a:fld id="{407E73F3-9883-4237-A797-60EA6086626A}" type="slidenum">
              <a:rPr lang="tr-TR" altLang="tr-TR" smtClean="0"/>
              <a:pPr>
                <a:defRPr/>
              </a:pPr>
              <a:t>14</a:t>
            </a:fld>
            <a:endParaRPr lang="tr-TR" alt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20713"/>
            <a:ext cx="8105775"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D4BF540-4446-43C0-ACDC-7BA3A2ED5338}"/>
              </a:ext>
            </a:extLst>
          </p:cNvPr>
          <p:cNvSpPr>
            <a:spLocks noGrp="1"/>
          </p:cNvSpPr>
          <p:nvPr>
            <p:ph type="sldNum" sz="quarter" idx="12"/>
          </p:nvPr>
        </p:nvSpPr>
        <p:spPr/>
        <p:txBody>
          <a:bodyPr/>
          <a:lstStyle/>
          <a:p>
            <a:pPr>
              <a:defRPr/>
            </a:pPr>
            <a:fld id="{4686C435-FF01-457F-906D-AC1FCB3DE2FA}" type="slidenum">
              <a:rPr lang="tr-TR" altLang="tr-TR" smtClean="0"/>
              <a:pPr>
                <a:defRPr/>
              </a:pPr>
              <a:t>15</a:t>
            </a:fld>
            <a:endParaRPr lang="tr-TR" alt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5" descr="Figure_3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57200"/>
            <a:ext cx="51847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BA905245-13AA-4820-838A-E3C6102BCC3C}"/>
              </a:ext>
            </a:extLst>
          </p:cNvPr>
          <p:cNvSpPr>
            <a:spLocks noGrp="1"/>
          </p:cNvSpPr>
          <p:nvPr>
            <p:ph type="sldNum" sz="quarter" idx="12"/>
          </p:nvPr>
        </p:nvSpPr>
        <p:spPr/>
        <p:txBody>
          <a:bodyPr/>
          <a:lstStyle/>
          <a:p>
            <a:pPr>
              <a:defRPr/>
            </a:pPr>
            <a:fld id="{7C4DA726-3AB9-472B-A0F2-A33EE441385A}" type="slidenum">
              <a:rPr lang="tr-TR" altLang="tr-TR" smtClean="0"/>
              <a:pPr>
                <a:defRPr/>
              </a:pPr>
              <a:t>16</a:t>
            </a:fld>
            <a:endParaRPr lang="tr-TR" alt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A1CE70F4-D523-42A3-96B0-E1E5AC82CBF4}" type="slidenum">
              <a:rPr lang="tr-TR" altLang="tr-TR" smtClean="0"/>
              <a:pPr>
                <a:defRPr/>
              </a:pPr>
              <a:t>17</a:t>
            </a:fld>
            <a:endParaRPr lang="tr-TR" altLang="tr-TR"/>
          </a:p>
        </p:txBody>
      </p:sp>
      <p:sp>
        <p:nvSpPr>
          <p:cNvPr id="3" name="Dikdörtgen 2"/>
          <p:cNvSpPr/>
          <p:nvPr/>
        </p:nvSpPr>
        <p:spPr>
          <a:xfrm>
            <a:off x="395536" y="476672"/>
            <a:ext cx="7427168" cy="3539430"/>
          </a:xfrm>
          <a:prstGeom prst="rect">
            <a:avLst/>
          </a:prstGeom>
        </p:spPr>
        <p:txBody>
          <a:bodyPr wrap="square">
            <a:spAutoFit/>
          </a:bodyPr>
          <a:lstStyle/>
          <a:p>
            <a:pPr marL="457200" lvl="0" indent="-457200" eaLnBrk="1" hangingPunct="1">
              <a:buClr>
                <a:srgbClr val="FFCC66"/>
              </a:buClr>
              <a:buFont typeface="Arial" panose="020B0604020202020204" pitchFamily="34" charset="0"/>
              <a:buChar char="•"/>
              <a:defRPr/>
            </a:pPr>
            <a:r>
              <a:rPr lang="tr-TR" sz="2800" u="sng" dirty="0" err="1">
                <a:solidFill>
                  <a:srgbClr val="FFFF00"/>
                </a:solidFill>
                <a:latin typeface="Calibri" panose="020F0502020204030204" pitchFamily="34" charset="0"/>
                <a:cs typeface="Calibri" panose="020F0502020204030204" pitchFamily="34" charset="0"/>
                <a:hlinkClick r:id="rId2"/>
              </a:rPr>
              <a:t>Tige</a:t>
            </a:r>
            <a:r>
              <a:rPr lang="en-US" sz="2800" u="sng" dirty="0" err="1">
                <a:solidFill>
                  <a:srgbClr val="FFFF00"/>
                </a:solidFill>
                <a:latin typeface="Calibri" panose="020F0502020204030204" pitchFamily="34" charset="0"/>
                <a:cs typeface="Calibri" panose="020F0502020204030204" pitchFamily="34" charset="0"/>
                <a:hlinkClick r:id="rId2"/>
              </a:rPr>
              <a:t>siklinin</a:t>
            </a:r>
            <a:r>
              <a:rPr lang="tr-TR" sz="2800" dirty="0">
                <a:solidFill>
                  <a:srgbClr val="232323"/>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etki</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spektrumu</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daha</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geniş</a:t>
            </a:r>
            <a:endParaRPr lang="tr-TR" sz="2400" dirty="0">
              <a:solidFill>
                <a:srgbClr val="FFFFFF"/>
              </a:solidFill>
              <a:latin typeface="Calibri" panose="020F0502020204030204" pitchFamily="34" charset="0"/>
              <a:cs typeface="Calibri" panose="020F0502020204030204" pitchFamily="34" charset="0"/>
            </a:endParaRPr>
          </a:p>
          <a:p>
            <a:pPr lvl="0" eaLnBrk="1" hangingPunct="1">
              <a:buClr>
                <a:srgbClr val="FFCC66"/>
              </a:buClr>
              <a:defRPr/>
            </a:pPr>
            <a:r>
              <a:rPr lang="tr-TR" sz="2400" dirty="0">
                <a:solidFill>
                  <a:srgbClr val="FFFFFF"/>
                </a:solidFill>
                <a:latin typeface="Calibri" panose="020F0502020204030204" pitchFamily="34" charset="0"/>
                <a:cs typeface="Calibri" panose="020F0502020204030204" pitchFamily="34" charset="0"/>
              </a:rPr>
              <a:t>(Gram-</a:t>
            </a:r>
            <a:r>
              <a:rPr lang="tr-TR" sz="2400" dirty="0" err="1">
                <a:solidFill>
                  <a:srgbClr val="FFFFFF"/>
                </a:solidFill>
                <a:latin typeface="Calibri" panose="020F0502020204030204" pitchFamily="34" charset="0"/>
                <a:cs typeface="Calibri" panose="020F0502020204030204" pitchFamily="34" charset="0"/>
              </a:rPr>
              <a:t>positi</a:t>
            </a:r>
            <a:r>
              <a:rPr lang="en-US" sz="2400" dirty="0">
                <a:solidFill>
                  <a:srgbClr val="FFFFFF"/>
                </a:solidFill>
                <a:latin typeface="Calibri" panose="020F0502020204030204" pitchFamily="34" charset="0"/>
                <a:cs typeface="Calibri" panose="020F0502020204030204" pitchFamily="34" charset="0"/>
              </a:rPr>
              <a:t>f </a:t>
            </a:r>
            <a:r>
              <a:rPr lang="tr-TR" sz="2400" dirty="0" err="1">
                <a:solidFill>
                  <a:srgbClr val="FFFFFF"/>
                </a:solidFill>
                <a:latin typeface="Calibri" panose="020F0502020204030204" pitchFamily="34" charset="0"/>
                <a:cs typeface="Calibri" panose="020F0502020204030204" pitchFamily="34" charset="0"/>
              </a:rPr>
              <a:t>pato</a:t>
            </a:r>
            <a:r>
              <a:rPr lang="en-US" sz="2400" dirty="0" err="1">
                <a:solidFill>
                  <a:srgbClr val="FFFFFF"/>
                </a:solidFill>
                <a:latin typeface="Calibri" panose="020F0502020204030204" pitchFamily="34" charset="0"/>
                <a:cs typeface="Calibri" panose="020F0502020204030204" pitchFamily="34" charset="0"/>
              </a:rPr>
              <a:t>jenler</a:t>
            </a:r>
            <a:r>
              <a:rPr lang="tr-TR" sz="2400"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Enterococcus</a:t>
            </a:r>
            <a:r>
              <a:rPr lang="tr-TR" sz="2400" dirty="0">
                <a:solidFill>
                  <a:srgbClr val="FFFFFF"/>
                </a:solidFill>
                <a:latin typeface="Calibri" panose="020F0502020204030204" pitchFamily="34" charset="0"/>
                <a:cs typeface="Calibri" panose="020F0502020204030204" pitchFamily="34" charset="0"/>
              </a:rPr>
              <a:t> </a:t>
            </a:r>
            <a:r>
              <a:rPr lang="tr-TR" sz="2400" dirty="0" err="1">
                <a:solidFill>
                  <a:srgbClr val="FFFFFF"/>
                </a:solidFill>
                <a:latin typeface="Calibri" panose="020F0502020204030204" pitchFamily="34" charset="0"/>
                <a:cs typeface="Calibri" panose="020F0502020204030204" pitchFamily="34" charset="0"/>
              </a:rPr>
              <a:t>spp</a:t>
            </a:r>
            <a:r>
              <a:rPr lang="tr-TR" sz="2400" dirty="0">
                <a:solidFill>
                  <a:srgbClr val="FFFFFF"/>
                </a:solidFill>
                <a:latin typeface="Calibri" panose="020F0502020204030204" pitchFamily="34" charset="0"/>
                <a:cs typeface="Calibri" panose="020F0502020204030204" pitchFamily="34" charset="0"/>
              </a:rPr>
              <a:t>, </a:t>
            </a:r>
            <a:r>
              <a:rPr lang="tr-TR" sz="2400" dirty="0" err="1">
                <a:solidFill>
                  <a:srgbClr val="FFFFFF"/>
                </a:solidFill>
                <a:latin typeface="Calibri" panose="020F0502020204030204" pitchFamily="34" charset="0"/>
                <a:cs typeface="Calibri" panose="020F0502020204030204" pitchFamily="34" charset="0"/>
              </a:rPr>
              <a:t>vancomycin-resistant</a:t>
            </a:r>
            <a:r>
              <a:rPr lang="tr-TR" sz="2400" dirty="0">
                <a:solidFill>
                  <a:srgbClr val="FFFFFF"/>
                </a:solidFill>
                <a:latin typeface="Calibri" panose="020F0502020204030204" pitchFamily="34" charset="0"/>
                <a:cs typeface="Calibri" panose="020F0502020204030204" pitchFamily="34" charset="0"/>
              </a:rPr>
              <a:t> </a:t>
            </a:r>
            <a:r>
              <a:rPr lang="tr-TR" sz="2400" dirty="0" err="1">
                <a:solidFill>
                  <a:srgbClr val="FFFFFF"/>
                </a:solidFill>
                <a:latin typeface="Calibri" panose="020F0502020204030204" pitchFamily="34" charset="0"/>
                <a:cs typeface="Calibri" panose="020F0502020204030204" pitchFamily="34" charset="0"/>
              </a:rPr>
              <a:t>enterococci</a:t>
            </a:r>
            <a:r>
              <a:rPr lang="tr-TR" sz="2400" dirty="0">
                <a:solidFill>
                  <a:srgbClr val="FFFFFF"/>
                </a:solidFill>
                <a:latin typeface="Calibri" panose="020F0502020204030204" pitchFamily="34" charset="0"/>
                <a:cs typeface="Calibri" panose="020F0502020204030204" pitchFamily="34" charset="0"/>
              </a:rPr>
              <a:t> (</a:t>
            </a:r>
            <a:r>
              <a:rPr lang="tr-TR" sz="3200" dirty="0">
                <a:solidFill>
                  <a:srgbClr val="FFFF00"/>
                </a:solidFill>
                <a:latin typeface="Calibri" panose="020F0502020204030204" pitchFamily="34" charset="0"/>
                <a:cs typeface="Calibri" panose="020F0502020204030204" pitchFamily="34" charset="0"/>
              </a:rPr>
              <a:t>VRE</a:t>
            </a:r>
            <a:r>
              <a:rPr lang="tr-TR" sz="2400"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Listeria</a:t>
            </a:r>
            <a:r>
              <a:rPr lang="tr-TR" sz="2400"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Streptococcus</a:t>
            </a:r>
            <a:r>
              <a:rPr lang="tr-TR" sz="2400" dirty="0">
                <a:solidFill>
                  <a:srgbClr val="FFFFFF"/>
                </a:solidFill>
                <a:latin typeface="Calibri" panose="020F0502020204030204" pitchFamily="34" charset="0"/>
                <a:cs typeface="Calibri" panose="020F0502020204030204" pitchFamily="34" charset="0"/>
              </a:rPr>
              <a:t> </a:t>
            </a:r>
            <a:r>
              <a:rPr lang="tr-TR" sz="2400" dirty="0" err="1">
                <a:solidFill>
                  <a:srgbClr val="FFFFFF"/>
                </a:solidFill>
                <a:latin typeface="Calibri" panose="020F0502020204030204" pitchFamily="34" charset="0"/>
                <a:cs typeface="Calibri" panose="020F0502020204030204" pitchFamily="34" charset="0"/>
              </a:rPr>
              <a:t>spp</a:t>
            </a:r>
            <a:r>
              <a:rPr lang="tr-TR" sz="2400" dirty="0">
                <a:solidFill>
                  <a:srgbClr val="FFFFFF"/>
                </a:solidFill>
                <a:latin typeface="Calibri" panose="020F0502020204030204" pitchFamily="34" charset="0"/>
                <a:cs typeface="Calibri" panose="020F0502020204030204" pitchFamily="34" charset="0"/>
              </a:rPr>
              <a:t>, </a:t>
            </a:r>
            <a:r>
              <a:rPr lang="tr-TR" sz="3200" dirty="0">
                <a:solidFill>
                  <a:srgbClr val="FFFF00"/>
                </a:solidFill>
                <a:latin typeface="Calibri" panose="020F0502020204030204" pitchFamily="34" charset="0"/>
                <a:cs typeface="Calibri" panose="020F0502020204030204" pitchFamily="34" charset="0"/>
              </a:rPr>
              <a:t>MRSA</a:t>
            </a:r>
            <a:r>
              <a:rPr lang="tr-TR" sz="2400" dirty="0" smtClean="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ve</a:t>
            </a:r>
            <a:r>
              <a:rPr lang="tr-TR" sz="2400"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Staphylococcus</a:t>
            </a:r>
            <a:r>
              <a:rPr lang="tr-TR" sz="2400"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epidermidis</a:t>
            </a:r>
            <a:endParaRPr lang="tr-TR" sz="2400" dirty="0">
              <a:solidFill>
                <a:srgbClr val="FFFFFF"/>
              </a:solidFill>
              <a:latin typeface="Calibri" panose="020F0502020204030204" pitchFamily="34" charset="0"/>
              <a:cs typeface="Calibri" panose="020F0502020204030204" pitchFamily="34" charset="0"/>
            </a:endParaRPr>
          </a:p>
          <a:p>
            <a:pPr lvl="0" eaLnBrk="1" hangingPunct="1">
              <a:buClr>
                <a:srgbClr val="FFCC66"/>
              </a:buClr>
              <a:defRPr/>
            </a:pPr>
            <a:r>
              <a:rPr lang="tr-TR" sz="2400" dirty="0">
                <a:solidFill>
                  <a:srgbClr val="FFFFFF"/>
                </a:solidFill>
                <a:latin typeface="Calibri" panose="020F0502020204030204" pitchFamily="34" charset="0"/>
                <a:cs typeface="Calibri" panose="020F0502020204030204" pitchFamily="34" charset="0"/>
              </a:rPr>
              <a:t>Gram-</a:t>
            </a:r>
            <a:r>
              <a:rPr lang="tr-TR" sz="2400" dirty="0" err="1">
                <a:solidFill>
                  <a:srgbClr val="FFFFFF"/>
                </a:solidFill>
                <a:latin typeface="Calibri" panose="020F0502020204030204" pitchFamily="34" charset="0"/>
                <a:cs typeface="Calibri" panose="020F0502020204030204" pitchFamily="34" charset="0"/>
              </a:rPr>
              <a:t>negati</a:t>
            </a:r>
            <a:r>
              <a:rPr lang="en-US" sz="2400" dirty="0">
                <a:solidFill>
                  <a:srgbClr val="FFFFFF"/>
                </a:solidFill>
                <a:latin typeface="Calibri" panose="020F0502020204030204" pitchFamily="34" charset="0"/>
                <a:cs typeface="Calibri" panose="020F0502020204030204" pitchFamily="34" charset="0"/>
              </a:rPr>
              <a:t>f</a:t>
            </a:r>
            <a:r>
              <a:rPr lang="tr-TR"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patojenler</a:t>
            </a:r>
            <a:r>
              <a:rPr lang="tr-TR" sz="2400"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Acinetobacter</a:t>
            </a:r>
            <a:r>
              <a:rPr lang="tr-TR" sz="2400" i="1"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baumannii</a:t>
            </a:r>
            <a:r>
              <a:rPr lang="tr-TR" sz="2400"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Citrobacter</a:t>
            </a:r>
            <a:r>
              <a:rPr lang="tr-TR" sz="2400" dirty="0">
                <a:solidFill>
                  <a:srgbClr val="FFFFFF"/>
                </a:solidFill>
                <a:latin typeface="Calibri" panose="020F0502020204030204" pitchFamily="34" charset="0"/>
                <a:cs typeface="Calibri" panose="020F0502020204030204" pitchFamily="34" charset="0"/>
              </a:rPr>
              <a:t> </a:t>
            </a:r>
            <a:r>
              <a:rPr lang="tr-TR" sz="2400" dirty="0" err="1">
                <a:solidFill>
                  <a:srgbClr val="FFFFFF"/>
                </a:solidFill>
                <a:latin typeface="Calibri" panose="020F0502020204030204" pitchFamily="34" charset="0"/>
                <a:cs typeface="Calibri" panose="020F0502020204030204" pitchFamily="34" charset="0"/>
              </a:rPr>
              <a:t>spp</a:t>
            </a:r>
            <a:r>
              <a:rPr lang="tr-TR" sz="2400"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Enterobacter</a:t>
            </a:r>
            <a:r>
              <a:rPr lang="tr-TR" sz="2400" dirty="0">
                <a:solidFill>
                  <a:srgbClr val="FFFFFF"/>
                </a:solidFill>
                <a:latin typeface="Calibri" panose="020F0502020204030204" pitchFamily="34" charset="0"/>
                <a:cs typeface="Calibri" panose="020F0502020204030204" pitchFamily="34" charset="0"/>
              </a:rPr>
              <a:t> </a:t>
            </a:r>
            <a:r>
              <a:rPr lang="tr-TR" sz="2400" dirty="0" err="1">
                <a:solidFill>
                  <a:srgbClr val="FFFFFF"/>
                </a:solidFill>
                <a:latin typeface="Calibri" panose="020F0502020204030204" pitchFamily="34" charset="0"/>
                <a:cs typeface="Calibri" panose="020F0502020204030204" pitchFamily="34" charset="0"/>
              </a:rPr>
              <a:t>spp</a:t>
            </a:r>
            <a:r>
              <a:rPr lang="tr-TR" sz="2400"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Escherichia</a:t>
            </a:r>
            <a:r>
              <a:rPr lang="tr-TR" sz="2400" i="1"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coli</a:t>
            </a:r>
            <a:r>
              <a:rPr lang="tr-TR" sz="2400" dirty="0">
                <a:solidFill>
                  <a:srgbClr val="FFFFFF"/>
                </a:solidFill>
                <a:latin typeface="Calibri" panose="020F0502020204030204" pitchFamily="34" charset="0"/>
                <a:cs typeface="Calibri" panose="020F0502020204030204" pitchFamily="34" charset="0"/>
              </a:rPr>
              <a:t>, </a:t>
            </a:r>
            <a:r>
              <a:rPr lang="tr-TR" sz="2400" i="1" dirty="0" err="1">
                <a:solidFill>
                  <a:srgbClr val="FFFFFF"/>
                </a:solidFill>
                <a:latin typeface="Calibri" panose="020F0502020204030204" pitchFamily="34" charset="0"/>
                <a:cs typeface="Calibri" panose="020F0502020204030204" pitchFamily="34" charset="0"/>
              </a:rPr>
              <a:t>Klebsiella</a:t>
            </a:r>
            <a:r>
              <a:rPr lang="tr-TR" sz="2400" dirty="0">
                <a:solidFill>
                  <a:srgbClr val="FFFFFF"/>
                </a:solidFill>
                <a:latin typeface="Calibri" panose="020F0502020204030204" pitchFamily="34" charset="0"/>
                <a:cs typeface="Calibri" panose="020F0502020204030204" pitchFamily="34" charset="0"/>
              </a:rPr>
              <a:t> </a:t>
            </a:r>
            <a:r>
              <a:rPr lang="tr-TR" sz="2400" dirty="0" err="1">
                <a:solidFill>
                  <a:srgbClr val="FFFFFF"/>
                </a:solidFill>
                <a:latin typeface="Calibri" panose="020F0502020204030204" pitchFamily="34" charset="0"/>
                <a:cs typeface="Calibri" panose="020F0502020204030204" pitchFamily="34" charset="0"/>
              </a:rPr>
              <a:t>spp</a:t>
            </a:r>
            <a:r>
              <a:rPr lang="tr-TR" sz="2400" dirty="0">
                <a:solidFill>
                  <a:srgbClr val="FFFFFF"/>
                </a:solidFill>
                <a:latin typeface="Calibri" panose="020F0502020204030204" pitchFamily="34" charset="0"/>
                <a:cs typeface="Calibri" panose="020F0502020204030204" pitchFamily="34" charset="0"/>
              </a:rPr>
              <a:t>, </a:t>
            </a:r>
          </a:p>
          <a:p>
            <a:pPr lvl="0" eaLnBrk="1" hangingPunct="1">
              <a:lnSpc>
                <a:spcPct val="150000"/>
              </a:lnSpc>
              <a:buClr>
                <a:srgbClr val="FFCC66"/>
              </a:buClr>
              <a:defRPr/>
            </a:pPr>
            <a:r>
              <a:rPr lang="tr-TR" altLang="tr-TR" sz="2400" dirty="0">
                <a:solidFill>
                  <a:srgbClr val="FFFFFF"/>
                </a:solidFill>
                <a:latin typeface="Segoe UI Semibold" panose="020B0702040204020203" pitchFamily="34" charset="0"/>
                <a:cs typeface="Segoe UI Semibold" panose="020B0702040204020203" pitchFamily="34" charset="0"/>
              </a:rPr>
              <a:t>	</a:t>
            </a:r>
          </a:p>
        </p:txBody>
      </p:sp>
      <p:pic>
        <p:nvPicPr>
          <p:cNvPr id="4" name="Picture 2" descr="https://static.tebrp.com/tebrp_img_guid/ug3_b9369960-92b1-4223-9472-8c0ac65041d7.png"/>
          <p:cNvPicPr>
            <a:picLocks noChangeAspect="1" noChangeArrowheads="1"/>
          </p:cNvPicPr>
          <p:nvPr/>
        </p:nvPicPr>
        <p:blipFill>
          <a:blip r:embed="rId3">
            <a:extLst>
              <a:ext uri="{28A0092B-C50C-407E-A947-70E740481C1C}">
                <a14:useLocalDpi xmlns:a14="http://schemas.microsoft.com/office/drawing/2010/main" val="0"/>
              </a:ext>
            </a:extLst>
          </a:blip>
          <a:srcRect l="12920" t="30995" r="21309" b="27341"/>
          <a:stretch>
            <a:fillRect/>
          </a:stretch>
        </p:blipFill>
        <p:spPr bwMode="auto">
          <a:xfrm>
            <a:off x="3343275" y="4221088"/>
            <a:ext cx="4276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23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E377F4-5D61-496E-8131-5A1B5A0BBD27}" type="slidenum">
              <a:rPr lang="tr-TR" altLang="tr-TR" smtClean="0"/>
              <a:pPr>
                <a:defRPr/>
              </a:pPr>
              <a:t>18</a:t>
            </a:fld>
            <a:endParaRPr lang="tr-TR" altLang="tr-TR"/>
          </a:p>
        </p:txBody>
      </p:sp>
      <p:sp>
        <p:nvSpPr>
          <p:cNvPr id="3" name="Dikdörtgen 2"/>
          <p:cNvSpPr/>
          <p:nvPr/>
        </p:nvSpPr>
        <p:spPr>
          <a:xfrm>
            <a:off x="395288" y="260350"/>
            <a:ext cx="8424862" cy="3724275"/>
          </a:xfrm>
          <a:prstGeom prst="rect">
            <a:avLst/>
          </a:prstGeom>
          <a:solidFill>
            <a:schemeClr val="tx1">
              <a:lumMod val="95000"/>
            </a:schemeClr>
          </a:solidFill>
        </p:spPr>
        <p:txBody>
          <a:bodyPr>
            <a:spAutoFit/>
          </a:bodyPr>
          <a:lstStyle/>
          <a:p>
            <a:pPr>
              <a:defRPr/>
            </a:pPr>
            <a:r>
              <a:rPr lang="tr-TR" dirty="0">
                <a:solidFill>
                  <a:schemeClr val="bg2">
                    <a:lumMod val="50000"/>
                  </a:schemeClr>
                </a:solidFill>
                <a:latin typeface="Times New Roman" panose="02020603050405020304" pitchFamily="18" charset="0"/>
              </a:rPr>
              <a:t>…</a:t>
            </a:r>
            <a:r>
              <a:rPr lang="en-US" sz="2800" dirty="0" err="1">
                <a:solidFill>
                  <a:srgbClr val="FF0000"/>
                </a:solidFill>
                <a:latin typeface="Times New Roman" panose="02020603050405020304" pitchFamily="18" charset="0"/>
              </a:rPr>
              <a:t>yalnızca</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diğer</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alternatiflerinin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uygun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olmadığının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bilindiği</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ya</a:t>
            </a:r>
            <a:r>
              <a:rPr lang="en-US" sz="2800" dirty="0">
                <a:solidFill>
                  <a:srgbClr val="FF0000"/>
                </a:solidFill>
                <a:latin typeface="Times New Roman" panose="02020603050405020304" pitchFamily="18" charset="0"/>
              </a:rPr>
              <a:t> da </a:t>
            </a:r>
            <a:r>
              <a:rPr lang="en-US" sz="2800" dirty="0" err="1">
                <a:solidFill>
                  <a:srgbClr val="FF0000"/>
                </a:solidFill>
                <a:latin typeface="Times New Roman" panose="02020603050405020304" pitchFamily="18" charset="0"/>
              </a:rPr>
              <a:t>şüphelenildiği</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durumlarda</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kullanılmalıdır</a:t>
            </a:r>
            <a:r>
              <a:rPr lang="en-US" dirty="0">
                <a:solidFill>
                  <a:srgbClr val="FF0000"/>
                </a:solidFill>
                <a:latin typeface="Times New Roman" panose="02020603050405020304" pitchFamily="18" charset="0"/>
              </a:rPr>
              <a:t>.</a:t>
            </a:r>
          </a:p>
          <a:p>
            <a:pPr>
              <a:defRPr/>
            </a:pPr>
            <a:r>
              <a:rPr lang="en-US" dirty="0" err="1">
                <a:solidFill>
                  <a:schemeClr val="bg2">
                    <a:lumMod val="50000"/>
                  </a:schemeClr>
                </a:solidFill>
                <a:latin typeface="Times New Roman" panose="02020603050405020304" pitchFamily="18" charset="0"/>
              </a:rPr>
              <a:t>yetişkinlerde</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aşağıda</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belirtilen</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enfeksiyonların</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tedavisinde</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endikedir</a:t>
            </a:r>
            <a:r>
              <a:rPr lang="en-US" dirty="0">
                <a:solidFill>
                  <a:schemeClr val="bg2">
                    <a:lumMod val="50000"/>
                  </a:schemeClr>
                </a:solidFill>
                <a:latin typeface="Times New Roman" panose="02020603050405020304" pitchFamily="18" charset="0"/>
              </a:rPr>
              <a:t>:</a:t>
            </a:r>
          </a:p>
          <a:p>
            <a:pPr>
              <a:defRPr/>
            </a:pPr>
            <a:r>
              <a:rPr lang="en-US" dirty="0">
                <a:solidFill>
                  <a:schemeClr val="bg2">
                    <a:lumMod val="50000"/>
                  </a:schemeClr>
                </a:solidFill>
                <a:latin typeface="Times New Roman" panose="02020603050405020304" pitchFamily="18" charset="0"/>
              </a:rPr>
              <a:t>-</a:t>
            </a:r>
          </a:p>
          <a:p>
            <a:pPr>
              <a:defRPr/>
            </a:pPr>
            <a:r>
              <a:rPr lang="en-US" dirty="0" err="1">
                <a:solidFill>
                  <a:schemeClr val="bg2">
                    <a:lumMod val="50000"/>
                  </a:schemeClr>
                </a:solidFill>
                <a:latin typeface="Times New Roman" panose="02020603050405020304" pitchFamily="18" charset="0"/>
              </a:rPr>
              <a:t>Metisiline</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dirençli</a:t>
            </a:r>
            <a:r>
              <a:rPr lang="en-US" dirty="0">
                <a:solidFill>
                  <a:schemeClr val="bg2">
                    <a:lumMod val="50000"/>
                  </a:schemeClr>
                </a:solidFill>
                <a:latin typeface="Times New Roman" panose="02020603050405020304" pitchFamily="18" charset="0"/>
              </a:rPr>
              <a:t> Staphylococcus aureus</a:t>
            </a:r>
            <a:r>
              <a:rPr lang="tr-TR" dirty="0">
                <a:solidFill>
                  <a:schemeClr val="bg2">
                    <a:lumMod val="50000"/>
                  </a:schemeClr>
                </a:solidFill>
                <a:latin typeface="Times New Roman" panose="02020603050405020304" pitchFamily="18" charset="0"/>
              </a:rPr>
              <a:t> </a:t>
            </a:r>
            <a:r>
              <a:rPr lang="en-US" dirty="0">
                <a:solidFill>
                  <a:schemeClr val="bg2">
                    <a:lumMod val="50000"/>
                  </a:schemeClr>
                </a:solidFill>
                <a:latin typeface="Times New Roman" panose="02020603050405020304" pitchFamily="18" charset="0"/>
              </a:rPr>
              <a:t>(MRSA) da </a:t>
            </a:r>
            <a:r>
              <a:rPr lang="en-US" dirty="0" err="1">
                <a:solidFill>
                  <a:schemeClr val="bg2">
                    <a:lumMod val="50000"/>
                  </a:schemeClr>
                </a:solidFill>
                <a:latin typeface="Times New Roman" panose="02020603050405020304" pitchFamily="18" charset="0"/>
              </a:rPr>
              <a:t>dahil</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komplike</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deri</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ve</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deri</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yapısı</a:t>
            </a:r>
            <a:endParaRPr lang="en-US" dirty="0">
              <a:solidFill>
                <a:schemeClr val="bg2">
                  <a:lumMod val="50000"/>
                </a:schemeClr>
              </a:solidFill>
              <a:latin typeface="Times New Roman" panose="02020603050405020304" pitchFamily="18" charset="0"/>
            </a:endParaRPr>
          </a:p>
          <a:p>
            <a:pPr>
              <a:defRPr/>
            </a:pPr>
            <a:r>
              <a:rPr lang="en-US" dirty="0" err="1">
                <a:solidFill>
                  <a:schemeClr val="bg2">
                    <a:lumMod val="50000"/>
                  </a:schemeClr>
                </a:solidFill>
                <a:latin typeface="Times New Roman" panose="02020603050405020304" pitchFamily="18" charset="0"/>
              </a:rPr>
              <a:t>enfeksiyonları</a:t>
            </a:r>
            <a:endParaRPr lang="en-US" dirty="0">
              <a:solidFill>
                <a:schemeClr val="bg2">
                  <a:lumMod val="50000"/>
                </a:schemeClr>
              </a:solidFill>
              <a:latin typeface="Times New Roman" panose="02020603050405020304" pitchFamily="18" charset="0"/>
            </a:endParaRPr>
          </a:p>
          <a:p>
            <a:pPr>
              <a:defRPr/>
            </a:pPr>
            <a:r>
              <a:rPr lang="en-US" dirty="0">
                <a:solidFill>
                  <a:schemeClr val="bg2">
                    <a:lumMod val="50000"/>
                  </a:schemeClr>
                </a:solidFill>
                <a:latin typeface="Times New Roman" panose="02020603050405020304" pitchFamily="18" charset="0"/>
              </a:rPr>
              <a:t>-</a:t>
            </a:r>
          </a:p>
          <a:p>
            <a:pPr>
              <a:defRPr/>
            </a:pPr>
            <a:r>
              <a:rPr lang="en-US" dirty="0" err="1">
                <a:solidFill>
                  <a:schemeClr val="bg2">
                    <a:lumMod val="50000"/>
                  </a:schemeClr>
                </a:solidFill>
                <a:latin typeface="Times New Roman" panose="02020603050405020304" pitchFamily="18" charset="0"/>
              </a:rPr>
              <a:t>Komplike</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intraabdominal</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enfeksiyonlar</a:t>
            </a:r>
            <a:endParaRPr lang="en-US" dirty="0">
              <a:solidFill>
                <a:schemeClr val="bg2">
                  <a:lumMod val="50000"/>
                </a:schemeClr>
              </a:solidFill>
              <a:latin typeface="Times New Roman" panose="02020603050405020304" pitchFamily="18" charset="0"/>
            </a:endParaRPr>
          </a:p>
          <a:p>
            <a:pPr>
              <a:defRPr/>
            </a:pPr>
            <a:r>
              <a:rPr lang="en-US" dirty="0">
                <a:solidFill>
                  <a:schemeClr val="bg2">
                    <a:lumMod val="50000"/>
                  </a:schemeClr>
                </a:solidFill>
                <a:latin typeface="Times New Roman" panose="02020603050405020304" pitchFamily="18" charset="0"/>
              </a:rPr>
              <a:t>- </a:t>
            </a:r>
          </a:p>
          <a:p>
            <a:pPr>
              <a:defRPr/>
            </a:pPr>
            <a:r>
              <a:rPr lang="en-US" dirty="0" err="1">
                <a:solidFill>
                  <a:schemeClr val="bg2">
                    <a:lumMod val="50000"/>
                  </a:schemeClr>
                </a:solidFill>
                <a:latin typeface="Times New Roman" panose="02020603050405020304" pitchFamily="18" charset="0"/>
              </a:rPr>
              <a:t>Bakteriyeminin</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eşlik</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ettiği</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vakalar</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dahil</a:t>
            </a:r>
            <a:r>
              <a:rPr lang="en-US" dirty="0">
                <a:solidFill>
                  <a:schemeClr val="bg2">
                    <a:lumMod val="50000"/>
                  </a:schemeClr>
                </a:solidFill>
                <a:latin typeface="Times New Roman" panose="02020603050405020304" pitchFamily="18" charset="0"/>
              </a:rPr>
              <a:t> Streptococcus </a:t>
            </a:r>
            <a:r>
              <a:rPr lang="en-US" dirty="0" err="1">
                <a:solidFill>
                  <a:schemeClr val="bg2">
                    <a:lumMod val="50000"/>
                  </a:schemeClr>
                </a:solidFill>
                <a:latin typeface="Times New Roman" panose="02020603050405020304" pitchFamily="18" charset="0"/>
              </a:rPr>
              <a:t>pneumoniae</a:t>
            </a:r>
            <a:r>
              <a:rPr lang="tr-TR" dirty="0">
                <a:solidFill>
                  <a:schemeClr val="bg2">
                    <a:lumMod val="50000"/>
                  </a:schemeClr>
                </a:solidFill>
                <a:latin typeface="Times New Roman" panose="02020603050405020304" pitchFamily="18" charset="0"/>
              </a:rPr>
              <a:t> </a:t>
            </a:r>
            <a:r>
              <a:rPr lang="en-US" dirty="0">
                <a:solidFill>
                  <a:schemeClr val="bg2">
                    <a:lumMod val="50000"/>
                  </a:schemeClr>
                </a:solidFill>
                <a:latin typeface="Times New Roman" panose="02020603050405020304" pitchFamily="18" charset="0"/>
              </a:rPr>
              <a:t>(</a:t>
            </a:r>
            <a:r>
              <a:rPr lang="en-US" dirty="0" err="1">
                <a:solidFill>
                  <a:schemeClr val="bg2">
                    <a:lumMod val="50000"/>
                  </a:schemeClr>
                </a:solidFill>
                <a:latin typeface="Times New Roman" panose="02020603050405020304" pitchFamily="18" charset="0"/>
              </a:rPr>
              <a:t>penisiline</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duyarlı</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izolatlar</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Haemophilus</a:t>
            </a:r>
            <a:r>
              <a:rPr lang="en-US" dirty="0">
                <a:solidFill>
                  <a:schemeClr val="bg2">
                    <a:lumMod val="50000"/>
                  </a:schemeClr>
                </a:solidFill>
                <a:latin typeface="Times New Roman" panose="02020603050405020304" pitchFamily="18" charset="0"/>
              </a:rPr>
              <a:t> influenza</a:t>
            </a:r>
            <a:r>
              <a:rPr lang="tr-TR" dirty="0">
                <a:solidFill>
                  <a:schemeClr val="bg2">
                    <a:lumMod val="50000"/>
                  </a:schemeClr>
                </a:solidFill>
                <a:latin typeface="Times New Roman" panose="02020603050405020304" pitchFamily="18" charset="0"/>
              </a:rPr>
              <a:t> </a:t>
            </a:r>
            <a:r>
              <a:rPr lang="en-US" dirty="0">
                <a:solidFill>
                  <a:schemeClr val="bg2">
                    <a:lumMod val="50000"/>
                  </a:schemeClr>
                </a:solidFill>
                <a:latin typeface="Times New Roman" panose="02020603050405020304" pitchFamily="18" charset="0"/>
              </a:rPr>
              <a:t>(beta </a:t>
            </a:r>
            <a:r>
              <a:rPr lang="en-US" dirty="0" err="1">
                <a:solidFill>
                  <a:schemeClr val="bg2">
                    <a:lumMod val="50000"/>
                  </a:schemeClr>
                </a:solidFill>
                <a:latin typeface="Times New Roman" panose="02020603050405020304" pitchFamily="18" charset="0"/>
              </a:rPr>
              <a:t>laktamaz</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negatif</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izolatlar</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ve</a:t>
            </a:r>
            <a:r>
              <a:rPr lang="en-US" dirty="0">
                <a:solidFill>
                  <a:schemeClr val="bg2">
                    <a:lumMod val="50000"/>
                  </a:schemeClr>
                </a:solidFill>
                <a:latin typeface="Times New Roman" panose="02020603050405020304" pitchFamily="18" charset="0"/>
              </a:rPr>
              <a:t> Legionella </a:t>
            </a:r>
          </a:p>
          <a:p>
            <a:pPr>
              <a:defRPr/>
            </a:pPr>
            <a:r>
              <a:rPr lang="en-US" dirty="0" err="1">
                <a:solidFill>
                  <a:schemeClr val="bg2">
                    <a:lumMod val="50000"/>
                  </a:schemeClr>
                </a:solidFill>
                <a:latin typeface="Times New Roman" panose="02020603050405020304" pitchFamily="18" charset="0"/>
              </a:rPr>
              <a:t>pneumophila’nın</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neden</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olduğu</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toplum</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kökenli</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bakteriyel</a:t>
            </a:r>
            <a:r>
              <a:rPr lang="en-US" dirty="0">
                <a:solidFill>
                  <a:schemeClr val="bg2">
                    <a:lumMod val="50000"/>
                  </a:schemeClr>
                </a:solidFill>
                <a:latin typeface="Times New Roman" panose="02020603050405020304" pitchFamily="18" charset="0"/>
              </a:rPr>
              <a:t> </a:t>
            </a:r>
            <a:r>
              <a:rPr lang="en-US" dirty="0" err="1">
                <a:solidFill>
                  <a:schemeClr val="bg2">
                    <a:lumMod val="50000"/>
                  </a:schemeClr>
                </a:solidFill>
                <a:latin typeface="Times New Roman" panose="02020603050405020304" pitchFamily="18" charset="0"/>
              </a:rPr>
              <a:t>pnömoni</a:t>
            </a:r>
            <a:r>
              <a:rPr lang="en-US" dirty="0">
                <a:solidFill>
                  <a:schemeClr val="bg2">
                    <a:lumMod val="50000"/>
                  </a:schemeClr>
                </a:solidFill>
                <a:latin typeface="Times New Roman" panose="02020603050405020304" pitchFamily="18" charset="0"/>
              </a:rPr>
              <a:t>.</a:t>
            </a:r>
          </a:p>
        </p:txBody>
      </p:sp>
      <p:sp>
        <p:nvSpPr>
          <p:cNvPr id="32772" name="Dikdörtgen 3"/>
          <p:cNvSpPr>
            <a:spLocks noChangeArrowheads="1"/>
          </p:cNvSpPr>
          <p:nvPr/>
        </p:nvSpPr>
        <p:spPr bwMode="auto">
          <a:xfrm>
            <a:off x="581025" y="4110038"/>
            <a:ext cx="7786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hlinkClick r:id="rId3"/>
              </a:rPr>
              <a:t>https://www.tebrp.com/tebrp_plus/uygulama?operation=urun_detay&amp;u=MTk0Njc=</a:t>
            </a:r>
            <a:endParaRPr lang="en-US" altLang="en-US"/>
          </a:p>
        </p:txBody>
      </p:sp>
      <p:sp>
        <p:nvSpPr>
          <p:cNvPr id="32773" name="Metin kutusu 4"/>
          <p:cNvSpPr txBox="1">
            <a:spLocks noChangeArrowheads="1"/>
          </p:cNvSpPr>
          <p:nvPr/>
        </p:nvSpPr>
        <p:spPr bwMode="auto">
          <a:xfrm>
            <a:off x="487363" y="5589588"/>
            <a:ext cx="7895110" cy="5232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tr-TR" altLang="en-US" sz="2800" dirty="0">
                <a:solidFill>
                  <a:srgbClr val="FF0000"/>
                </a:solidFill>
                <a:latin typeface="Kristen ITC" panose="03050502040202030202" pitchFamily="66" charset="0"/>
              </a:rPr>
              <a:t>ADVERSE </a:t>
            </a:r>
            <a:r>
              <a:rPr lang="tr-TR" altLang="en-US" sz="2800" dirty="0" smtClean="0">
                <a:solidFill>
                  <a:srgbClr val="FF0000"/>
                </a:solidFill>
                <a:latin typeface="Kristen ITC" panose="03050502040202030202" pitchFamily="66" charset="0"/>
              </a:rPr>
              <a:t>ETKİLER </a:t>
            </a:r>
            <a:r>
              <a:rPr lang="tr-TR" altLang="en-US" sz="2800" dirty="0" err="1" smtClean="0">
                <a:solidFill>
                  <a:srgbClr val="FF0000"/>
                </a:solidFill>
                <a:latin typeface="Kristen ITC" panose="03050502040202030202" pitchFamily="66" charset="0"/>
              </a:rPr>
              <a:t>tetrasiklinlere</a:t>
            </a:r>
            <a:r>
              <a:rPr lang="tr-TR" altLang="en-US" sz="2800" dirty="0" smtClean="0">
                <a:solidFill>
                  <a:srgbClr val="FF0000"/>
                </a:solidFill>
                <a:latin typeface="Kristen ITC" panose="03050502040202030202" pitchFamily="66" charset="0"/>
              </a:rPr>
              <a:t> benzer</a:t>
            </a:r>
            <a:endParaRPr lang="en-US" altLang="en-US" sz="2800" dirty="0">
              <a:solidFill>
                <a:srgbClr val="FF0000"/>
              </a:solidFill>
              <a:latin typeface="Kristen ITC" panose="03050502040202030202" pitchFamily="66" charset="0"/>
            </a:endParaRPr>
          </a:p>
        </p:txBody>
      </p:sp>
    </p:spTree>
    <p:extLst>
      <p:ext uri="{BB962C8B-B14F-4D97-AF65-F5344CB8AC3E}">
        <p14:creationId xmlns:p14="http://schemas.microsoft.com/office/powerpoint/2010/main" val="3490575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etin kutusu 1"/>
          <p:cNvSpPr txBox="1">
            <a:spLocks noChangeArrowheads="1"/>
          </p:cNvSpPr>
          <p:nvPr/>
        </p:nvSpPr>
        <p:spPr bwMode="auto">
          <a:xfrm>
            <a:off x="323850" y="188913"/>
            <a:ext cx="57939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tr-TR" altLang="tr-TR" sz="3600" dirty="0">
                <a:solidFill>
                  <a:srgbClr val="FFFF00"/>
                </a:solidFill>
                <a:latin typeface="Calibri" panose="020F0502020204030204" pitchFamily="34" charset="0"/>
                <a:cs typeface="Calibri" panose="020F0502020204030204" pitchFamily="34" charset="0"/>
              </a:rPr>
              <a:t>MA</a:t>
            </a:r>
            <a:r>
              <a:rPr lang="en-US" altLang="tr-TR" sz="3600" dirty="0">
                <a:solidFill>
                  <a:srgbClr val="FFFF00"/>
                </a:solidFill>
                <a:latin typeface="Calibri" panose="020F0502020204030204" pitchFamily="34" charset="0"/>
                <a:cs typeface="Calibri" panose="020F0502020204030204" pitchFamily="34" charset="0"/>
              </a:rPr>
              <a:t>K</a:t>
            </a:r>
            <a:r>
              <a:rPr lang="tr-TR" altLang="tr-TR" sz="3600" dirty="0">
                <a:solidFill>
                  <a:srgbClr val="FFFF00"/>
                </a:solidFill>
                <a:latin typeface="Calibri" panose="020F0502020204030204" pitchFamily="34" charset="0"/>
                <a:cs typeface="Calibri" panose="020F0502020204030204" pitchFamily="34" charset="0"/>
              </a:rPr>
              <a:t>ROL</a:t>
            </a:r>
            <a:r>
              <a:rPr lang="en-US" altLang="tr-TR" sz="3600" dirty="0">
                <a:solidFill>
                  <a:srgbClr val="FFFF00"/>
                </a:solidFill>
                <a:latin typeface="Calibri" panose="020F0502020204030204" pitchFamily="34" charset="0"/>
                <a:cs typeface="Calibri" panose="020F0502020204030204" pitchFamily="34" charset="0"/>
              </a:rPr>
              <a:t>İ</a:t>
            </a:r>
            <a:r>
              <a:rPr lang="tr-TR" altLang="tr-TR" sz="3600" dirty="0">
                <a:solidFill>
                  <a:srgbClr val="FFFF00"/>
                </a:solidFill>
                <a:latin typeface="Calibri" panose="020F0502020204030204" pitchFamily="34" charset="0"/>
                <a:cs typeface="Calibri" panose="020F0502020204030204" pitchFamily="34" charset="0"/>
              </a:rPr>
              <a:t>D</a:t>
            </a:r>
            <a:r>
              <a:rPr lang="en-US" altLang="tr-TR" sz="3600" dirty="0">
                <a:solidFill>
                  <a:srgbClr val="FFFF00"/>
                </a:solidFill>
                <a:latin typeface="Calibri" panose="020F0502020204030204" pitchFamily="34" charset="0"/>
                <a:cs typeface="Calibri" panose="020F0502020204030204" pitchFamily="34" charset="0"/>
              </a:rPr>
              <a:t>L</a:t>
            </a:r>
            <a:r>
              <a:rPr lang="tr-TR" altLang="tr-TR" sz="3600" dirty="0">
                <a:solidFill>
                  <a:srgbClr val="FFFF00"/>
                </a:solidFill>
                <a:latin typeface="Calibri" panose="020F0502020204030204" pitchFamily="34" charset="0"/>
                <a:cs typeface="Calibri" panose="020F0502020204030204" pitchFamily="34" charset="0"/>
              </a:rPr>
              <a:t>E</a:t>
            </a:r>
            <a:r>
              <a:rPr lang="en-US" altLang="tr-TR" sz="3600" dirty="0" smtClean="0">
                <a:solidFill>
                  <a:srgbClr val="FFFF00"/>
                </a:solidFill>
                <a:latin typeface="Calibri" panose="020F0502020204030204" pitchFamily="34" charset="0"/>
                <a:cs typeface="Calibri" panose="020F0502020204030204" pitchFamily="34" charset="0"/>
              </a:rPr>
              <a:t>R</a:t>
            </a:r>
            <a:r>
              <a:rPr lang="tr-TR" altLang="tr-TR" sz="3600" dirty="0" smtClean="0">
                <a:solidFill>
                  <a:srgbClr val="FFFF00"/>
                </a:solidFill>
                <a:latin typeface="Calibri" panose="020F0502020204030204" pitchFamily="34" charset="0"/>
                <a:cs typeface="Calibri" panose="020F0502020204030204" pitchFamily="34" charset="0"/>
              </a:rPr>
              <a:t> ve KETOLİDLER</a:t>
            </a:r>
            <a:endParaRPr lang="tr-TR" altLang="tr-TR" sz="3600" dirty="0">
              <a:solidFill>
                <a:srgbClr val="FFFF00"/>
              </a:solidFill>
              <a:latin typeface="Calibri" panose="020F0502020204030204" pitchFamily="34" charset="0"/>
              <a:cs typeface="Calibri" panose="020F0502020204030204" pitchFamily="34" charset="0"/>
            </a:endParaRPr>
          </a:p>
        </p:txBody>
      </p:sp>
      <p:sp>
        <p:nvSpPr>
          <p:cNvPr id="3" name="Dikdörtgen 2">
            <a:extLst>
              <a:ext uri="{FF2B5EF4-FFF2-40B4-BE49-F238E27FC236}">
                <a16:creationId xmlns:a16="http://schemas.microsoft.com/office/drawing/2014/main" id="{0F743CA1-C720-4796-A72E-B44DF190FAB9}"/>
              </a:ext>
            </a:extLst>
          </p:cNvPr>
          <p:cNvSpPr/>
          <p:nvPr/>
        </p:nvSpPr>
        <p:spPr>
          <a:xfrm>
            <a:off x="5541989" y="862807"/>
            <a:ext cx="2835275" cy="291782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ct val="150000"/>
              </a:lnSpc>
              <a:defRPr/>
            </a:pPr>
            <a:r>
              <a:rPr lang="tr-TR" sz="2200" dirty="0" err="1">
                <a:solidFill>
                  <a:srgbClr val="FFFF00"/>
                </a:solidFill>
                <a:latin typeface="Arial Rounded MT Bold" panose="020F0704030504030204" pitchFamily="34" charset="0"/>
              </a:rPr>
              <a:t>Azitromi</a:t>
            </a:r>
            <a:r>
              <a:rPr lang="en-US" sz="2200" dirty="0" err="1">
                <a:solidFill>
                  <a:srgbClr val="FFFF00"/>
                </a:solidFill>
                <a:latin typeface="Arial Rounded MT Bold" panose="020F0704030504030204" pitchFamily="34" charset="0"/>
              </a:rPr>
              <a:t>si</a:t>
            </a:r>
            <a:r>
              <a:rPr lang="tr-TR" sz="2200" dirty="0">
                <a:solidFill>
                  <a:srgbClr val="FFFF00"/>
                </a:solidFill>
                <a:latin typeface="Arial Rounded MT Bold" panose="020F0704030504030204" pitchFamily="34" charset="0"/>
              </a:rPr>
              <a:t>n</a:t>
            </a:r>
            <a:endParaRPr lang="en-US" sz="2200" dirty="0">
              <a:solidFill>
                <a:srgbClr val="FFFF00"/>
              </a:solidFill>
              <a:latin typeface="Arial Rounded MT Bold" panose="020F0704030504030204" pitchFamily="34" charset="0"/>
            </a:endParaRPr>
          </a:p>
          <a:p>
            <a:pPr eaLnBrk="1" hangingPunct="1">
              <a:lnSpc>
                <a:spcPct val="150000"/>
              </a:lnSpc>
              <a:defRPr/>
            </a:pPr>
            <a:r>
              <a:rPr lang="tr-TR" sz="2200" dirty="0" err="1">
                <a:solidFill>
                  <a:srgbClr val="FFFF00"/>
                </a:solidFill>
                <a:latin typeface="Arial Rounded MT Bold" panose="020F0704030504030204" pitchFamily="34" charset="0"/>
              </a:rPr>
              <a:t>Diritrom</a:t>
            </a:r>
            <a:r>
              <a:rPr lang="en-US" sz="2200" dirty="0" err="1">
                <a:solidFill>
                  <a:srgbClr val="FFFF00"/>
                </a:solidFill>
                <a:latin typeface="Arial Rounded MT Bold" panose="020F0704030504030204" pitchFamily="34" charset="0"/>
              </a:rPr>
              <a:t>isin</a:t>
            </a:r>
            <a:endParaRPr lang="tr-TR" sz="2200" dirty="0">
              <a:solidFill>
                <a:srgbClr val="FFFF00"/>
              </a:solidFill>
              <a:latin typeface="Arial Rounded MT Bold" panose="020F0704030504030204" pitchFamily="34" charset="0"/>
            </a:endParaRPr>
          </a:p>
          <a:p>
            <a:pPr eaLnBrk="1" hangingPunct="1">
              <a:lnSpc>
                <a:spcPct val="150000"/>
              </a:lnSpc>
              <a:defRPr/>
            </a:pPr>
            <a:r>
              <a:rPr lang="tr-TR" sz="2200" dirty="0">
                <a:solidFill>
                  <a:srgbClr val="FFFF00"/>
                </a:solidFill>
                <a:latin typeface="Arial Rounded MT Bold" panose="020F0704030504030204" pitchFamily="34" charset="0"/>
              </a:rPr>
              <a:t>Er</a:t>
            </a:r>
            <a:r>
              <a:rPr lang="en-US" sz="2200" dirty="0" err="1">
                <a:solidFill>
                  <a:srgbClr val="FFFF00"/>
                </a:solidFill>
                <a:latin typeface="Arial Rounded MT Bold" panose="020F0704030504030204" pitchFamily="34" charset="0"/>
              </a:rPr>
              <a:t>i</a:t>
            </a:r>
            <a:r>
              <a:rPr lang="tr-TR" sz="2200" dirty="0" err="1">
                <a:solidFill>
                  <a:srgbClr val="FFFF00"/>
                </a:solidFill>
                <a:latin typeface="Arial Rounded MT Bold" panose="020F0704030504030204" pitchFamily="34" charset="0"/>
              </a:rPr>
              <a:t>tromi</a:t>
            </a:r>
            <a:r>
              <a:rPr lang="en-US" sz="2200" dirty="0" err="1">
                <a:solidFill>
                  <a:srgbClr val="FFFF00"/>
                </a:solidFill>
                <a:latin typeface="Arial Rounded MT Bold" panose="020F0704030504030204" pitchFamily="34" charset="0"/>
              </a:rPr>
              <a:t>si</a:t>
            </a:r>
            <a:r>
              <a:rPr lang="tr-TR" sz="2200" dirty="0">
                <a:solidFill>
                  <a:srgbClr val="FFFF00"/>
                </a:solidFill>
                <a:latin typeface="Arial Rounded MT Bold" panose="020F0704030504030204" pitchFamily="34" charset="0"/>
              </a:rPr>
              <a:t>n</a:t>
            </a:r>
          </a:p>
          <a:p>
            <a:pPr eaLnBrk="1" hangingPunct="1">
              <a:lnSpc>
                <a:spcPct val="150000"/>
              </a:lnSpc>
              <a:defRPr/>
            </a:pPr>
            <a:r>
              <a:rPr lang="en-US" sz="2200" dirty="0" err="1">
                <a:solidFill>
                  <a:srgbClr val="FFFF00"/>
                </a:solidFill>
                <a:latin typeface="Arial Rounded MT Bold" panose="020F0704030504030204" pitchFamily="34" charset="0"/>
              </a:rPr>
              <a:t>Klaritomisin</a:t>
            </a:r>
            <a:endParaRPr lang="tr-TR" sz="2200" dirty="0">
              <a:solidFill>
                <a:srgbClr val="FFFF00"/>
              </a:solidFill>
              <a:latin typeface="Arial Rounded MT Bold" panose="020F0704030504030204" pitchFamily="34" charset="0"/>
            </a:endParaRPr>
          </a:p>
          <a:p>
            <a:pPr eaLnBrk="1" hangingPunct="1">
              <a:lnSpc>
                <a:spcPct val="150000"/>
              </a:lnSpc>
              <a:defRPr/>
            </a:pPr>
            <a:r>
              <a:rPr lang="tr-TR" sz="2200" dirty="0" err="1">
                <a:solidFill>
                  <a:schemeClr val="accent4"/>
                </a:solidFill>
                <a:latin typeface="Arial Rounded MT Bold" panose="020F0704030504030204" pitchFamily="34" charset="0"/>
              </a:rPr>
              <a:t>Telitrom</a:t>
            </a:r>
            <a:r>
              <a:rPr lang="en-US" sz="2200" dirty="0">
                <a:solidFill>
                  <a:schemeClr val="accent4"/>
                </a:solidFill>
                <a:latin typeface="Arial Rounded MT Bold" panose="020F0704030504030204" pitchFamily="34" charset="0"/>
              </a:rPr>
              <a:t>is</a:t>
            </a:r>
            <a:r>
              <a:rPr lang="tr-TR" sz="2200" dirty="0">
                <a:solidFill>
                  <a:schemeClr val="accent4"/>
                </a:solidFill>
                <a:latin typeface="Arial Rounded MT Bold" panose="020F0704030504030204" pitchFamily="34" charset="0"/>
              </a:rPr>
              <a:t>in</a:t>
            </a:r>
            <a:r>
              <a:rPr lang="tr-TR" sz="2200" dirty="0">
                <a:solidFill>
                  <a:srgbClr val="FFFF00"/>
                </a:solidFill>
                <a:latin typeface="Arial Rounded MT Bold" panose="020F0704030504030204" pitchFamily="34" charset="0"/>
              </a:rPr>
              <a:t> </a:t>
            </a:r>
            <a:endParaRPr lang="en-US" sz="2200" dirty="0">
              <a:solidFill>
                <a:srgbClr val="FFFF00"/>
              </a:solidFill>
              <a:latin typeface="Arial Rounded MT Bold" panose="020F0704030504030204" pitchFamily="34" charset="0"/>
            </a:endParaRPr>
          </a:p>
          <a:p>
            <a:pPr eaLnBrk="1" hangingPunct="1">
              <a:lnSpc>
                <a:spcPct val="150000"/>
              </a:lnSpc>
              <a:defRPr/>
            </a:pPr>
            <a:endParaRPr lang="tr-TR" sz="2200" dirty="0">
              <a:solidFill>
                <a:schemeClr val="accent4">
                  <a:lumMod val="90000"/>
                </a:schemeClr>
              </a:solidFill>
              <a:latin typeface="Arial Rounded MT Bold" panose="020F0704030504030204" pitchFamily="34" charset="0"/>
            </a:endParaRPr>
          </a:p>
        </p:txBody>
      </p:sp>
      <p:pic>
        <p:nvPicPr>
          <p:cNvPr id="32772" name="Resim 4"/>
          <p:cNvPicPr>
            <a:picLocks noChangeAspect="1" noChangeArrowheads="1"/>
          </p:cNvPicPr>
          <p:nvPr/>
        </p:nvPicPr>
        <p:blipFill>
          <a:blip r:embed="rId2">
            <a:extLst>
              <a:ext uri="{28A0092B-C50C-407E-A947-70E740481C1C}">
                <a14:useLocalDpi xmlns:a14="http://schemas.microsoft.com/office/drawing/2010/main" val="0"/>
              </a:ext>
            </a:extLst>
          </a:blip>
          <a:srcRect l="17776" t="3946" r="11116" b="13181"/>
          <a:stretch>
            <a:fillRect/>
          </a:stretch>
        </p:blipFill>
        <p:spPr bwMode="auto">
          <a:xfrm>
            <a:off x="611188" y="1081088"/>
            <a:ext cx="345598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Dikdörtgen 5"/>
          <p:cNvSpPr>
            <a:spLocks noChangeArrowheads="1"/>
          </p:cNvSpPr>
          <p:nvPr/>
        </p:nvSpPr>
        <p:spPr bwMode="auto">
          <a:xfrm>
            <a:off x="561975" y="4235450"/>
            <a:ext cx="78247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120000"/>
              </a:lnSpc>
              <a:spcBef>
                <a:spcPct val="0"/>
              </a:spcBef>
              <a:buClrTx/>
              <a:buSzTx/>
              <a:buFont typeface="Arial" panose="020B0604020202020204" pitchFamily="34" charset="0"/>
              <a:buChar char="•"/>
            </a:pPr>
            <a:r>
              <a:rPr lang="tr-TR" altLang="tr-TR" sz="2800" dirty="0">
                <a:latin typeface="Bahnschrift" panose="020B0502040204020203" pitchFamily="34" charset="0"/>
              </a:rPr>
              <a:t> </a:t>
            </a:r>
            <a:r>
              <a:rPr lang="en-US" altLang="tr-TR" sz="2800" dirty="0" err="1">
                <a:latin typeface="Bahnschrift" panose="020B0502040204020203" pitchFamily="34" charset="0"/>
              </a:rPr>
              <a:t>Rezistans</a:t>
            </a:r>
            <a:r>
              <a:rPr lang="en-US" altLang="tr-TR" sz="2800" dirty="0">
                <a:latin typeface="Bahnschrift" panose="020B0502040204020203" pitchFamily="34" charset="0"/>
              </a:rPr>
              <a:t>: </a:t>
            </a:r>
            <a:r>
              <a:rPr lang="en-US" altLang="tr-TR" sz="2800" dirty="0" err="1">
                <a:latin typeface="Bahnschrift" panose="020B0502040204020203" pitchFamily="34" charset="0"/>
              </a:rPr>
              <a:t>Membran</a:t>
            </a:r>
            <a:r>
              <a:rPr lang="en-US" altLang="tr-TR" sz="2800" dirty="0">
                <a:latin typeface="Bahnschrift" panose="020B0502040204020203" pitchFamily="34" charset="0"/>
              </a:rPr>
              <a:t> </a:t>
            </a:r>
            <a:r>
              <a:rPr lang="en-US" altLang="tr-TR" sz="2800" dirty="0" err="1">
                <a:latin typeface="Bahnschrift" panose="020B0502040204020203" pitchFamily="34" charset="0"/>
              </a:rPr>
              <a:t>geçirgenliğinde</a:t>
            </a:r>
            <a:r>
              <a:rPr lang="en-US" altLang="tr-TR" sz="2800" dirty="0">
                <a:latin typeface="Bahnschrift" panose="020B0502040204020203" pitchFamily="34" charset="0"/>
              </a:rPr>
              <a:t> </a:t>
            </a:r>
            <a:r>
              <a:rPr lang="en-US" altLang="tr-TR" sz="2800" dirty="0" err="1">
                <a:latin typeface="Bahnschrift" panose="020B0502040204020203" pitchFamily="34" charset="0"/>
              </a:rPr>
              <a:t>azalma</a:t>
            </a:r>
            <a:r>
              <a:rPr lang="en-US" altLang="tr-TR" sz="2800" dirty="0">
                <a:latin typeface="Bahnschrift" panose="020B0502040204020203" pitchFamily="34" charset="0"/>
              </a:rPr>
              <a:t> </a:t>
            </a:r>
            <a:r>
              <a:rPr lang="en-US" altLang="tr-TR" sz="2800" dirty="0" err="1">
                <a:latin typeface="Bahnschrift" panose="020B0502040204020203" pitchFamily="34" charset="0"/>
              </a:rPr>
              <a:t>ya</a:t>
            </a:r>
            <a:r>
              <a:rPr lang="en-US" altLang="tr-TR" sz="2800" dirty="0">
                <a:latin typeface="Bahnschrift" panose="020B0502040204020203" pitchFamily="34" charset="0"/>
              </a:rPr>
              <a:t> da </a:t>
            </a:r>
            <a:r>
              <a:rPr lang="en-US" altLang="tr-TR" sz="2800" u="sng" dirty="0">
                <a:latin typeface="Bahnschrift" panose="020B0502040204020203" pitchFamily="34" charset="0"/>
              </a:rPr>
              <a:t>efflux </a:t>
            </a:r>
            <a:r>
              <a:rPr lang="en-US" altLang="tr-TR" sz="2800" u="sng" dirty="0" err="1">
                <a:latin typeface="Bahnschrift" panose="020B0502040204020203" pitchFamily="34" charset="0"/>
              </a:rPr>
              <a:t>pompası</a:t>
            </a:r>
            <a:r>
              <a:rPr lang="en-US" altLang="tr-TR" sz="2800" u="sng" dirty="0">
                <a:latin typeface="Bahnschrift" panose="020B0502040204020203" pitchFamily="34" charset="0"/>
              </a:rPr>
              <a:t>,</a:t>
            </a:r>
            <a:r>
              <a:rPr lang="tr-TR" altLang="tr-TR" sz="2800" dirty="0">
                <a:latin typeface="Bahnschrift" panose="020B0502040204020203" pitchFamily="34" charset="0"/>
              </a:rPr>
              <a:t> </a:t>
            </a:r>
            <a:r>
              <a:rPr lang="en-US" altLang="tr-TR" sz="2800" dirty="0" err="1">
                <a:latin typeface="Bahnschrift" panose="020B0502040204020203" pitchFamily="34" charset="0"/>
              </a:rPr>
              <a:t>ribozom</a:t>
            </a:r>
            <a:r>
              <a:rPr lang="en-US" altLang="tr-TR" sz="2800" dirty="0">
                <a:latin typeface="Bahnschrift" panose="020B0502040204020203" pitchFamily="34" charset="0"/>
              </a:rPr>
              <a:t> </a:t>
            </a:r>
            <a:r>
              <a:rPr lang="en-US" altLang="tr-TR" sz="2800" dirty="0" err="1">
                <a:latin typeface="Bahnschrift" panose="020B0502040204020203" pitchFamily="34" charset="0"/>
              </a:rPr>
              <a:t>koruması</a:t>
            </a:r>
            <a:r>
              <a:rPr lang="tr-TR" altLang="tr-TR" sz="2800" dirty="0">
                <a:latin typeface="Bahnschrift" panose="020B0502040204020203" pitchFamily="34" charset="0"/>
              </a:rPr>
              <a:t>, </a:t>
            </a:r>
            <a:r>
              <a:rPr lang="tr-TR" altLang="tr-TR" sz="2800" u="sng" dirty="0" err="1">
                <a:latin typeface="Bahnschrift" panose="020B0502040204020203" pitchFamily="34" charset="0"/>
              </a:rPr>
              <a:t>estera</a:t>
            </a:r>
            <a:r>
              <a:rPr lang="en-US" altLang="tr-TR" sz="2800" u="sng" dirty="0">
                <a:latin typeface="Bahnschrift" panose="020B0502040204020203" pitchFamily="34" charset="0"/>
              </a:rPr>
              <a:t>z</a:t>
            </a:r>
            <a:r>
              <a:rPr lang="tr-TR" altLang="tr-TR" sz="2800" u="sng" dirty="0">
                <a:latin typeface="Bahnschrift" panose="020B0502040204020203" pitchFamily="34" charset="0"/>
              </a:rPr>
              <a:t>-</a:t>
            </a:r>
            <a:r>
              <a:rPr lang="en-US" altLang="tr-TR" sz="2800" u="sng" dirty="0" err="1">
                <a:latin typeface="Bahnschrift" panose="020B0502040204020203" pitchFamily="34" charset="0"/>
              </a:rPr>
              <a:t>aracılı</a:t>
            </a:r>
            <a:r>
              <a:rPr lang="tr-TR" altLang="tr-TR" sz="2800" u="sng" dirty="0">
                <a:latin typeface="Bahnschrift" panose="020B0502040204020203" pitchFamily="34" charset="0"/>
              </a:rPr>
              <a:t> h</a:t>
            </a:r>
            <a:r>
              <a:rPr lang="en-US" altLang="tr-TR" sz="2800" u="sng" dirty="0" err="1">
                <a:latin typeface="Bahnschrift" panose="020B0502040204020203" pitchFamily="34" charset="0"/>
              </a:rPr>
              <a:t>i</a:t>
            </a:r>
            <a:r>
              <a:rPr lang="tr-TR" altLang="tr-TR" sz="2800" u="sng" dirty="0" err="1">
                <a:latin typeface="Bahnschrift" panose="020B0502040204020203" pitchFamily="34" charset="0"/>
              </a:rPr>
              <a:t>droliza</a:t>
            </a:r>
            <a:r>
              <a:rPr lang="en-US" altLang="tr-TR" sz="2800" u="sng" dirty="0" err="1">
                <a:latin typeface="Bahnschrift" panose="020B0502040204020203" pitchFamily="34" charset="0"/>
              </a:rPr>
              <a:t>syon</a:t>
            </a:r>
            <a:endParaRPr lang="tr-TR" altLang="tr-TR" sz="2800" u="sng" dirty="0">
              <a:latin typeface="Bahnschrift" panose="020B0502040204020203" pitchFamily="34" charset="0"/>
            </a:endParaRPr>
          </a:p>
          <a:p>
            <a:pPr eaLnBrk="1" hangingPunct="1">
              <a:lnSpc>
                <a:spcPct val="120000"/>
              </a:lnSpc>
              <a:spcBef>
                <a:spcPct val="0"/>
              </a:spcBef>
              <a:buClrTx/>
              <a:buSzTx/>
              <a:buFont typeface="Arial" panose="020B0604020202020204" pitchFamily="34" charset="0"/>
              <a:buChar char="•"/>
            </a:pPr>
            <a:r>
              <a:rPr lang="tr-TR" altLang="tr-TR" sz="2400" dirty="0">
                <a:latin typeface="Bahnschrift" panose="020B0502040204020203" pitchFamily="34" charset="0"/>
              </a:rPr>
              <a:t> Met</a:t>
            </a:r>
            <a:r>
              <a:rPr lang="en-US" altLang="tr-TR" sz="2400" dirty="0" err="1">
                <a:latin typeface="Bahnschrift" panose="020B0502040204020203" pitchFamily="34" charset="0"/>
              </a:rPr>
              <a:t>i</a:t>
            </a:r>
            <a:r>
              <a:rPr lang="tr-TR" altLang="tr-TR" sz="2400" dirty="0">
                <a:latin typeface="Bahnschrift" panose="020B0502040204020203" pitchFamily="34" charset="0"/>
              </a:rPr>
              <a:t>la</a:t>
            </a:r>
            <a:r>
              <a:rPr lang="en-US" altLang="tr-TR" sz="2400" dirty="0">
                <a:latin typeface="Bahnschrift" panose="020B0502040204020203" pitchFamily="34" charset="0"/>
              </a:rPr>
              <a:t>z</a:t>
            </a:r>
            <a:r>
              <a:rPr lang="tr-TR" altLang="tr-TR" sz="2400" dirty="0">
                <a:latin typeface="Bahnschrift" panose="020B0502040204020203" pitchFamily="34" charset="0"/>
              </a:rPr>
              <a:t> </a:t>
            </a:r>
            <a:r>
              <a:rPr lang="en-US" altLang="tr-TR" sz="2400" dirty="0" err="1">
                <a:latin typeface="Bahnschrift" panose="020B0502040204020203" pitchFamily="34" charset="0"/>
              </a:rPr>
              <a:t>koruması</a:t>
            </a:r>
            <a:r>
              <a:rPr lang="en-US" altLang="tr-TR" sz="2400" dirty="0">
                <a:latin typeface="Bahnschrift" panose="020B0502040204020203" pitchFamily="34" charset="0"/>
              </a:rPr>
              <a:t> k</a:t>
            </a:r>
            <a:r>
              <a:rPr lang="tr-TR" altLang="tr-TR" sz="2400" dirty="0" err="1">
                <a:latin typeface="Bahnschrift" panose="020B0502040204020203" pitchFamily="34" charset="0"/>
              </a:rPr>
              <a:t>lindami</a:t>
            </a:r>
            <a:r>
              <a:rPr lang="en-US" altLang="tr-TR" sz="2400" dirty="0" err="1">
                <a:latin typeface="Bahnschrift" panose="020B0502040204020203" pitchFamily="34" charset="0"/>
              </a:rPr>
              <a:t>si</a:t>
            </a:r>
            <a:r>
              <a:rPr lang="tr-TR" altLang="tr-TR" sz="2400" dirty="0">
                <a:latin typeface="Bahnschrift" panose="020B0502040204020203" pitchFamily="34" charset="0"/>
              </a:rPr>
              <a:t>n </a:t>
            </a:r>
            <a:r>
              <a:rPr lang="en-US" altLang="tr-TR" sz="2400" dirty="0" err="1">
                <a:latin typeface="Bahnschrift" panose="020B0502040204020203" pitchFamily="34" charset="0"/>
              </a:rPr>
              <a:t>ve</a:t>
            </a:r>
            <a:r>
              <a:rPr lang="tr-TR" altLang="tr-TR" sz="2400" dirty="0">
                <a:latin typeface="Bahnschrift" panose="020B0502040204020203" pitchFamily="34" charset="0"/>
              </a:rPr>
              <a:t> </a:t>
            </a:r>
            <a:r>
              <a:rPr lang="tr-TR" altLang="tr-TR" sz="2400" dirty="0" err="1">
                <a:latin typeface="Bahnschrift" panose="020B0502040204020203" pitchFamily="34" charset="0"/>
              </a:rPr>
              <a:t>streptogramin</a:t>
            </a:r>
            <a:r>
              <a:rPr lang="tr-TR" altLang="tr-TR" sz="2400" dirty="0">
                <a:latin typeface="Bahnschrift" panose="020B0502040204020203" pitchFamily="34" charset="0"/>
              </a:rPr>
              <a:t> B (</a:t>
            </a:r>
            <a:r>
              <a:rPr lang="tr-TR" altLang="tr-TR" sz="2400" i="1" dirty="0">
                <a:solidFill>
                  <a:srgbClr val="FFFF00"/>
                </a:solidFill>
                <a:latin typeface="Bahnschrift" panose="020B0502040204020203" pitchFamily="34" charset="0"/>
              </a:rPr>
              <a:t>MLS-</a:t>
            </a:r>
            <a:r>
              <a:rPr lang="tr-TR" altLang="tr-TR" sz="2400" i="1" dirty="0" err="1">
                <a:solidFill>
                  <a:srgbClr val="FFFF00"/>
                </a:solidFill>
                <a:latin typeface="Bahnschrift" panose="020B0502040204020203" pitchFamily="34" charset="0"/>
              </a:rPr>
              <a:t>type</a:t>
            </a:r>
            <a:r>
              <a:rPr lang="tr-TR" altLang="tr-TR" sz="2400" i="1" dirty="0">
                <a:solidFill>
                  <a:srgbClr val="FFFF00"/>
                </a:solidFill>
                <a:latin typeface="Bahnschrift" panose="020B0502040204020203" pitchFamily="34" charset="0"/>
              </a:rPr>
              <a:t> B </a:t>
            </a:r>
            <a:r>
              <a:rPr lang="tr-TR" altLang="tr-TR" sz="2400" i="1" dirty="0" err="1">
                <a:solidFill>
                  <a:srgbClr val="FFFF00"/>
                </a:solidFill>
                <a:latin typeface="Bahnschrift" panose="020B0502040204020203" pitchFamily="34" charset="0"/>
              </a:rPr>
              <a:t>resistance</a:t>
            </a:r>
            <a:r>
              <a:rPr lang="tr-TR" altLang="tr-TR" sz="2400" dirty="0">
                <a:latin typeface="Bahnschrift" panose="020B0502040204020203" pitchFamily="34" charset="0"/>
              </a:rPr>
              <a:t>)</a:t>
            </a:r>
            <a:r>
              <a:rPr lang="en-US" altLang="tr-TR" sz="2400" dirty="0">
                <a:latin typeface="Bahnschrift" panose="020B0502040204020203" pitchFamily="34" charset="0"/>
              </a:rPr>
              <a:t> </a:t>
            </a:r>
            <a:r>
              <a:rPr lang="en-US" altLang="tr-TR" sz="2400" dirty="0" err="1">
                <a:latin typeface="Bahnschrift" panose="020B0502040204020203" pitchFamily="34" charset="0"/>
              </a:rPr>
              <a:t>için</a:t>
            </a:r>
            <a:r>
              <a:rPr lang="en-US" altLang="tr-TR" sz="2400" dirty="0">
                <a:latin typeface="Bahnschrift" panose="020B0502040204020203" pitchFamily="34" charset="0"/>
              </a:rPr>
              <a:t> de </a:t>
            </a:r>
            <a:r>
              <a:rPr lang="en-US" altLang="tr-TR" sz="2400" dirty="0" err="1">
                <a:latin typeface="Bahnschrift" panose="020B0502040204020203" pitchFamily="34" charset="0"/>
              </a:rPr>
              <a:t>rezistansa</a:t>
            </a:r>
            <a:r>
              <a:rPr lang="en-US" altLang="tr-TR" sz="2400" dirty="0">
                <a:latin typeface="Bahnschrift" panose="020B0502040204020203" pitchFamily="34" charset="0"/>
              </a:rPr>
              <a:t> </a:t>
            </a:r>
            <a:r>
              <a:rPr lang="en-US" altLang="tr-TR" sz="2400" dirty="0" err="1">
                <a:latin typeface="Bahnschrift" panose="020B0502040204020203" pitchFamily="34" charset="0"/>
              </a:rPr>
              <a:t>neden</a:t>
            </a:r>
            <a:r>
              <a:rPr lang="en-US" altLang="tr-TR" sz="2400" dirty="0">
                <a:latin typeface="Bahnschrift" panose="020B0502040204020203" pitchFamily="34" charset="0"/>
              </a:rPr>
              <a:t> </a:t>
            </a:r>
            <a:r>
              <a:rPr lang="en-US" altLang="tr-TR" sz="2400" dirty="0" err="1">
                <a:latin typeface="Bahnschrift" panose="020B0502040204020203" pitchFamily="34" charset="0"/>
              </a:rPr>
              <a:t>olur</a:t>
            </a:r>
            <a:endParaRPr lang="en-US" altLang="tr-TR" sz="2400" dirty="0">
              <a:latin typeface="Bahnschrift" panose="020B0502040204020203" pitchFamily="34" charset="0"/>
            </a:endParaRPr>
          </a:p>
        </p:txBody>
      </p:sp>
      <p:sp>
        <p:nvSpPr>
          <p:cNvPr id="2" name="Slayt Numarası Yer Tutucusu 1">
            <a:extLst>
              <a:ext uri="{FF2B5EF4-FFF2-40B4-BE49-F238E27FC236}">
                <a16:creationId xmlns:a16="http://schemas.microsoft.com/office/drawing/2014/main" id="{01D6B4A1-259A-47E8-ADD0-8952553E0F23}"/>
              </a:ext>
            </a:extLst>
          </p:cNvPr>
          <p:cNvSpPr>
            <a:spLocks noGrp="1"/>
          </p:cNvSpPr>
          <p:nvPr>
            <p:ph type="sldNum" sz="quarter" idx="12"/>
          </p:nvPr>
        </p:nvSpPr>
        <p:spPr/>
        <p:txBody>
          <a:bodyPr/>
          <a:lstStyle/>
          <a:p>
            <a:pPr>
              <a:defRPr/>
            </a:pPr>
            <a:fld id="{E155AD08-5373-43D6-9F32-20DE211E5FAF}" type="slidenum">
              <a:rPr lang="tr-TR" altLang="tr-TR" smtClean="0"/>
              <a:pPr>
                <a:defRPr/>
              </a:pPr>
              <a:t>19</a:t>
            </a:fld>
            <a:endParaRPr lang="tr-TR" alt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8DB99C4-4F70-455B-8108-47F8C0082295}"/>
              </a:ext>
            </a:extLst>
          </p:cNvPr>
          <p:cNvSpPr/>
          <p:nvPr/>
        </p:nvSpPr>
        <p:spPr>
          <a:xfrm>
            <a:off x="11113" y="388938"/>
            <a:ext cx="4632325" cy="63373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ct val="250000"/>
              </a:lnSpc>
              <a:defRPr/>
            </a:pPr>
            <a:r>
              <a:rPr lang="en-US" sz="2400" dirty="0" err="1">
                <a:solidFill>
                  <a:srgbClr val="FFFF00"/>
                </a:solidFill>
                <a:latin typeface="Arial Rounded MT Bold" panose="020F0704030504030204" pitchFamily="34" charset="0"/>
              </a:rPr>
              <a:t>Doksisiklin</a:t>
            </a:r>
            <a:endParaRPr lang="en-US" sz="2400" dirty="0">
              <a:solidFill>
                <a:srgbClr val="FFFF00"/>
              </a:solidFill>
              <a:latin typeface="Arial Rounded MT Bold" panose="020F0704030504030204" pitchFamily="34" charset="0"/>
            </a:endParaRPr>
          </a:p>
          <a:p>
            <a:pPr eaLnBrk="1" hangingPunct="1">
              <a:lnSpc>
                <a:spcPct val="250000"/>
              </a:lnSpc>
              <a:defRPr/>
            </a:pPr>
            <a:r>
              <a:rPr lang="en-US" sz="2400" dirty="0" err="1">
                <a:solidFill>
                  <a:srgbClr val="FFFF00"/>
                </a:solidFill>
                <a:latin typeface="Arial Rounded MT Bold" panose="020F0704030504030204" pitchFamily="34" charset="0"/>
              </a:rPr>
              <a:t>Oksitetrasiklin</a:t>
            </a:r>
            <a:r>
              <a:rPr lang="en-US" sz="2400" dirty="0">
                <a:solidFill>
                  <a:srgbClr val="FFFF00"/>
                </a:solidFill>
                <a:latin typeface="Arial Rounded MT Bold" panose="020F0704030504030204" pitchFamily="34" charset="0"/>
              </a:rPr>
              <a:t> (top)</a:t>
            </a:r>
          </a:p>
          <a:p>
            <a:pPr eaLnBrk="1" hangingPunct="1">
              <a:lnSpc>
                <a:spcPct val="250000"/>
              </a:lnSpc>
              <a:defRPr/>
            </a:pPr>
            <a:r>
              <a:rPr lang="en-US" sz="2400" dirty="0" err="1">
                <a:solidFill>
                  <a:srgbClr val="FFFF00"/>
                </a:solidFill>
                <a:latin typeface="Arial Rounded MT Bold" panose="020F0704030504030204" pitchFamily="34" charset="0"/>
              </a:rPr>
              <a:t>Tetrasiklin</a:t>
            </a:r>
            <a:r>
              <a:rPr lang="en-US" sz="2400" dirty="0">
                <a:solidFill>
                  <a:srgbClr val="FFFF00"/>
                </a:solidFill>
                <a:latin typeface="Arial Rounded MT Bold" panose="020F0704030504030204" pitchFamily="34" charset="0"/>
              </a:rPr>
              <a:t> HCl</a:t>
            </a:r>
          </a:p>
          <a:p>
            <a:pPr eaLnBrk="1" hangingPunct="1">
              <a:lnSpc>
                <a:spcPct val="250000"/>
              </a:lnSpc>
              <a:defRPr/>
            </a:pPr>
            <a:r>
              <a:rPr lang="en-US" sz="2400" spc="300" dirty="0" err="1">
                <a:solidFill>
                  <a:srgbClr val="FFFF00"/>
                </a:solidFill>
                <a:latin typeface="Arial Rounded MT Bold" panose="020F0704030504030204" pitchFamily="34" charset="0"/>
              </a:rPr>
              <a:t>Tigesiklin</a:t>
            </a:r>
            <a:r>
              <a:rPr lang="en-US" sz="2400" spc="300" dirty="0">
                <a:solidFill>
                  <a:srgbClr val="FFFF00"/>
                </a:solidFill>
                <a:latin typeface="Arial Rounded MT Bold" panose="020F0704030504030204" pitchFamily="34" charset="0"/>
              </a:rPr>
              <a:t> </a:t>
            </a:r>
            <a:r>
              <a:rPr lang="en-US" sz="2400" dirty="0">
                <a:solidFill>
                  <a:srgbClr val="FFFF00"/>
                </a:solidFill>
                <a:latin typeface="Arial Rounded MT Bold" panose="020F0704030504030204" pitchFamily="34" charset="0"/>
              </a:rPr>
              <a:t>(</a:t>
            </a:r>
            <a:r>
              <a:rPr lang="en-US" sz="2400" dirty="0" err="1">
                <a:solidFill>
                  <a:srgbClr val="FFFF00"/>
                </a:solidFill>
                <a:latin typeface="Arial Rounded MT Bold" panose="020F0704030504030204" pitchFamily="34" charset="0"/>
              </a:rPr>
              <a:t>glycylcycline</a:t>
            </a:r>
            <a:r>
              <a:rPr lang="en-US" sz="2400" dirty="0">
                <a:solidFill>
                  <a:srgbClr val="FFFF00"/>
                </a:solidFill>
                <a:latin typeface="Arial Rounded MT Bold" panose="020F0704030504030204" pitchFamily="34" charset="0"/>
              </a:rPr>
              <a:t>)</a:t>
            </a:r>
          </a:p>
          <a:p>
            <a:pPr eaLnBrk="1" hangingPunct="1">
              <a:lnSpc>
                <a:spcPct val="250000"/>
              </a:lnSpc>
              <a:defRPr/>
            </a:pPr>
            <a:r>
              <a:rPr lang="en-US" sz="2400" dirty="0" err="1">
                <a:solidFill>
                  <a:schemeClr val="accent4">
                    <a:lumMod val="90000"/>
                  </a:schemeClr>
                </a:solidFill>
                <a:latin typeface="Arial Rounded MT Bold" panose="020F0704030504030204" pitchFamily="34" charset="0"/>
              </a:rPr>
              <a:t>Eravasiklinlin</a:t>
            </a:r>
            <a:r>
              <a:rPr lang="tr-TR" sz="2400" dirty="0">
                <a:solidFill>
                  <a:schemeClr val="accent4">
                    <a:lumMod val="90000"/>
                  </a:schemeClr>
                </a:solidFill>
                <a:latin typeface="Arial Rounded MT Bold" panose="020F0704030504030204" pitchFamily="34" charset="0"/>
              </a:rPr>
              <a:t> (</a:t>
            </a:r>
            <a:r>
              <a:rPr lang="en-US" sz="2400" dirty="0" err="1">
                <a:solidFill>
                  <a:schemeClr val="accent4">
                    <a:lumMod val="90000"/>
                  </a:schemeClr>
                </a:solidFill>
                <a:latin typeface="Arial Rounded MT Bold" panose="020F0704030504030204" pitchFamily="34" charset="0"/>
              </a:rPr>
              <a:t>yeni</a:t>
            </a:r>
            <a:r>
              <a:rPr lang="tr-TR" sz="2400" dirty="0">
                <a:solidFill>
                  <a:schemeClr val="accent4">
                    <a:lumMod val="90000"/>
                  </a:schemeClr>
                </a:solidFill>
                <a:latin typeface="Arial Rounded MT Bold" panose="020F0704030504030204" pitchFamily="34" charset="0"/>
              </a:rPr>
              <a:t>)</a:t>
            </a:r>
            <a:endParaRPr lang="en-US" sz="2400" dirty="0">
              <a:solidFill>
                <a:schemeClr val="accent4">
                  <a:lumMod val="90000"/>
                </a:schemeClr>
              </a:solidFill>
              <a:latin typeface="Arial Rounded MT Bold" panose="020F0704030504030204" pitchFamily="34" charset="0"/>
            </a:endParaRPr>
          </a:p>
          <a:p>
            <a:pPr eaLnBrk="1" hangingPunct="1">
              <a:lnSpc>
                <a:spcPct val="250000"/>
              </a:lnSpc>
              <a:defRPr/>
            </a:pPr>
            <a:r>
              <a:rPr lang="en-US" sz="2400" dirty="0" err="1">
                <a:solidFill>
                  <a:schemeClr val="accent4">
                    <a:lumMod val="90000"/>
                  </a:schemeClr>
                </a:solidFill>
                <a:latin typeface="Arial Rounded MT Bold" panose="020F0704030504030204" pitchFamily="34" charset="0"/>
              </a:rPr>
              <a:t>Saresiklin</a:t>
            </a:r>
            <a:r>
              <a:rPr lang="tr-TR" sz="2400" dirty="0">
                <a:solidFill>
                  <a:schemeClr val="accent4">
                    <a:lumMod val="90000"/>
                  </a:schemeClr>
                </a:solidFill>
                <a:latin typeface="Arial Rounded MT Bold" panose="020F0704030504030204" pitchFamily="34" charset="0"/>
              </a:rPr>
              <a:t> (</a:t>
            </a:r>
            <a:r>
              <a:rPr lang="en-US" sz="2400" dirty="0" err="1">
                <a:solidFill>
                  <a:schemeClr val="accent4">
                    <a:lumMod val="90000"/>
                  </a:schemeClr>
                </a:solidFill>
                <a:latin typeface="Arial Rounded MT Bold" panose="020F0704030504030204" pitchFamily="34" charset="0"/>
              </a:rPr>
              <a:t>yeni</a:t>
            </a:r>
            <a:r>
              <a:rPr lang="tr-TR" sz="2400" dirty="0">
                <a:solidFill>
                  <a:schemeClr val="accent4">
                    <a:lumMod val="90000"/>
                  </a:schemeClr>
                </a:solidFill>
                <a:latin typeface="Arial Rounded MT Bold" panose="020F0704030504030204" pitchFamily="34" charset="0"/>
              </a:rPr>
              <a:t>)</a:t>
            </a:r>
            <a:endParaRPr lang="en-US" sz="2400" dirty="0">
              <a:solidFill>
                <a:schemeClr val="accent4">
                  <a:lumMod val="90000"/>
                </a:schemeClr>
              </a:solidFill>
              <a:latin typeface="Arial Rounded MT Bold" panose="020F0704030504030204" pitchFamily="34" charset="0"/>
            </a:endParaRPr>
          </a:p>
          <a:p>
            <a:pPr eaLnBrk="1" hangingPunct="1">
              <a:lnSpc>
                <a:spcPct val="250000"/>
              </a:lnSpc>
              <a:defRPr/>
            </a:pPr>
            <a:r>
              <a:rPr lang="en-US" sz="2400" dirty="0" err="1">
                <a:solidFill>
                  <a:schemeClr val="accent4">
                    <a:lumMod val="90000"/>
                  </a:schemeClr>
                </a:solidFill>
                <a:latin typeface="Arial Rounded MT Bold" panose="020F0704030504030204" pitchFamily="34" charset="0"/>
              </a:rPr>
              <a:t>Omadasiklin</a:t>
            </a:r>
            <a:r>
              <a:rPr lang="tr-TR" sz="2400" dirty="0">
                <a:solidFill>
                  <a:schemeClr val="accent4">
                    <a:lumMod val="90000"/>
                  </a:schemeClr>
                </a:solidFill>
                <a:latin typeface="Arial Rounded MT Bold" panose="020F0704030504030204" pitchFamily="34" charset="0"/>
              </a:rPr>
              <a:t> (</a:t>
            </a:r>
            <a:r>
              <a:rPr lang="en-US" sz="2400" dirty="0" err="1">
                <a:solidFill>
                  <a:schemeClr val="accent4">
                    <a:lumMod val="90000"/>
                  </a:schemeClr>
                </a:solidFill>
                <a:latin typeface="Arial Rounded MT Bold" panose="020F0704030504030204" pitchFamily="34" charset="0"/>
              </a:rPr>
              <a:t>yeni</a:t>
            </a:r>
            <a:r>
              <a:rPr lang="tr-TR" sz="2400" dirty="0">
                <a:solidFill>
                  <a:schemeClr val="accent4">
                    <a:lumMod val="90000"/>
                  </a:schemeClr>
                </a:solidFill>
                <a:latin typeface="Arial Rounded MT Bold" panose="020F0704030504030204" pitchFamily="34" charset="0"/>
              </a:rPr>
              <a:t>)</a:t>
            </a:r>
            <a:endParaRPr lang="en-US" sz="2400" dirty="0">
              <a:solidFill>
                <a:schemeClr val="accent4">
                  <a:lumMod val="90000"/>
                </a:schemeClr>
              </a:solidFill>
              <a:latin typeface="Arial Rounded MT Bold" panose="020F0704030504030204" pitchFamily="34" charset="0"/>
            </a:endParaRPr>
          </a:p>
          <a:p>
            <a:pPr eaLnBrk="1" hangingPunct="1">
              <a:lnSpc>
                <a:spcPct val="250000"/>
              </a:lnSpc>
              <a:defRPr/>
            </a:pPr>
            <a:endParaRPr lang="en-US" sz="2400" dirty="0">
              <a:solidFill>
                <a:schemeClr val="accent4">
                  <a:lumMod val="90000"/>
                </a:schemeClr>
              </a:solidFill>
              <a:latin typeface="Arial Rounded MT Bold" panose="020F0704030504030204" pitchFamily="34" charset="0"/>
            </a:endParaRPr>
          </a:p>
          <a:p>
            <a:pPr eaLnBrk="1" hangingPunct="1">
              <a:lnSpc>
                <a:spcPct val="250000"/>
              </a:lnSpc>
              <a:defRPr/>
            </a:pPr>
            <a:endParaRPr lang="tr-TR" dirty="0">
              <a:solidFill>
                <a:schemeClr val="accent4">
                  <a:lumMod val="90000"/>
                </a:schemeClr>
              </a:solidFill>
              <a:latin typeface="Arial Rounded MT Bold" panose="020F0704030504030204" pitchFamily="34" charset="0"/>
            </a:endParaRPr>
          </a:p>
        </p:txBody>
      </p:sp>
      <p:sp>
        <p:nvSpPr>
          <p:cNvPr id="6147" name="Text Box 3">
            <a:extLst>
              <a:ext uri="{FF2B5EF4-FFF2-40B4-BE49-F238E27FC236}">
                <a16:creationId xmlns:a16="http://schemas.microsoft.com/office/drawing/2014/main" id="{151EB2DD-F3ED-4E4E-BAF8-56D2C8AD9856}"/>
              </a:ext>
            </a:extLst>
          </p:cNvPr>
          <p:cNvSpPr txBox="1">
            <a:spLocks noChangeArrowheads="1"/>
          </p:cNvSpPr>
          <p:nvPr/>
        </p:nvSpPr>
        <p:spPr bwMode="auto">
          <a:xfrm rot="19926944">
            <a:off x="3132138" y="3686175"/>
            <a:ext cx="5689600" cy="1108075"/>
          </a:xfrm>
          <a:prstGeom prst="rect">
            <a:avLst/>
          </a:prstGeom>
          <a:solidFill>
            <a:schemeClr val="bg1">
              <a:lumMod val="75000"/>
            </a:schemeClr>
          </a:solidFill>
          <a:ln w="9525">
            <a:noFill/>
            <a:miter lim="800000"/>
            <a:headEnd/>
            <a:tailEnd/>
          </a:ln>
          <a:effectLst/>
        </p:spPr>
        <p:txBody>
          <a:bodyPr>
            <a:spAutoFit/>
          </a:bodyPr>
          <a:lstStyle/>
          <a:p>
            <a:pPr algn="ctr" eaLnBrk="1" hangingPunct="1">
              <a:spcBef>
                <a:spcPts val="1200"/>
              </a:spcBef>
              <a:defRPr/>
            </a:pPr>
            <a:r>
              <a:rPr lang="tr-TR" sz="6600" b="1" dirty="0" err="1">
                <a:solidFill>
                  <a:schemeClr val="tx2"/>
                </a:solidFill>
                <a:effectLst>
                  <a:outerShdw blurRad="38100" dist="38100" dir="2700000" algn="tl">
                    <a:srgbClr val="000000"/>
                  </a:outerShdw>
                </a:effectLst>
                <a:latin typeface="Arial Rounded MT Bold" panose="020F0704030504030204" pitchFamily="34" charset="0"/>
              </a:rPr>
              <a:t>Tetra</a:t>
            </a:r>
            <a:r>
              <a:rPr lang="en-US" sz="6600" b="1" dirty="0" err="1">
                <a:solidFill>
                  <a:schemeClr val="tx2"/>
                </a:solidFill>
                <a:effectLst>
                  <a:outerShdw blurRad="38100" dist="38100" dir="2700000" algn="tl">
                    <a:srgbClr val="000000"/>
                  </a:outerShdw>
                </a:effectLst>
                <a:latin typeface="Arial Rounded MT Bold" panose="020F0704030504030204" pitchFamily="34" charset="0"/>
              </a:rPr>
              <a:t>siklinler</a:t>
            </a:r>
            <a:endParaRPr lang="tr-TR" sz="6600" b="1" dirty="0">
              <a:solidFill>
                <a:schemeClr val="folHlink"/>
              </a:solidFill>
              <a:effectLst>
                <a:outerShdw blurRad="38100" dist="38100" dir="2700000" algn="tl">
                  <a:srgbClr val="000000"/>
                </a:outerShdw>
              </a:effectLst>
              <a:latin typeface="Arial Rounded MT Bold" panose="020F0704030504030204" pitchFamily="34" charset="0"/>
            </a:endParaRPr>
          </a:p>
        </p:txBody>
      </p:sp>
      <p:sp>
        <p:nvSpPr>
          <p:cNvPr id="3" name="Slayt Numarası Yer Tutucusu 2">
            <a:extLst>
              <a:ext uri="{FF2B5EF4-FFF2-40B4-BE49-F238E27FC236}">
                <a16:creationId xmlns:a16="http://schemas.microsoft.com/office/drawing/2014/main" id="{2E714006-B5DE-4701-9205-B69C43D3D4A3}"/>
              </a:ext>
            </a:extLst>
          </p:cNvPr>
          <p:cNvSpPr>
            <a:spLocks noGrp="1"/>
          </p:cNvSpPr>
          <p:nvPr>
            <p:ph type="sldNum" sz="quarter" idx="12"/>
          </p:nvPr>
        </p:nvSpPr>
        <p:spPr/>
        <p:txBody>
          <a:bodyPr/>
          <a:lstStyle/>
          <a:p>
            <a:pPr>
              <a:defRPr/>
            </a:pPr>
            <a:fld id="{5B3D4843-9131-45E0-84FF-92B5C979FA9F}" type="slidenum">
              <a:rPr lang="tr-TR" altLang="tr-TR" smtClean="0"/>
              <a:pPr>
                <a:defRPr/>
              </a:pPr>
              <a:t>2</a:t>
            </a:fld>
            <a:endParaRPr lang="tr-TR" alt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Figure_31-8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3168650"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56C1122E-2187-4B48-8060-BFA7B196E0CA}"/>
              </a:ext>
            </a:extLst>
          </p:cNvPr>
          <p:cNvSpPr txBox="1">
            <a:spLocks noChangeArrowheads="1"/>
          </p:cNvSpPr>
          <p:nvPr/>
        </p:nvSpPr>
        <p:spPr bwMode="auto">
          <a:xfrm>
            <a:off x="3509963" y="1171575"/>
            <a:ext cx="53101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marL="342900" indent="-342900" eaLnBrk="1" hangingPunct="1">
              <a:lnSpc>
                <a:spcPct val="150000"/>
              </a:lnSpc>
              <a:spcBef>
                <a:spcPct val="0"/>
              </a:spcBef>
              <a:buClrTx/>
              <a:buSzTx/>
              <a:buFont typeface="Arial" panose="020B0604020202020204" pitchFamily="34" charset="0"/>
              <a:buChar char="•"/>
              <a:defRPr/>
            </a:pPr>
            <a:r>
              <a:rPr lang="en-US" sz="2400" dirty="0" err="1">
                <a:latin typeface="Calibri" panose="020F0502020204030204" pitchFamily="34" charset="0"/>
                <a:cs typeface="Calibri" panose="020F0502020204030204" pitchFamily="34" charset="0"/>
              </a:rPr>
              <a:t>Klaritromisin</a:t>
            </a:r>
            <a:r>
              <a:rPr lang="tr-TR" sz="2400" dirty="0">
                <a:latin typeface="Calibri" panose="020F0502020204030204" pitchFamily="34" charset="0"/>
                <a:cs typeface="Calibri" panose="020F0502020204030204" pitchFamily="34" charset="0"/>
              </a:rPr>
              <a:t> (t</a:t>
            </a:r>
            <a:r>
              <a:rPr lang="tr-TR" sz="2400" baseline="-25000" dirty="0">
                <a:latin typeface="Calibri" panose="020F0502020204030204" pitchFamily="34" charset="0"/>
                <a:cs typeface="Calibri" panose="020F0502020204030204" pitchFamily="34" charset="0"/>
              </a:rPr>
              <a:t>1/2</a:t>
            </a:r>
            <a:r>
              <a:rPr lang="tr-TR" sz="2400" dirty="0">
                <a:latin typeface="Calibri" panose="020F0502020204030204" pitchFamily="34" charset="0"/>
                <a:cs typeface="Calibri" panose="020F0502020204030204" pitchFamily="34" charset="0"/>
              </a:rPr>
              <a:t> 6 </a:t>
            </a:r>
            <a:r>
              <a:rPr lang="tr-TR" sz="2400" dirty="0" err="1">
                <a:latin typeface="Calibri" panose="020F0502020204030204" pitchFamily="34" charset="0"/>
                <a:cs typeface="Calibri" panose="020F0502020204030204" pitchFamily="34" charset="0"/>
              </a:rPr>
              <a:t>hrs</a:t>
            </a:r>
            <a:r>
              <a:rPr lang="tr-TR"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342900" indent="-342900" eaLnBrk="1" hangingPunct="1">
              <a:lnSpc>
                <a:spcPct val="150000"/>
              </a:lnSpc>
              <a:spcBef>
                <a:spcPct val="0"/>
              </a:spcBef>
              <a:buClrTx/>
              <a:buSzTx/>
              <a:buFont typeface="Arial" panose="020B0604020202020204" pitchFamily="34" charset="0"/>
              <a:buChar char="•"/>
              <a:defRPr/>
            </a:pPr>
            <a:r>
              <a:rPr lang="tr-TR" sz="2400" dirty="0" err="1">
                <a:latin typeface="Calibri" panose="020F0502020204030204" pitchFamily="34" charset="0"/>
                <a:cs typeface="Calibri" panose="020F0502020204030204" pitchFamily="34" charset="0"/>
                <a:hlinkClick r:id="rId4"/>
              </a:rPr>
              <a:t>azi</a:t>
            </a:r>
            <a:r>
              <a:rPr lang="en-US" sz="2400" dirty="0" err="1">
                <a:latin typeface="Calibri" panose="020F0502020204030204" pitchFamily="34" charset="0"/>
                <a:cs typeface="Calibri" panose="020F0502020204030204" pitchFamily="34" charset="0"/>
                <a:hlinkClick r:id="rId4"/>
              </a:rPr>
              <a:t>tromisin</a:t>
            </a:r>
            <a:r>
              <a:rPr lang="tr-TR" sz="2400" dirty="0">
                <a:latin typeface="Calibri" panose="020F0502020204030204" pitchFamily="34" charset="0"/>
                <a:cs typeface="Calibri" panose="020F0502020204030204" pitchFamily="34" charset="0"/>
              </a:rPr>
              <a:t> (t</a:t>
            </a:r>
            <a:r>
              <a:rPr lang="tr-TR" sz="2400" baseline="-25000" dirty="0">
                <a:latin typeface="Calibri" panose="020F0502020204030204" pitchFamily="34" charset="0"/>
                <a:cs typeface="Calibri" panose="020F0502020204030204" pitchFamily="34" charset="0"/>
              </a:rPr>
              <a:t>1/2</a:t>
            </a:r>
            <a:r>
              <a:rPr lang="tr-TR" sz="2400" dirty="0">
                <a:latin typeface="Calibri" panose="020F0502020204030204" pitchFamily="34" charset="0"/>
                <a:cs typeface="Calibri" panose="020F0502020204030204" pitchFamily="34" charset="0"/>
              </a:rPr>
              <a:t> 40-68 </a:t>
            </a:r>
            <a:r>
              <a:rPr lang="tr-TR" sz="2400" dirty="0" err="1">
                <a:latin typeface="Calibri" panose="020F0502020204030204" pitchFamily="34" charset="0"/>
                <a:cs typeface="Calibri" panose="020F0502020204030204" pitchFamily="34" charset="0"/>
              </a:rPr>
              <a:t>hrs</a:t>
            </a:r>
            <a:r>
              <a:rPr lang="tr-TR"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ve</a:t>
            </a:r>
            <a:r>
              <a:rPr lang="tr-TR" sz="2400" dirty="0">
                <a:latin typeface="Calibri" panose="020F0502020204030204" pitchFamily="34" charset="0"/>
                <a:cs typeface="Calibri" panose="020F0502020204030204" pitchFamily="34" charset="0"/>
              </a:rPr>
              <a:t> </a:t>
            </a:r>
            <a:r>
              <a:rPr lang="tr-TR" sz="2400" dirty="0" err="1">
                <a:solidFill>
                  <a:schemeClr val="accent4">
                    <a:lumMod val="90000"/>
                  </a:schemeClr>
                </a:solidFill>
                <a:latin typeface="Calibri" panose="020F0502020204030204" pitchFamily="34" charset="0"/>
                <a:cs typeface="Calibri" panose="020F0502020204030204" pitchFamily="34" charset="0"/>
              </a:rPr>
              <a:t>telitrom</a:t>
            </a:r>
            <a:r>
              <a:rPr lang="en-US" sz="2400" dirty="0" err="1">
                <a:solidFill>
                  <a:schemeClr val="accent4">
                    <a:lumMod val="90000"/>
                  </a:schemeClr>
                </a:solidFill>
                <a:latin typeface="Calibri" panose="020F0502020204030204" pitchFamily="34" charset="0"/>
                <a:cs typeface="Calibri" panose="020F0502020204030204" pitchFamily="34" charset="0"/>
              </a:rPr>
              <a:t>isinin</a:t>
            </a:r>
            <a:r>
              <a:rPr lang="en-US" sz="2400" dirty="0">
                <a:solidFill>
                  <a:schemeClr val="accent4">
                    <a:lumMod val="90000"/>
                  </a:schemeClr>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oral </a:t>
            </a:r>
            <a:r>
              <a:rPr lang="en-US" sz="2400" dirty="0" err="1">
                <a:latin typeface="Calibri" panose="020F0502020204030204" pitchFamily="34" charset="0"/>
                <a:cs typeface="Calibri" panose="020F0502020204030204" pitchFamily="34" charset="0"/>
              </a:rPr>
              <a:t>absorpsiyonları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iyi</a:t>
            </a:r>
            <a:r>
              <a:rPr lang="tr-TR"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yarı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ömürleri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uzun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daha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iyi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doku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penetrasyonu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ve</a:t>
            </a:r>
            <a:r>
              <a:rPr lang="en-US" sz="2400" dirty="0">
                <a:latin typeface="Calibri" panose="020F0502020204030204" pitchFamily="34" charset="0"/>
                <a:cs typeface="Calibri" panose="020F0502020204030204" pitchFamily="34" charset="0"/>
              </a:rPr>
              <a:t> </a:t>
            </a:r>
            <a:r>
              <a:rPr lang="tr-TR" sz="2400" dirty="0" err="1">
                <a:latin typeface="Calibri" panose="020F0502020204030204" pitchFamily="34" charset="0"/>
                <a:cs typeface="Calibri" panose="020F0502020204030204" pitchFamily="34" charset="0"/>
              </a:rPr>
              <a:t>intra</a:t>
            </a:r>
            <a:r>
              <a:rPr lang="en-US" sz="2400" dirty="0">
                <a:latin typeface="Calibri" panose="020F0502020204030204" pitchFamily="34" charset="0"/>
                <a:cs typeface="Calibri" panose="020F0502020204030204" pitchFamily="34" charset="0"/>
              </a:rPr>
              <a:t>s</a:t>
            </a:r>
            <a:r>
              <a:rPr lang="tr-TR" sz="2400" dirty="0">
                <a:latin typeface="Calibri" panose="020F0502020204030204" pitchFamily="34" charset="0"/>
                <a:cs typeface="Calibri" panose="020F0502020204030204" pitchFamily="34" charset="0"/>
              </a:rPr>
              <a:t>el</a:t>
            </a:r>
            <a:r>
              <a:rPr lang="en-US" sz="2400" dirty="0" err="1">
                <a:latin typeface="Calibri" panose="020F0502020204030204" pitchFamily="34" charset="0"/>
                <a:cs typeface="Calibri" panose="020F0502020204030204" pitchFamily="34" charset="0"/>
              </a:rPr>
              <a:t>lüler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geçiş</a:t>
            </a:r>
            <a:r>
              <a:rPr lang="tr-T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hlinkClick r:id="rId5"/>
              </a:rPr>
              <a:t>er</a:t>
            </a:r>
            <a:r>
              <a:rPr lang="en-US" sz="2400" dirty="0" err="1">
                <a:latin typeface="Calibri" panose="020F0502020204030204" pitchFamily="34" charset="0"/>
                <a:cs typeface="Calibri" panose="020F0502020204030204" pitchFamily="34" charset="0"/>
                <a:hlinkClick r:id="rId5"/>
              </a:rPr>
              <a:t>i</a:t>
            </a:r>
            <a:r>
              <a:rPr lang="tr-TR" sz="2400" dirty="0" err="1">
                <a:latin typeface="Calibri" panose="020F0502020204030204" pitchFamily="34" charset="0"/>
                <a:cs typeface="Calibri" panose="020F0502020204030204" pitchFamily="34" charset="0"/>
                <a:hlinkClick r:id="rId5"/>
              </a:rPr>
              <a:t>trom</a:t>
            </a:r>
            <a:r>
              <a:rPr lang="en-US" sz="2400" dirty="0" err="1">
                <a:latin typeface="Calibri" panose="020F0502020204030204" pitchFamily="34" charset="0"/>
                <a:cs typeface="Calibri" panose="020F0502020204030204" pitchFamily="34" charset="0"/>
                <a:hlinkClick r:id="rId5"/>
              </a:rPr>
              <a:t>isine</a:t>
            </a:r>
            <a:r>
              <a:rPr lang="en-US" sz="2400" dirty="0">
                <a:latin typeface="Calibri" panose="020F0502020204030204" pitchFamily="34" charset="0"/>
                <a:cs typeface="Calibri" panose="020F0502020204030204" pitchFamily="34" charset="0"/>
                <a:hlinkClick r:id="rId5"/>
              </a:rPr>
              <a:t> </a:t>
            </a:r>
            <a:r>
              <a:rPr lang="en-US" sz="2400" u="sng" dirty="0" err="1">
                <a:latin typeface="Calibri" panose="020F0502020204030204" pitchFamily="34" charset="0"/>
                <a:cs typeface="Calibri" panose="020F0502020204030204" pitchFamily="34" charset="0"/>
                <a:hlinkClick r:id="rId5"/>
              </a:rPr>
              <a:t>kıyasla</a:t>
            </a:r>
            <a:r>
              <a:rPr lang="en-US" sz="2400" u="sng" dirty="0" smtClean="0">
                <a:latin typeface="Calibri" panose="020F0502020204030204" pitchFamily="34" charset="0"/>
                <a:cs typeface="Calibri" panose="020F0502020204030204" pitchFamily="34" charset="0"/>
                <a:hlinkClick r:id="rId5"/>
              </a:rPr>
              <a:t>)</a:t>
            </a:r>
            <a:endParaRPr lang="en-US" altLang="tr-TR" sz="2400" dirty="0"/>
          </a:p>
        </p:txBody>
      </p:sp>
      <p:sp>
        <p:nvSpPr>
          <p:cNvPr id="33796" name="Text Box 7"/>
          <p:cNvSpPr txBox="1">
            <a:spLocks noChangeArrowheads="1"/>
          </p:cNvSpPr>
          <p:nvPr/>
        </p:nvSpPr>
        <p:spPr bwMode="auto">
          <a:xfrm>
            <a:off x="2770188" y="115888"/>
            <a:ext cx="3025775"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tr-TR" sz="2800">
                <a:solidFill>
                  <a:srgbClr val="FFFF00"/>
                </a:solidFill>
              </a:rPr>
              <a:t>Farmakokinetik</a:t>
            </a:r>
          </a:p>
        </p:txBody>
      </p:sp>
      <p:sp>
        <p:nvSpPr>
          <p:cNvPr id="2" name="Slayt Numarası Yer Tutucusu 1">
            <a:extLst>
              <a:ext uri="{FF2B5EF4-FFF2-40B4-BE49-F238E27FC236}">
                <a16:creationId xmlns:a16="http://schemas.microsoft.com/office/drawing/2014/main" id="{A0DBFC0C-AF5F-49D2-86C1-37865965CE9D}"/>
              </a:ext>
            </a:extLst>
          </p:cNvPr>
          <p:cNvSpPr>
            <a:spLocks noGrp="1"/>
          </p:cNvSpPr>
          <p:nvPr>
            <p:ph type="sldNum" sz="quarter" idx="12"/>
          </p:nvPr>
        </p:nvSpPr>
        <p:spPr/>
        <p:txBody>
          <a:bodyPr/>
          <a:lstStyle/>
          <a:p>
            <a:pPr>
              <a:defRPr/>
            </a:pPr>
            <a:fld id="{50F0BEF3-9015-425A-83D6-B2156554FFD7}" type="slidenum">
              <a:rPr lang="tr-TR" altLang="tr-TR" smtClean="0"/>
              <a:pPr>
                <a:defRPr/>
              </a:pPr>
              <a:t>20</a:t>
            </a:fld>
            <a:endParaRPr lang="tr-TR" altLang="tr-TR"/>
          </a:p>
        </p:txBody>
      </p:sp>
      <p:pic>
        <p:nvPicPr>
          <p:cNvPr id="6" name="Picture 7" descr="https://static.tebrp.com/tebrp_img_guid/e25d669a-9083-4caa-8fd6-996670aa5168.png"/>
          <p:cNvPicPr>
            <a:picLocks noChangeAspect="1" noChangeArrowheads="1"/>
          </p:cNvPicPr>
          <p:nvPr/>
        </p:nvPicPr>
        <p:blipFill>
          <a:blip r:embed="rId6">
            <a:extLst>
              <a:ext uri="{28A0092B-C50C-407E-A947-70E740481C1C}">
                <a14:useLocalDpi xmlns:a14="http://schemas.microsoft.com/office/drawing/2010/main" val="0"/>
              </a:ext>
            </a:extLst>
          </a:blip>
          <a:srcRect l="16869" t="13957" r="18117" b="9282"/>
          <a:stretch>
            <a:fillRect/>
          </a:stretch>
        </p:blipFill>
        <p:spPr bwMode="auto">
          <a:xfrm>
            <a:off x="4643438" y="4692650"/>
            <a:ext cx="316865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76250"/>
            <a:ext cx="66675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Metin kutusu 3"/>
          <p:cNvSpPr txBox="1">
            <a:spLocks noChangeArrowheads="1"/>
          </p:cNvSpPr>
          <p:nvPr/>
        </p:nvSpPr>
        <p:spPr bwMode="auto">
          <a:xfrm>
            <a:off x="611188" y="5788025"/>
            <a:ext cx="84709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tr-TR" altLang="en-US" sz="2400">
                <a:latin typeface="Calibri" panose="020F0502020204030204" pitchFamily="34" charset="0"/>
                <a:cs typeface="Calibri" panose="020F0502020204030204" pitchFamily="34" charset="0"/>
              </a:rPr>
              <a:t>Q. </a:t>
            </a:r>
            <a:r>
              <a:rPr lang="en-US" altLang="en-US" sz="2400">
                <a:latin typeface="Calibri" panose="020F0502020204030204" pitchFamily="34" charset="0"/>
                <a:cs typeface="Calibri" panose="020F0502020204030204" pitchFamily="34" charset="0"/>
              </a:rPr>
              <a:t>Zamana bağlı ya da konsantrasyona bağlı öldürme etkisi nedir</a:t>
            </a:r>
            <a:r>
              <a:rPr lang="tr-TR" altLang="en-US" sz="2400">
                <a:latin typeface="Calibri" panose="020F0502020204030204" pitchFamily="34" charset="0"/>
                <a:cs typeface="Calibri" panose="020F0502020204030204" pitchFamily="34" charset="0"/>
              </a:rPr>
              <a:t>?</a:t>
            </a:r>
          </a:p>
          <a:p>
            <a:pPr>
              <a:spcBef>
                <a:spcPct val="0"/>
              </a:spcBef>
              <a:buClrTx/>
              <a:buSzTx/>
              <a:buFontTx/>
              <a:buNone/>
            </a:pPr>
            <a:r>
              <a:rPr lang="tr-TR" altLang="en-US" sz="2400">
                <a:latin typeface="Calibri" panose="020F0502020204030204" pitchFamily="34" charset="0"/>
                <a:cs typeface="Calibri" panose="020F0502020204030204" pitchFamily="34" charset="0"/>
              </a:rPr>
              <a:t>Q. </a:t>
            </a:r>
            <a:r>
              <a:rPr lang="en-US" altLang="en-US" sz="2400">
                <a:latin typeface="Calibri" panose="020F0502020204030204" pitchFamily="34" charset="0"/>
                <a:cs typeface="Calibri" panose="020F0502020204030204" pitchFamily="34" charset="0"/>
              </a:rPr>
              <a:t>örnekler</a:t>
            </a:r>
            <a:r>
              <a:rPr lang="tr-TR" altLang="en-US" sz="2400">
                <a:latin typeface="Calibri" panose="020F0502020204030204" pitchFamily="34" charset="0"/>
                <a:cs typeface="Calibri" panose="020F0502020204030204" pitchFamily="34" charset="0"/>
              </a:rPr>
              <a:t>?</a:t>
            </a:r>
          </a:p>
        </p:txBody>
      </p:sp>
      <p:sp>
        <p:nvSpPr>
          <p:cNvPr id="5" name="Slayt Numarası Yer Tutucusu 4">
            <a:extLst>
              <a:ext uri="{FF2B5EF4-FFF2-40B4-BE49-F238E27FC236}">
                <a16:creationId xmlns:a16="http://schemas.microsoft.com/office/drawing/2014/main" id="{04F8D479-1D48-423E-B69B-55028989A25A}"/>
              </a:ext>
            </a:extLst>
          </p:cNvPr>
          <p:cNvSpPr>
            <a:spLocks noGrp="1"/>
          </p:cNvSpPr>
          <p:nvPr>
            <p:ph type="sldNum" sz="quarter" idx="12"/>
          </p:nvPr>
        </p:nvSpPr>
        <p:spPr/>
        <p:txBody>
          <a:bodyPr/>
          <a:lstStyle/>
          <a:p>
            <a:pPr>
              <a:defRPr/>
            </a:pPr>
            <a:fld id="{6E3659D7-477F-4CF8-88A4-9C94C7E7755E}" type="slidenum">
              <a:rPr lang="tr-TR" altLang="tr-TR" smtClean="0"/>
              <a:pPr>
                <a:defRPr/>
              </a:pPr>
              <a:t>21</a:t>
            </a:fld>
            <a:endParaRPr lang="tr-TR" alt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0713"/>
            <a:ext cx="131762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6"/>
          <p:cNvSpPr txBox="1">
            <a:spLocks noChangeArrowheads="1"/>
          </p:cNvSpPr>
          <p:nvPr/>
        </p:nvSpPr>
        <p:spPr bwMode="auto">
          <a:xfrm>
            <a:off x="2109788" y="922338"/>
            <a:ext cx="4924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tr-TR">
                <a:solidFill>
                  <a:srgbClr val="FFFF00"/>
                </a:solidFill>
                <a:latin typeface="Segoe UI" panose="020B0502040204020203" pitchFamily="34" charset="0"/>
                <a:cs typeface="Segoe UI" panose="020B0502040204020203" pitchFamily="34" charset="0"/>
              </a:rPr>
              <a:t>Klinik Kullanım</a:t>
            </a:r>
            <a:r>
              <a:rPr lang="tr-TR" altLang="tr-TR">
                <a:solidFill>
                  <a:srgbClr val="FFFF00"/>
                </a:solidFill>
                <a:latin typeface="Segoe UI" panose="020B0502040204020203" pitchFamily="34" charset="0"/>
                <a:cs typeface="Segoe UI" panose="020B0502040204020203" pitchFamily="34" charset="0"/>
              </a:rPr>
              <a:t>-Er</a:t>
            </a:r>
            <a:r>
              <a:rPr lang="en-US" altLang="tr-TR">
                <a:solidFill>
                  <a:srgbClr val="FFFF00"/>
                </a:solidFill>
                <a:latin typeface="Segoe UI" panose="020B0502040204020203" pitchFamily="34" charset="0"/>
                <a:cs typeface="Segoe UI" panose="020B0502040204020203" pitchFamily="34" charset="0"/>
              </a:rPr>
              <a:t>i</a:t>
            </a:r>
            <a:r>
              <a:rPr lang="tr-TR" altLang="tr-TR">
                <a:solidFill>
                  <a:srgbClr val="FFFF00"/>
                </a:solidFill>
                <a:latin typeface="Segoe UI" panose="020B0502040204020203" pitchFamily="34" charset="0"/>
                <a:cs typeface="Segoe UI" panose="020B0502040204020203" pitchFamily="34" charset="0"/>
              </a:rPr>
              <a:t>trom</a:t>
            </a:r>
            <a:r>
              <a:rPr lang="en-US" altLang="tr-TR">
                <a:solidFill>
                  <a:srgbClr val="FFFF00"/>
                </a:solidFill>
                <a:latin typeface="Segoe UI" panose="020B0502040204020203" pitchFamily="34" charset="0"/>
                <a:cs typeface="Segoe UI" panose="020B0502040204020203" pitchFamily="34" charset="0"/>
              </a:rPr>
              <a:t>isin</a:t>
            </a:r>
          </a:p>
        </p:txBody>
      </p:sp>
      <p:sp>
        <p:nvSpPr>
          <p:cNvPr id="6" name="Metin kutusu 5">
            <a:extLst>
              <a:ext uri="{FF2B5EF4-FFF2-40B4-BE49-F238E27FC236}">
                <a16:creationId xmlns:a16="http://schemas.microsoft.com/office/drawing/2014/main" id="{88FEEE93-5146-43C8-BD35-CAE484195FED}"/>
              </a:ext>
            </a:extLst>
          </p:cNvPr>
          <p:cNvSpPr txBox="1"/>
          <p:nvPr/>
        </p:nvSpPr>
        <p:spPr>
          <a:xfrm>
            <a:off x="1589088" y="1700213"/>
            <a:ext cx="5948808" cy="2031325"/>
          </a:xfrm>
          <a:prstGeom prst="rect">
            <a:avLst/>
          </a:prstGeom>
          <a:noFill/>
        </p:spPr>
        <p:txBody>
          <a:bodyPr wrap="none">
            <a:spAutoFit/>
          </a:bodyPr>
          <a:lstStyle/>
          <a:p>
            <a:pPr marL="285750" indent="-285750">
              <a:lnSpc>
                <a:spcPct val="150000"/>
              </a:lnSpc>
              <a:buFont typeface="Arial" panose="020B0604020202020204" pitchFamily="34" charset="0"/>
              <a:buChar char="•"/>
              <a:defRPr/>
            </a:pPr>
            <a:r>
              <a:rPr lang="tr-TR" sz="2800" dirty="0" err="1" smtClean="0"/>
              <a:t>Korinebakteriyel</a:t>
            </a:r>
            <a:r>
              <a:rPr lang="tr-TR" sz="2800" dirty="0" smtClean="0"/>
              <a:t> </a:t>
            </a:r>
            <a:r>
              <a:rPr lang="tr-TR" sz="2800" dirty="0" err="1"/>
              <a:t>infe</a:t>
            </a:r>
            <a:r>
              <a:rPr lang="en-US" sz="2800" dirty="0" err="1"/>
              <a:t>ksiyonlar</a:t>
            </a:r>
            <a:r>
              <a:rPr lang="tr-TR" sz="2800" dirty="0"/>
              <a:t> </a:t>
            </a:r>
          </a:p>
          <a:p>
            <a:pPr>
              <a:lnSpc>
                <a:spcPct val="150000"/>
              </a:lnSpc>
              <a:defRPr/>
            </a:pPr>
            <a:r>
              <a:rPr lang="tr-TR" sz="2800" dirty="0"/>
              <a:t>(</a:t>
            </a:r>
            <a:r>
              <a:rPr lang="tr-TR" sz="2800" dirty="0" err="1"/>
              <a:t>di</a:t>
            </a:r>
            <a:r>
              <a:rPr lang="en-US" sz="2800" dirty="0" err="1"/>
              <a:t>fteri</a:t>
            </a:r>
            <a:r>
              <a:rPr lang="tr-TR" sz="2800" dirty="0"/>
              <a:t>, </a:t>
            </a:r>
            <a:r>
              <a:rPr lang="tr-TR" sz="2800" dirty="0" err="1" smtClean="0"/>
              <a:t>korinebakteriyel</a:t>
            </a:r>
            <a:r>
              <a:rPr lang="tr-TR" sz="2800" dirty="0" smtClean="0"/>
              <a:t> </a:t>
            </a:r>
            <a:r>
              <a:rPr lang="tr-TR" sz="2800" dirty="0" err="1"/>
              <a:t>sepsis</a:t>
            </a:r>
            <a:r>
              <a:rPr lang="tr-TR" sz="2800" dirty="0"/>
              <a:t>)</a:t>
            </a:r>
          </a:p>
          <a:p>
            <a:pPr marL="285750" indent="-285750">
              <a:lnSpc>
                <a:spcPct val="150000"/>
              </a:lnSpc>
              <a:buFont typeface="Arial" panose="020B0604020202020204" pitchFamily="34" charset="0"/>
              <a:buChar char="•"/>
              <a:defRPr/>
            </a:pPr>
            <a:r>
              <a:rPr lang="tr-TR" sz="2800" dirty="0" err="1" smtClean="0"/>
              <a:t>Klamydial</a:t>
            </a:r>
            <a:r>
              <a:rPr lang="tr-TR" sz="2800" dirty="0" smtClean="0"/>
              <a:t> </a:t>
            </a:r>
            <a:r>
              <a:rPr lang="tr-TR" sz="2800" dirty="0" err="1"/>
              <a:t>infe</a:t>
            </a:r>
            <a:r>
              <a:rPr lang="en-US" sz="2800" dirty="0" err="1"/>
              <a:t>ksiyonlar</a:t>
            </a:r>
            <a:endParaRPr lang="tr-TR" sz="2800" dirty="0"/>
          </a:p>
        </p:txBody>
      </p:sp>
      <p:pic>
        <p:nvPicPr>
          <p:cNvPr id="36869"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271838"/>
            <a:ext cx="1524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BFC345B9-EE9E-4A73-894E-61212D3579ED}"/>
              </a:ext>
            </a:extLst>
          </p:cNvPr>
          <p:cNvSpPr>
            <a:spLocks noGrp="1"/>
          </p:cNvSpPr>
          <p:nvPr>
            <p:ph type="sldNum" sz="quarter" idx="12"/>
          </p:nvPr>
        </p:nvSpPr>
        <p:spPr/>
        <p:txBody>
          <a:bodyPr/>
          <a:lstStyle/>
          <a:p>
            <a:pPr>
              <a:defRPr/>
            </a:pPr>
            <a:fld id="{2D6695D4-7F19-413C-BB1D-A6E7D3A93434}" type="slidenum">
              <a:rPr lang="tr-TR" altLang="tr-TR" smtClean="0"/>
              <a:pPr>
                <a:defRPr/>
              </a:pPr>
              <a:t>22</a:t>
            </a:fld>
            <a:endParaRPr lang="tr-TR" alt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Figure_31-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404813"/>
            <a:ext cx="5597525"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453C9D02-A217-4E03-BC90-EF8D8C578906}"/>
              </a:ext>
            </a:extLst>
          </p:cNvPr>
          <p:cNvSpPr>
            <a:spLocks noGrp="1"/>
          </p:cNvSpPr>
          <p:nvPr>
            <p:ph type="sldNum" sz="quarter" idx="12"/>
          </p:nvPr>
        </p:nvSpPr>
        <p:spPr/>
        <p:txBody>
          <a:bodyPr/>
          <a:lstStyle/>
          <a:p>
            <a:pPr>
              <a:defRPr/>
            </a:pPr>
            <a:fld id="{F1BB22C6-B06C-468F-866B-2096B2E57670}" type="slidenum">
              <a:rPr lang="tr-TR" altLang="tr-TR" smtClean="0"/>
              <a:pPr>
                <a:defRPr/>
              </a:pPr>
              <a:t>23</a:t>
            </a:fld>
            <a:endParaRPr lang="tr-TR" altLang="tr-TR"/>
          </a:p>
        </p:txBody>
      </p:sp>
      <p:sp>
        <p:nvSpPr>
          <p:cNvPr id="4" name="Metin kutusu 3"/>
          <p:cNvSpPr txBox="1"/>
          <p:nvPr/>
        </p:nvSpPr>
        <p:spPr>
          <a:xfrm>
            <a:off x="2124075" y="115888"/>
            <a:ext cx="1430200" cy="400110"/>
          </a:xfrm>
          <a:prstGeom prst="rect">
            <a:avLst/>
          </a:prstGeom>
          <a:solidFill>
            <a:schemeClr val="tx1"/>
          </a:solidFill>
        </p:spPr>
        <p:txBody>
          <a:bodyPr wrap="none">
            <a:spAutoFit/>
          </a:bodyPr>
          <a:lstStyle/>
          <a:p>
            <a:pPr>
              <a:defRPr/>
            </a:pPr>
            <a:r>
              <a:rPr lang="tr-TR" sz="2000" b="1" dirty="0" err="1" smtClean="0">
                <a:solidFill>
                  <a:schemeClr val="accent4">
                    <a:lumMod val="10000"/>
                  </a:schemeClr>
                </a:solidFill>
                <a:effectLst>
                  <a:outerShdw blurRad="38100" dist="38100" dir="2700000" algn="tl">
                    <a:srgbClr val="000000">
                      <a:alpha val="43137"/>
                    </a:srgbClr>
                  </a:outerShdw>
                </a:effectLst>
              </a:rPr>
              <a:t>Statinler</a:t>
            </a:r>
            <a:endParaRPr lang="en-US" sz="2000" b="1" dirty="0">
              <a:solidFill>
                <a:schemeClr val="accent4">
                  <a:lumMod val="10000"/>
                </a:schemeClr>
              </a:solidFill>
              <a:effectLst>
                <a:outerShdw blurRad="38100" dist="38100" dir="2700000" algn="tl">
                  <a:srgbClr val="000000">
                    <a:alpha val="43137"/>
                  </a:srgbClr>
                </a:outerShdw>
              </a:effectLst>
            </a:endParaRPr>
          </a:p>
        </p:txBody>
      </p:sp>
      <p:sp>
        <p:nvSpPr>
          <p:cNvPr id="5" name="Metin kutusu 4"/>
          <p:cNvSpPr txBox="1"/>
          <p:nvPr/>
        </p:nvSpPr>
        <p:spPr>
          <a:xfrm>
            <a:off x="5435600" y="3860800"/>
            <a:ext cx="2008188" cy="400050"/>
          </a:xfrm>
          <a:prstGeom prst="rect">
            <a:avLst/>
          </a:prstGeom>
          <a:noFill/>
        </p:spPr>
        <p:txBody>
          <a:bodyPr wrap="none">
            <a:spAutoFit/>
          </a:bodyPr>
          <a:lstStyle/>
          <a:p>
            <a:pPr>
              <a:defRPr/>
            </a:pPr>
            <a:r>
              <a:rPr lang="tr-TR" sz="2000" dirty="0">
                <a:solidFill>
                  <a:schemeClr val="accent4">
                    <a:lumMod val="10000"/>
                  </a:schemeClr>
                </a:solidFill>
                <a:effectLst>
                  <a:outerShdw blurRad="38100" dist="38100" dir="2700000" algn="tl">
                    <a:srgbClr val="000000">
                      <a:alpha val="43137"/>
                    </a:srgbClr>
                  </a:outerShdw>
                </a:effectLst>
              </a:rPr>
              <a:t>+ </a:t>
            </a:r>
            <a:r>
              <a:rPr lang="tr-TR" sz="2000" dirty="0" err="1">
                <a:solidFill>
                  <a:schemeClr val="accent4">
                    <a:lumMod val="10000"/>
                  </a:schemeClr>
                </a:solidFill>
                <a:effectLst>
                  <a:outerShdw blurRad="38100" dist="38100" dir="2700000" algn="tl">
                    <a:srgbClr val="000000">
                      <a:alpha val="43137"/>
                    </a:srgbClr>
                  </a:outerShdw>
                </a:effectLst>
              </a:rPr>
              <a:t>telitromycin</a:t>
            </a:r>
            <a:endParaRPr lang="en-US" sz="2000" dirty="0">
              <a:solidFill>
                <a:schemeClr val="accent4">
                  <a:lumMod val="1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kdörtgen 1">
            <a:extLst>
              <a:ext uri="{FF2B5EF4-FFF2-40B4-BE49-F238E27FC236}">
                <a16:creationId xmlns:a16="http://schemas.microsoft.com/office/drawing/2014/main" id="{5CE0331C-5BEE-4C81-9697-65536D9EA265}"/>
              </a:ext>
            </a:extLst>
          </p:cNvPr>
          <p:cNvSpPr>
            <a:spLocks noChangeArrowheads="1"/>
          </p:cNvSpPr>
          <p:nvPr/>
        </p:nvSpPr>
        <p:spPr bwMode="auto">
          <a:xfrm>
            <a:off x="179388" y="981075"/>
            <a:ext cx="84963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r>
              <a:rPr lang="en-US" altLang="tr-TR" sz="2400" u="sng" dirty="0" err="1">
                <a:solidFill>
                  <a:srgbClr val="FFFFFF"/>
                </a:solidFill>
                <a:latin typeface="Calibri" panose="020F0502020204030204" pitchFamily="34" charset="0"/>
                <a:cs typeface="Calibri" panose="020F0502020204030204" pitchFamily="34" charset="0"/>
              </a:rPr>
              <a:t>Üst</a:t>
            </a:r>
            <a:r>
              <a:rPr lang="en-US" altLang="tr-TR" sz="2400" u="sng" dirty="0">
                <a:solidFill>
                  <a:srgbClr val="FFFFFF"/>
                </a:solidFill>
                <a:latin typeface="Calibri" panose="020F0502020204030204" pitchFamily="34" charset="0"/>
                <a:cs typeface="Calibri" panose="020F0502020204030204" pitchFamily="34" charset="0"/>
              </a:rPr>
              <a:t> </a:t>
            </a:r>
            <a:r>
              <a:rPr lang="en-US" altLang="tr-TR" sz="2400" u="sng" dirty="0" err="1">
                <a:solidFill>
                  <a:srgbClr val="FFFFFF"/>
                </a:solidFill>
                <a:latin typeface="Calibri" panose="020F0502020204030204" pitchFamily="34" charset="0"/>
                <a:cs typeface="Calibri" panose="020F0502020204030204" pitchFamily="34" charset="0"/>
              </a:rPr>
              <a:t>Solunum</a:t>
            </a:r>
            <a:r>
              <a:rPr lang="en-US" altLang="tr-TR" sz="2400" u="sng" dirty="0">
                <a:solidFill>
                  <a:srgbClr val="FFFFFF"/>
                </a:solidFill>
                <a:latin typeface="Calibri" panose="020F0502020204030204" pitchFamily="34" charset="0"/>
                <a:cs typeface="Calibri" panose="020F0502020204030204" pitchFamily="34" charset="0"/>
              </a:rPr>
              <a:t> </a:t>
            </a:r>
            <a:r>
              <a:rPr lang="en-US" altLang="tr-TR" sz="2400" u="sng" dirty="0" err="1">
                <a:solidFill>
                  <a:srgbClr val="FFFFFF"/>
                </a:solidFill>
                <a:latin typeface="Calibri" panose="020F0502020204030204" pitchFamily="34" charset="0"/>
                <a:cs typeface="Calibri" panose="020F0502020204030204" pitchFamily="34" charset="0"/>
              </a:rPr>
              <a:t>Yolları</a:t>
            </a:r>
            <a:r>
              <a:rPr lang="en-US" altLang="tr-TR" sz="2400" u="sng" dirty="0">
                <a:solidFill>
                  <a:srgbClr val="FFFFFF"/>
                </a:solidFill>
                <a:latin typeface="Calibri" panose="020F0502020204030204" pitchFamily="34" charset="0"/>
                <a:cs typeface="Calibri" panose="020F0502020204030204" pitchFamily="34" charset="0"/>
              </a:rPr>
              <a:t> </a:t>
            </a:r>
            <a:r>
              <a:rPr lang="en-US" altLang="tr-TR" sz="2400" u="sng" dirty="0" err="1">
                <a:solidFill>
                  <a:srgbClr val="FFFFFF"/>
                </a:solidFill>
                <a:latin typeface="Calibri" panose="020F0502020204030204" pitchFamily="34" charset="0"/>
                <a:cs typeface="Calibri" panose="020F0502020204030204" pitchFamily="34" charset="0"/>
              </a:rPr>
              <a:t>İnfeksiyonları</a:t>
            </a:r>
            <a:r>
              <a:rPr lang="tr-TR" altLang="tr-TR" sz="2400" dirty="0">
                <a:solidFill>
                  <a:srgbClr val="FFFFFF"/>
                </a:solidFill>
                <a:latin typeface="Calibri" panose="020F0502020204030204" pitchFamily="34" charset="0"/>
                <a:cs typeface="Calibri" panose="020F0502020204030204" pitchFamily="34" charset="0"/>
              </a:rPr>
              <a:t>; </a:t>
            </a:r>
          </a:p>
          <a:p>
            <a:pPr>
              <a:defRPr/>
            </a:pPr>
            <a:r>
              <a:rPr lang="tr-TR" altLang="tr-TR" sz="2400" dirty="0" err="1">
                <a:solidFill>
                  <a:srgbClr val="FFFFFF"/>
                </a:solidFill>
                <a:latin typeface="Calibri" panose="020F0502020204030204" pitchFamily="34" charset="0"/>
                <a:cs typeface="Calibri" panose="020F0502020204030204" pitchFamily="34" charset="0"/>
                <a:hlinkClick r:id="rId2"/>
              </a:rPr>
              <a:t>azitrom</a:t>
            </a:r>
            <a:r>
              <a:rPr lang="en-US" altLang="tr-TR" sz="2400" dirty="0" err="1">
                <a:solidFill>
                  <a:srgbClr val="FFFFFF"/>
                </a:solidFill>
                <a:latin typeface="Calibri" panose="020F0502020204030204" pitchFamily="34" charset="0"/>
                <a:cs typeface="Calibri" panose="020F0502020204030204" pitchFamily="34" charset="0"/>
                <a:hlinkClick r:id="rId2"/>
              </a:rPr>
              <a:t>isin</a:t>
            </a:r>
            <a:r>
              <a:rPr lang="tr-TR" altLang="tr-TR" sz="2400" dirty="0">
                <a:solidFill>
                  <a:srgbClr val="FFFFFF"/>
                </a:solidFill>
                <a:latin typeface="Calibri" panose="020F0502020204030204" pitchFamily="34" charset="0"/>
                <a:cs typeface="Calibri" panose="020F0502020204030204" pitchFamily="34" charset="0"/>
              </a:rPr>
              <a:t>, </a:t>
            </a:r>
            <a:r>
              <a:rPr lang="en-US" altLang="tr-TR" sz="2400" u="sng" dirty="0">
                <a:solidFill>
                  <a:srgbClr val="FFFFFF"/>
                </a:solidFill>
                <a:latin typeface="Calibri" panose="020F0502020204030204" pitchFamily="34" charset="0"/>
                <a:cs typeface="Calibri" panose="020F0502020204030204" pitchFamily="34" charset="0"/>
              </a:rPr>
              <a:t>k</a:t>
            </a:r>
            <a:r>
              <a:rPr lang="tr-TR" altLang="tr-TR" sz="2400" dirty="0" err="1">
                <a:solidFill>
                  <a:srgbClr val="FFFFFF"/>
                </a:solidFill>
                <a:latin typeface="Calibri" panose="020F0502020204030204" pitchFamily="34" charset="0"/>
                <a:cs typeface="Calibri" panose="020F0502020204030204" pitchFamily="34" charset="0"/>
                <a:hlinkClick r:id="rId3"/>
              </a:rPr>
              <a:t>laritrom</a:t>
            </a:r>
            <a:r>
              <a:rPr lang="en-US" altLang="tr-TR" sz="2400" dirty="0">
                <a:solidFill>
                  <a:srgbClr val="FFFFFF"/>
                </a:solidFill>
                <a:latin typeface="Calibri" panose="020F0502020204030204" pitchFamily="34" charset="0"/>
                <a:cs typeface="Calibri" panose="020F0502020204030204" pitchFamily="34" charset="0"/>
                <a:hlinkClick r:id="rId3"/>
              </a:rPr>
              <a:t>is</a:t>
            </a:r>
            <a:r>
              <a:rPr lang="tr-TR" altLang="tr-TR" sz="2400" dirty="0">
                <a:solidFill>
                  <a:srgbClr val="FFFFFF"/>
                </a:solidFill>
                <a:latin typeface="Calibri" panose="020F0502020204030204" pitchFamily="34" charset="0"/>
                <a:cs typeface="Calibri" panose="020F0502020204030204" pitchFamily="34" charset="0"/>
                <a:hlinkClick r:id="rId3"/>
              </a:rPr>
              <a:t>in</a:t>
            </a:r>
            <a:r>
              <a:rPr lang="tr-TR" altLang="tr-TR" sz="2400" dirty="0">
                <a:solidFill>
                  <a:srgbClr val="FFFFFF"/>
                </a:solidFill>
                <a:latin typeface="Calibri" panose="020F0502020204030204" pitchFamily="34" charset="0"/>
                <a:cs typeface="Calibri" panose="020F0502020204030204" pitchFamily="34" charset="0"/>
              </a:rPr>
              <a:t>, </a:t>
            </a:r>
            <a:r>
              <a:rPr lang="en-US" altLang="tr-TR" sz="2400" dirty="0" err="1">
                <a:solidFill>
                  <a:srgbClr val="FFFFFF"/>
                </a:solidFill>
                <a:latin typeface="Calibri" panose="020F0502020204030204" pitchFamily="34" charset="0"/>
                <a:cs typeface="Calibri" panose="020F0502020204030204" pitchFamily="34" charset="0"/>
              </a:rPr>
              <a:t>ve</a:t>
            </a:r>
            <a:r>
              <a:rPr lang="en-US" altLang="tr-TR" sz="2400" dirty="0">
                <a:solidFill>
                  <a:srgbClr val="FFFFFF"/>
                </a:solidFill>
                <a:latin typeface="Calibri" panose="020F0502020204030204" pitchFamily="34" charset="0"/>
                <a:cs typeface="Calibri" panose="020F0502020204030204" pitchFamily="34" charset="0"/>
              </a:rPr>
              <a:t> </a:t>
            </a:r>
            <a:r>
              <a:rPr lang="en-US" altLang="tr-TR" sz="2400" u="sng" dirty="0">
                <a:solidFill>
                  <a:srgbClr val="FFFFFF"/>
                </a:solidFill>
                <a:latin typeface="Calibri" panose="020F0502020204030204" pitchFamily="34" charset="0"/>
                <a:cs typeface="Calibri" panose="020F0502020204030204" pitchFamily="34" charset="0"/>
              </a:rPr>
              <a:t>t</a:t>
            </a:r>
            <a:r>
              <a:rPr lang="tr-TR" altLang="tr-TR" sz="2400" dirty="0" err="1">
                <a:solidFill>
                  <a:schemeClr val="accent4">
                    <a:lumMod val="90000"/>
                  </a:schemeClr>
                </a:solidFill>
                <a:latin typeface="Calibri" panose="020F0502020204030204" pitchFamily="34" charset="0"/>
                <a:cs typeface="Calibri" panose="020F0502020204030204" pitchFamily="34" charset="0"/>
                <a:hlinkClick r:id="rId4"/>
              </a:rPr>
              <a:t>elithrom</a:t>
            </a:r>
            <a:r>
              <a:rPr lang="en-US" altLang="tr-TR" sz="2400" dirty="0" err="1">
                <a:solidFill>
                  <a:schemeClr val="accent4">
                    <a:lumMod val="90000"/>
                  </a:schemeClr>
                </a:solidFill>
                <a:latin typeface="Calibri" panose="020F0502020204030204" pitchFamily="34" charset="0"/>
                <a:cs typeface="Calibri" panose="020F0502020204030204" pitchFamily="34" charset="0"/>
                <a:hlinkClick r:id="rId4"/>
              </a:rPr>
              <a:t>i</a:t>
            </a:r>
            <a:r>
              <a:rPr lang="en-US" altLang="tr-TR" sz="2400" dirty="0" err="1">
                <a:solidFill>
                  <a:schemeClr val="accent4">
                    <a:lumMod val="90000"/>
                  </a:schemeClr>
                </a:solidFill>
                <a:latin typeface="Calibri" panose="020F0502020204030204" pitchFamily="34" charset="0"/>
                <a:cs typeface="Calibri" panose="020F0502020204030204" pitchFamily="34" charset="0"/>
              </a:rPr>
              <a:t>sin</a:t>
            </a:r>
            <a:r>
              <a:rPr lang="en-US" altLang="tr-TR" sz="2400" dirty="0">
                <a:solidFill>
                  <a:schemeClr val="accent4">
                    <a:lumMod val="90000"/>
                  </a:schemeClr>
                </a:solidFill>
                <a:latin typeface="Calibri" panose="020F0502020204030204" pitchFamily="34" charset="0"/>
                <a:cs typeface="Calibri" panose="020F0502020204030204" pitchFamily="34" charset="0"/>
              </a:rPr>
              <a:t>: </a:t>
            </a:r>
            <a:r>
              <a:rPr lang="tr-TR" altLang="tr-TR" sz="2400" dirty="0">
                <a:solidFill>
                  <a:srgbClr val="FFFFFF"/>
                </a:solidFill>
                <a:latin typeface="Calibri" panose="020F0502020204030204" pitchFamily="34" charset="0"/>
                <a:cs typeface="Calibri" panose="020F0502020204030204" pitchFamily="34" charset="0"/>
              </a:rPr>
              <a:t>er</a:t>
            </a:r>
            <a:r>
              <a:rPr lang="en-US" altLang="tr-TR" sz="2400" dirty="0" err="1">
                <a:solidFill>
                  <a:srgbClr val="FFFFFF"/>
                </a:solidFill>
                <a:latin typeface="Calibri" panose="020F0502020204030204" pitchFamily="34" charset="0"/>
                <a:cs typeface="Calibri" panose="020F0502020204030204" pitchFamily="34" charset="0"/>
              </a:rPr>
              <a:t>i</a:t>
            </a:r>
            <a:r>
              <a:rPr lang="tr-TR" altLang="tr-TR" sz="2400" dirty="0" err="1">
                <a:solidFill>
                  <a:srgbClr val="FFFFFF"/>
                </a:solidFill>
                <a:latin typeface="Calibri" panose="020F0502020204030204" pitchFamily="34" charset="0"/>
                <a:cs typeface="Calibri" panose="020F0502020204030204" pitchFamily="34" charset="0"/>
              </a:rPr>
              <a:t>trom</a:t>
            </a:r>
            <a:r>
              <a:rPr lang="en-US" altLang="tr-TR" sz="2400" dirty="0">
                <a:solidFill>
                  <a:srgbClr val="FFFFFF"/>
                </a:solidFill>
                <a:latin typeface="Calibri" panose="020F0502020204030204" pitchFamily="34" charset="0"/>
                <a:cs typeface="Calibri" panose="020F0502020204030204" pitchFamily="34" charset="0"/>
              </a:rPr>
              <a:t>is</a:t>
            </a:r>
            <a:r>
              <a:rPr lang="tr-TR" altLang="tr-TR" sz="2400" dirty="0">
                <a:solidFill>
                  <a:srgbClr val="FFFFFF"/>
                </a:solidFill>
                <a:latin typeface="Calibri" panose="020F0502020204030204" pitchFamily="34" charset="0"/>
                <a:cs typeface="Calibri" panose="020F0502020204030204" pitchFamily="34" charset="0"/>
              </a:rPr>
              <a:t>in</a:t>
            </a:r>
            <a:r>
              <a:rPr lang="en-US" altLang="tr-TR" sz="2400" dirty="0">
                <a:solidFill>
                  <a:srgbClr val="FFFFFF"/>
                </a:solidFill>
                <a:latin typeface="Calibri" panose="020F0502020204030204" pitchFamily="34" charset="0"/>
                <a:cs typeface="Calibri" panose="020F0502020204030204" pitchFamily="34" charset="0"/>
              </a:rPr>
              <a:t> </a:t>
            </a:r>
            <a:r>
              <a:rPr lang="en-US" altLang="tr-TR" sz="2400" dirty="0" err="1">
                <a:solidFill>
                  <a:srgbClr val="FFFFFF"/>
                </a:solidFill>
                <a:latin typeface="Calibri" panose="020F0502020204030204" pitchFamily="34" charset="0"/>
                <a:cs typeface="Calibri" panose="020F0502020204030204" pitchFamily="34" charset="0"/>
              </a:rPr>
              <a:t>duyarlı</a:t>
            </a:r>
            <a:r>
              <a:rPr lang="tr-TR" altLang="tr-TR" sz="2400" dirty="0">
                <a:solidFill>
                  <a:srgbClr val="FFFFFF"/>
                </a:solidFill>
                <a:latin typeface="Calibri" panose="020F0502020204030204" pitchFamily="34" charset="0"/>
                <a:cs typeface="Calibri" panose="020F0502020204030204" pitchFamily="34" charset="0"/>
              </a:rPr>
              <a:t> </a:t>
            </a:r>
            <a:r>
              <a:rPr lang="tr-TR" altLang="tr-TR" sz="2400" i="1" dirty="0" err="1">
                <a:solidFill>
                  <a:srgbClr val="FFFFFF"/>
                </a:solidFill>
                <a:latin typeface="Calibri" panose="020F0502020204030204" pitchFamily="34" charset="0"/>
                <a:cs typeface="Calibri" panose="020F0502020204030204" pitchFamily="34" charset="0"/>
              </a:rPr>
              <a:t>Streptococcus</a:t>
            </a:r>
            <a:r>
              <a:rPr lang="tr-TR" altLang="tr-TR" sz="2400" i="1" dirty="0">
                <a:solidFill>
                  <a:srgbClr val="FFFFFF"/>
                </a:solidFill>
                <a:latin typeface="Calibri" panose="020F0502020204030204" pitchFamily="34" charset="0"/>
                <a:cs typeface="Calibri" panose="020F0502020204030204" pitchFamily="34" charset="0"/>
              </a:rPr>
              <a:t> </a:t>
            </a:r>
            <a:r>
              <a:rPr lang="tr-TR" altLang="tr-TR" sz="2400" i="1" dirty="0" err="1">
                <a:solidFill>
                  <a:srgbClr val="FFFFFF"/>
                </a:solidFill>
                <a:latin typeface="Calibri" panose="020F0502020204030204" pitchFamily="34" charset="0"/>
                <a:cs typeface="Calibri" panose="020F0502020204030204" pitchFamily="34" charset="0"/>
              </a:rPr>
              <a:t>pneumoniae</a:t>
            </a:r>
            <a:r>
              <a:rPr lang="tr-TR" altLang="tr-TR" sz="2400" dirty="0">
                <a:solidFill>
                  <a:srgbClr val="FFFFFF"/>
                </a:solidFill>
                <a:latin typeface="Calibri" panose="020F0502020204030204" pitchFamily="34" charset="0"/>
                <a:cs typeface="Calibri" panose="020F0502020204030204" pitchFamily="34" charset="0"/>
              </a:rPr>
              <a:t>, </a:t>
            </a:r>
            <a:r>
              <a:rPr lang="tr-TR" altLang="tr-TR" sz="2400" i="1" dirty="0" err="1">
                <a:solidFill>
                  <a:srgbClr val="FFFFFF"/>
                </a:solidFill>
                <a:latin typeface="Calibri" panose="020F0502020204030204" pitchFamily="34" charset="0"/>
                <a:cs typeface="Calibri" panose="020F0502020204030204" pitchFamily="34" charset="0"/>
              </a:rPr>
              <a:t>Haemophilus</a:t>
            </a:r>
            <a:r>
              <a:rPr lang="tr-TR" altLang="tr-TR" sz="2400" dirty="0">
                <a:solidFill>
                  <a:srgbClr val="FFFFFF"/>
                </a:solidFill>
                <a:latin typeface="Calibri" panose="020F0502020204030204" pitchFamily="34" charset="0"/>
                <a:cs typeface="Calibri" panose="020F0502020204030204" pitchFamily="34" charset="0"/>
              </a:rPr>
              <a:t> </a:t>
            </a:r>
            <a:r>
              <a:rPr lang="tr-TR" altLang="tr-TR" sz="2400" dirty="0" err="1">
                <a:solidFill>
                  <a:srgbClr val="FFFFFF"/>
                </a:solidFill>
                <a:latin typeface="Calibri" panose="020F0502020204030204" pitchFamily="34" charset="0"/>
                <a:cs typeface="Calibri" panose="020F0502020204030204" pitchFamily="34" charset="0"/>
              </a:rPr>
              <a:t>spp</a:t>
            </a:r>
            <a:r>
              <a:rPr lang="tr-TR" altLang="tr-TR" sz="2400" dirty="0">
                <a:solidFill>
                  <a:srgbClr val="FFFFFF"/>
                </a:solidFill>
                <a:latin typeface="Calibri" panose="020F0502020204030204" pitchFamily="34" charset="0"/>
                <a:cs typeface="Calibri" panose="020F0502020204030204" pitchFamily="34" charset="0"/>
              </a:rPr>
              <a:t>, </a:t>
            </a:r>
            <a:r>
              <a:rPr lang="tr-TR" altLang="tr-TR" sz="2400" i="1" dirty="0" err="1">
                <a:solidFill>
                  <a:srgbClr val="FFFFFF"/>
                </a:solidFill>
                <a:latin typeface="Calibri" panose="020F0502020204030204" pitchFamily="34" charset="0"/>
                <a:cs typeface="Calibri" panose="020F0502020204030204" pitchFamily="34" charset="0"/>
              </a:rPr>
              <a:t>Moraxella</a:t>
            </a:r>
            <a:r>
              <a:rPr lang="tr-TR" altLang="tr-TR" sz="2400" i="1" dirty="0">
                <a:solidFill>
                  <a:srgbClr val="FFFFFF"/>
                </a:solidFill>
                <a:latin typeface="Calibri" panose="020F0502020204030204" pitchFamily="34" charset="0"/>
                <a:cs typeface="Calibri" panose="020F0502020204030204" pitchFamily="34" charset="0"/>
              </a:rPr>
              <a:t> </a:t>
            </a:r>
            <a:r>
              <a:rPr lang="tr-TR" altLang="tr-TR" sz="2400" i="1" dirty="0" err="1">
                <a:solidFill>
                  <a:srgbClr val="FFFFFF"/>
                </a:solidFill>
                <a:latin typeface="Calibri" panose="020F0502020204030204" pitchFamily="34" charset="0"/>
                <a:cs typeface="Calibri" panose="020F0502020204030204" pitchFamily="34" charset="0"/>
              </a:rPr>
              <a:t>catarrhalis</a:t>
            </a:r>
            <a:r>
              <a:rPr lang="en-US" altLang="tr-TR" sz="2400" i="1" dirty="0">
                <a:solidFill>
                  <a:srgbClr val="FFFFFF"/>
                </a:solidFill>
                <a:latin typeface="Calibri" panose="020F0502020204030204" pitchFamily="34" charset="0"/>
                <a:cs typeface="Calibri" panose="020F0502020204030204" pitchFamily="34" charset="0"/>
              </a:rPr>
              <a:t> </a:t>
            </a:r>
            <a:r>
              <a:rPr lang="en-US" altLang="tr-TR" sz="2400" dirty="0" err="1">
                <a:solidFill>
                  <a:srgbClr val="FFFFFF"/>
                </a:solidFill>
                <a:latin typeface="Calibri" panose="020F0502020204030204" pitchFamily="34" charset="0"/>
                <a:cs typeface="Calibri" panose="020F0502020204030204" pitchFamily="34" charset="0"/>
              </a:rPr>
              <a:t>ve</a:t>
            </a:r>
            <a:r>
              <a:rPr lang="tr-TR" altLang="tr-TR" sz="2400" dirty="0">
                <a:solidFill>
                  <a:srgbClr val="FFFFFF"/>
                </a:solidFill>
                <a:latin typeface="Calibri" panose="020F0502020204030204" pitchFamily="34" charset="0"/>
                <a:cs typeface="Calibri" panose="020F0502020204030204" pitchFamily="34" charset="0"/>
              </a:rPr>
              <a:t> </a:t>
            </a:r>
            <a:r>
              <a:rPr lang="tr-TR" altLang="tr-TR" sz="2800" dirty="0">
                <a:solidFill>
                  <a:srgbClr val="FFFFFF"/>
                </a:solidFill>
                <a:latin typeface="Calibri" panose="020F0502020204030204" pitchFamily="34" charset="0"/>
                <a:cs typeface="Calibri" panose="020F0502020204030204" pitchFamily="34" charset="0"/>
              </a:rPr>
              <a:t>at</a:t>
            </a:r>
            <a:r>
              <a:rPr lang="en-US" altLang="tr-TR" sz="2800" dirty="0" err="1">
                <a:solidFill>
                  <a:srgbClr val="FFFFFF"/>
                </a:solidFill>
                <a:latin typeface="Calibri" panose="020F0502020204030204" pitchFamily="34" charset="0"/>
                <a:cs typeface="Calibri" panose="020F0502020204030204" pitchFamily="34" charset="0"/>
              </a:rPr>
              <a:t>ipik</a:t>
            </a:r>
            <a:r>
              <a:rPr lang="tr-TR" altLang="tr-TR" sz="2800" dirty="0">
                <a:solidFill>
                  <a:srgbClr val="FFFFFF"/>
                </a:solidFill>
                <a:latin typeface="Calibri" panose="020F0502020204030204" pitchFamily="34" charset="0"/>
                <a:cs typeface="Calibri" panose="020F0502020204030204" pitchFamily="34" charset="0"/>
              </a:rPr>
              <a:t> </a:t>
            </a:r>
            <a:r>
              <a:rPr lang="tr-TR" altLang="tr-TR" sz="2800" dirty="0" err="1">
                <a:solidFill>
                  <a:srgbClr val="FFFFFF"/>
                </a:solidFill>
                <a:latin typeface="Calibri" panose="020F0502020204030204" pitchFamily="34" charset="0"/>
                <a:cs typeface="Calibri" panose="020F0502020204030204" pitchFamily="34" charset="0"/>
              </a:rPr>
              <a:t>pn</a:t>
            </a:r>
            <a:r>
              <a:rPr lang="en-US" altLang="tr-TR" sz="2800" dirty="0" err="1">
                <a:solidFill>
                  <a:srgbClr val="FFFFFF"/>
                </a:solidFill>
                <a:latin typeface="Calibri" panose="020F0502020204030204" pitchFamily="34" charset="0"/>
                <a:cs typeface="Calibri" panose="020F0502020204030204" pitchFamily="34" charset="0"/>
              </a:rPr>
              <a:t>ömoni</a:t>
            </a:r>
            <a:r>
              <a:rPr lang="en-US" altLang="tr-TR" sz="2800" dirty="0">
                <a:solidFill>
                  <a:srgbClr val="FFFFFF"/>
                </a:solidFill>
                <a:latin typeface="Calibri" panose="020F0502020204030204" pitchFamily="34" charset="0"/>
                <a:cs typeface="Calibri" panose="020F0502020204030204" pitchFamily="34" charset="0"/>
              </a:rPr>
              <a:t> </a:t>
            </a:r>
            <a:r>
              <a:rPr lang="en-US" altLang="tr-TR" sz="2800" dirty="0" err="1">
                <a:solidFill>
                  <a:srgbClr val="FFFFFF"/>
                </a:solidFill>
                <a:latin typeface="Calibri" panose="020F0502020204030204" pitchFamily="34" charset="0"/>
                <a:cs typeface="Calibri" panose="020F0502020204030204" pitchFamily="34" charset="0"/>
              </a:rPr>
              <a:t>etkenlerine</a:t>
            </a:r>
            <a:r>
              <a:rPr lang="en-US" altLang="tr-TR" sz="2800" dirty="0">
                <a:solidFill>
                  <a:srgbClr val="FFFFFF"/>
                </a:solidFill>
                <a:latin typeface="Calibri" panose="020F0502020204030204" pitchFamily="34" charset="0"/>
                <a:cs typeface="Calibri" panose="020F0502020204030204" pitchFamily="34" charset="0"/>
              </a:rPr>
              <a:t> </a:t>
            </a:r>
            <a:r>
              <a:rPr lang="en-US" altLang="tr-TR" sz="2800" dirty="0" err="1">
                <a:solidFill>
                  <a:srgbClr val="FFFFFF"/>
                </a:solidFill>
                <a:latin typeface="Calibri" panose="020F0502020204030204" pitchFamily="34" charset="0"/>
                <a:cs typeface="Calibri" panose="020F0502020204030204" pitchFamily="34" charset="0"/>
              </a:rPr>
              <a:t>etkili</a:t>
            </a:r>
            <a:r>
              <a:rPr lang="en-US" altLang="tr-TR" sz="2800" dirty="0">
                <a:solidFill>
                  <a:srgbClr val="FFFFFF"/>
                </a:solidFill>
                <a:latin typeface="Calibri" panose="020F0502020204030204" pitchFamily="34" charset="0"/>
                <a:cs typeface="Calibri" panose="020F0502020204030204" pitchFamily="34" charset="0"/>
              </a:rPr>
              <a:t> (</a:t>
            </a:r>
            <a:r>
              <a:rPr lang="en-US" altLang="tr-TR" sz="2800" dirty="0" err="1">
                <a:solidFill>
                  <a:srgbClr val="FFFFFF"/>
                </a:solidFill>
                <a:latin typeface="Calibri" panose="020F0502020204030204" pitchFamily="34" charset="0"/>
                <a:cs typeface="Calibri" panose="020F0502020204030204" pitchFamily="34" charset="0"/>
              </a:rPr>
              <a:t>örnek</a:t>
            </a:r>
            <a:r>
              <a:rPr lang="en-US" altLang="tr-TR" sz="2800" dirty="0">
                <a:solidFill>
                  <a:srgbClr val="FFFFFF"/>
                </a:solidFill>
                <a:latin typeface="Calibri" panose="020F0502020204030204" pitchFamily="34" charset="0"/>
                <a:cs typeface="Calibri" panose="020F0502020204030204" pitchFamily="34" charset="0"/>
              </a:rPr>
              <a:t>: </a:t>
            </a:r>
            <a:r>
              <a:rPr lang="tr-TR" altLang="tr-TR" sz="2400" dirty="0">
                <a:solidFill>
                  <a:srgbClr val="FFFFFF"/>
                </a:solidFill>
                <a:latin typeface="Calibri" panose="020F0502020204030204" pitchFamily="34" charset="0"/>
                <a:cs typeface="Calibri" panose="020F0502020204030204" pitchFamily="34" charset="0"/>
              </a:rPr>
              <a:t> </a:t>
            </a:r>
            <a:r>
              <a:rPr lang="tr-TR" altLang="tr-TR" sz="2400" i="1" dirty="0" err="1">
                <a:solidFill>
                  <a:srgbClr val="FFFFFF"/>
                </a:solidFill>
                <a:latin typeface="Calibri" panose="020F0502020204030204" pitchFamily="34" charset="0"/>
                <a:cs typeface="Calibri" panose="020F0502020204030204" pitchFamily="34" charset="0"/>
              </a:rPr>
              <a:t>Legionella</a:t>
            </a:r>
            <a:r>
              <a:rPr lang="tr-TR" altLang="tr-TR" sz="2400" i="1" dirty="0">
                <a:solidFill>
                  <a:srgbClr val="FFFFFF"/>
                </a:solidFill>
                <a:latin typeface="Calibri" panose="020F0502020204030204" pitchFamily="34" charset="0"/>
                <a:cs typeface="Calibri" panose="020F0502020204030204" pitchFamily="34" charset="0"/>
              </a:rPr>
              <a:t> </a:t>
            </a:r>
            <a:r>
              <a:rPr lang="tr-TR" altLang="tr-TR" sz="2400" i="1" dirty="0" err="1">
                <a:solidFill>
                  <a:srgbClr val="FFFFFF"/>
                </a:solidFill>
                <a:latin typeface="Calibri" panose="020F0502020204030204" pitchFamily="34" charset="0"/>
                <a:cs typeface="Calibri" panose="020F0502020204030204" pitchFamily="34" charset="0"/>
              </a:rPr>
              <a:t>pneumophila</a:t>
            </a:r>
            <a:r>
              <a:rPr lang="tr-TR" altLang="tr-TR" sz="2400" dirty="0">
                <a:solidFill>
                  <a:srgbClr val="FFFFFF"/>
                </a:solidFill>
                <a:latin typeface="Calibri" panose="020F0502020204030204" pitchFamily="34" charset="0"/>
                <a:cs typeface="Calibri" panose="020F0502020204030204" pitchFamily="34" charset="0"/>
              </a:rPr>
              <a:t>, </a:t>
            </a:r>
            <a:r>
              <a:rPr lang="tr-TR" altLang="tr-TR" sz="2400" i="1" dirty="0" err="1">
                <a:solidFill>
                  <a:srgbClr val="FFFFFF"/>
                </a:solidFill>
                <a:latin typeface="Calibri" panose="020F0502020204030204" pitchFamily="34" charset="0"/>
                <a:cs typeface="Calibri" panose="020F0502020204030204" pitchFamily="34" charset="0"/>
              </a:rPr>
              <a:t>Chlamydia</a:t>
            </a:r>
            <a:r>
              <a:rPr lang="tr-TR" altLang="tr-TR" sz="2400" dirty="0">
                <a:solidFill>
                  <a:srgbClr val="FFFFFF"/>
                </a:solidFill>
                <a:latin typeface="Calibri" panose="020F0502020204030204" pitchFamily="34" charset="0"/>
                <a:cs typeface="Calibri" panose="020F0502020204030204" pitchFamily="34" charset="0"/>
              </a:rPr>
              <a:t> </a:t>
            </a:r>
            <a:r>
              <a:rPr lang="tr-TR" altLang="tr-TR" sz="2400" i="1" dirty="0" err="1">
                <a:solidFill>
                  <a:srgbClr val="FFFFFF"/>
                </a:solidFill>
                <a:latin typeface="Calibri" panose="020F0502020204030204" pitchFamily="34" charset="0"/>
                <a:cs typeface="Calibri" panose="020F0502020204030204" pitchFamily="34" charset="0"/>
              </a:rPr>
              <a:t>pneumoniae</a:t>
            </a:r>
            <a:r>
              <a:rPr lang="tr-TR" altLang="tr-TR" sz="2400" dirty="0">
                <a:solidFill>
                  <a:srgbClr val="FFFFFF"/>
                </a:solidFill>
                <a:latin typeface="Calibri" panose="020F0502020204030204" pitchFamily="34" charset="0"/>
                <a:cs typeface="Calibri" panose="020F0502020204030204" pitchFamily="34" charset="0"/>
              </a:rPr>
              <a:t>, </a:t>
            </a:r>
            <a:r>
              <a:rPr lang="tr-TR" altLang="tr-TR" sz="2400" dirty="0" err="1">
                <a:solidFill>
                  <a:srgbClr val="FFFFFF"/>
                </a:solidFill>
                <a:latin typeface="Calibri" panose="020F0502020204030204" pitchFamily="34" charset="0"/>
                <a:cs typeface="Calibri" panose="020F0502020204030204" pitchFamily="34" charset="0"/>
              </a:rPr>
              <a:t>and</a:t>
            </a:r>
            <a:r>
              <a:rPr lang="tr-TR" altLang="tr-TR" sz="2400" dirty="0">
                <a:solidFill>
                  <a:srgbClr val="FFFFFF"/>
                </a:solidFill>
                <a:latin typeface="Calibri" panose="020F0502020204030204" pitchFamily="34" charset="0"/>
                <a:cs typeface="Calibri" panose="020F0502020204030204" pitchFamily="34" charset="0"/>
              </a:rPr>
              <a:t> </a:t>
            </a:r>
            <a:r>
              <a:rPr lang="tr-TR" altLang="tr-TR" sz="2400" i="1" dirty="0" err="1">
                <a:solidFill>
                  <a:srgbClr val="FFFFFF"/>
                </a:solidFill>
                <a:latin typeface="Calibri" panose="020F0502020204030204" pitchFamily="34" charset="0"/>
                <a:cs typeface="Calibri" panose="020F0502020204030204" pitchFamily="34" charset="0"/>
              </a:rPr>
              <a:t>Mycoplasma</a:t>
            </a:r>
            <a:r>
              <a:rPr lang="tr-TR" altLang="tr-TR" sz="2400" i="1" dirty="0">
                <a:solidFill>
                  <a:srgbClr val="FFFFFF"/>
                </a:solidFill>
                <a:latin typeface="Calibri" panose="020F0502020204030204" pitchFamily="34" charset="0"/>
                <a:cs typeface="Calibri" panose="020F0502020204030204" pitchFamily="34" charset="0"/>
              </a:rPr>
              <a:t> </a:t>
            </a:r>
            <a:r>
              <a:rPr lang="tr-TR" altLang="tr-TR" sz="2400" i="1" dirty="0" err="1">
                <a:solidFill>
                  <a:srgbClr val="FFFFFF"/>
                </a:solidFill>
                <a:latin typeface="Calibri" panose="020F0502020204030204" pitchFamily="34" charset="0"/>
                <a:cs typeface="Calibri" panose="020F0502020204030204" pitchFamily="34" charset="0"/>
              </a:rPr>
              <a:t>pneumoniae</a:t>
            </a:r>
            <a:r>
              <a:rPr lang="en-US" altLang="tr-TR" sz="2400" i="1" dirty="0">
                <a:solidFill>
                  <a:srgbClr val="FFFFFF"/>
                </a:solidFill>
                <a:latin typeface="Calibri" panose="020F0502020204030204" pitchFamily="34" charset="0"/>
                <a:cs typeface="Calibri" panose="020F0502020204030204" pitchFamily="34" charset="0"/>
              </a:rPr>
              <a:t>)</a:t>
            </a:r>
            <a:endParaRPr lang="tr-TR" altLang="tr-TR" sz="2400" dirty="0">
              <a:solidFill>
                <a:srgbClr val="FFFFFF"/>
              </a:solidFill>
              <a:latin typeface="Calibri" panose="020F0502020204030204" pitchFamily="34" charset="0"/>
              <a:cs typeface="Calibri" panose="020F0502020204030204" pitchFamily="34" charset="0"/>
            </a:endParaRPr>
          </a:p>
          <a:p>
            <a:pPr>
              <a:defRPr/>
            </a:pPr>
            <a:endParaRPr lang="tr-TR" altLang="tr-TR" sz="2400" dirty="0">
              <a:solidFill>
                <a:srgbClr val="FFFFFF"/>
              </a:solidFill>
              <a:latin typeface="Calibri" panose="020F0502020204030204" pitchFamily="34" charset="0"/>
              <a:cs typeface="Calibri" panose="020F0502020204030204" pitchFamily="34" charset="0"/>
            </a:endParaRPr>
          </a:p>
          <a:p>
            <a:pPr>
              <a:defRPr/>
            </a:pPr>
            <a:r>
              <a:rPr lang="tr-TR" altLang="tr-TR" sz="2400" dirty="0" err="1">
                <a:solidFill>
                  <a:schemeClr val="accent4">
                    <a:lumMod val="9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Telitrom</a:t>
            </a:r>
            <a:r>
              <a:rPr lang="en-US" altLang="tr-TR" sz="2400" dirty="0">
                <a:solidFill>
                  <a:schemeClr val="accent4">
                    <a:lumMod val="9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 </a:t>
            </a:r>
            <a:r>
              <a:rPr lang="en-US" altLang="tr-TR" sz="2400" dirty="0" err="1">
                <a:solidFill>
                  <a:srgbClr val="FFFFFF"/>
                </a:solidFill>
                <a:latin typeface="Calibri" panose="020F0502020204030204" pitchFamily="34" charset="0"/>
                <a:cs typeface="Calibri" panose="020F0502020204030204" pitchFamily="34" charset="0"/>
              </a:rPr>
              <a:t>çoğu</a:t>
            </a:r>
            <a:r>
              <a:rPr lang="en-US" altLang="tr-TR" sz="2400" dirty="0">
                <a:solidFill>
                  <a:srgbClr val="FFFFFF"/>
                </a:solidFill>
                <a:latin typeface="Calibri" panose="020F0502020204030204" pitchFamily="34" charset="0"/>
                <a:cs typeface="Calibri" panose="020F0502020204030204" pitchFamily="34" charset="0"/>
              </a:rPr>
              <a:t> </a:t>
            </a:r>
            <a:r>
              <a:rPr lang="tr-TR" altLang="tr-TR" sz="2400" dirty="0">
                <a:solidFill>
                  <a:srgbClr val="FFFFFF"/>
                </a:solidFill>
                <a:latin typeface="Calibri" panose="020F0502020204030204" pitchFamily="34" charset="0"/>
                <a:cs typeface="Calibri" panose="020F0502020204030204" pitchFamily="34" charset="0"/>
              </a:rPr>
              <a:t>er</a:t>
            </a:r>
            <a:r>
              <a:rPr lang="en-US" altLang="tr-TR" sz="2400" dirty="0" err="1">
                <a:solidFill>
                  <a:srgbClr val="FFFFFF"/>
                </a:solidFill>
                <a:latin typeface="Calibri" panose="020F0502020204030204" pitchFamily="34" charset="0"/>
                <a:cs typeface="Calibri" panose="020F0502020204030204" pitchFamily="34" charset="0"/>
              </a:rPr>
              <a:t>itromisin</a:t>
            </a:r>
            <a:r>
              <a:rPr lang="en-US" altLang="tr-TR" sz="2400" dirty="0">
                <a:solidFill>
                  <a:srgbClr val="FFFFFF"/>
                </a:solidFill>
                <a:latin typeface="Calibri" panose="020F0502020204030204" pitchFamily="34" charset="0"/>
                <a:cs typeface="Calibri" panose="020F0502020204030204" pitchFamily="34" charset="0"/>
              </a:rPr>
              <a:t> </a:t>
            </a:r>
            <a:r>
              <a:rPr lang="en-US" altLang="tr-TR" sz="2400" dirty="0" err="1">
                <a:solidFill>
                  <a:srgbClr val="FFFFFF"/>
                </a:solidFill>
                <a:latin typeface="Calibri" panose="020F0502020204030204" pitchFamily="34" charset="0"/>
                <a:cs typeface="Calibri" panose="020F0502020204030204" pitchFamily="34" charset="0"/>
              </a:rPr>
              <a:t>dirençli</a:t>
            </a:r>
            <a:r>
              <a:rPr lang="en-US" altLang="tr-TR" sz="2400" dirty="0">
                <a:solidFill>
                  <a:srgbClr val="FFFFFF"/>
                </a:solidFill>
                <a:latin typeface="Calibri" panose="020F0502020204030204" pitchFamily="34" charset="0"/>
                <a:cs typeface="Calibri" panose="020F0502020204030204" pitchFamily="34" charset="0"/>
              </a:rPr>
              <a:t> </a:t>
            </a:r>
            <a:r>
              <a:rPr lang="tr-TR" altLang="tr-TR" sz="2400" i="1" dirty="0">
                <a:solidFill>
                  <a:srgbClr val="FFFFFF"/>
                </a:solidFill>
                <a:latin typeface="Calibri" panose="020F0502020204030204" pitchFamily="34" charset="0"/>
                <a:cs typeface="Calibri" panose="020F0502020204030204" pitchFamily="34" charset="0"/>
              </a:rPr>
              <a:t>S. </a:t>
            </a:r>
            <a:r>
              <a:rPr lang="tr-TR" altLang="tr-TR" sz="2400" i="1" dirty="0" err="1">
                <a:solidFill>
                  <a:srgbClr val="FFFFFF"/>
                </a:solidFill>
                <a:latin typeface="Calibri" panose="020F0502020204030204" pitchFamily="34" charset="0"/>
                <a:cs typeface="Calibri" panose="020F0502020204030204" pitchFamily="34" charset="0"/>
              </a:rPr>
              <a:t>Pneumoniae</a:t>
            </a:r>
            <a:r>
              <a:rPr lang="en-US" altLang="tr-TR" sz="2400" i="1" dirty="0">
                <a:solidFill>
                  <a:srgbClr val="FFFFFF"/>
                </a:solidFill>
                <a:latin typeface="Calibri" panose="020F0502020204030204" pitchFamily="34" charset="0"/>
                <a:cs typeface="Calibri" panose="020F0502020204030204" pitchFamily="34" charset="0"/>
              </a:rPr>
              <a:t>’ye de </a:t>
            </a:r>
            <a:r>
              <a:rPr lang="en-US" altLang="tr-TR" sz="2400" i="1" dirty="0" err="1">
                <a:solidFill>
                  <a:srgbClr val="FFFFFF"/>
                </a:solidFill>
                <a:latin typeface="Calibri" panose="020F0502020204030204" pitchFamily="34" charset="0"/>
                <a:cs typeface="Calibri" panose="020F0502020204030204" pitchFamily="34" charset="0"/>
              </a:rPr>
              <a:t>etkili</a:t>
            </a:r>
            <a:endParaRPr lang="tr-TR" altLang="tr-TR" sz="2400" i="1" dirty="0">
              <a:solidFill>
                <a:srgbClr val="FFFFFF"/>
              </a:solidFill>
              <a:latin typeface="Calibri" panose="020F0502020204030204" pitchFamily="34" charset="0"/>
              <a:cs typeface="Calibri" panose="020F0502020204030204" pitchFamily="34" charset="0"/>
            </a:endParaRPr>
          </a:p>
          <a:p>
            <a:pPr>
              <a:defRPr/>
            </a:pPr>
            <a:endParaRPr lang="tr-TR" altLang="tr-TR" sz="2400" i="1" dirty="0">
              <a:solidFill>
                <a:srgbClr val="FFFF00"/>
              </a:solidFill>
              <a:latin typeface="Calibri" panose="020F0502020204030204" pitchFamily="34" charset="0"/>
              <a:cs typeface="Calibri" panose="020F0502020204030204" pitchFamily="34" charset="0"/>
            </a:endParaRPr>
          </a:p>
          <a:p>
            <a:pPr>
              <a:defRPr/>
            </a:pPr>
            <a:r>
              <a:rPr lang="en-US" altLang="tr-TR" sz="2400" dirty="0">
                <a:solidFill>
                  <a:srgbClr val="FFFF00"/>
                </a:solidFill>
                <a:latin typeface="Calibri" panose="020F0502020204030204" pitchFamily="34" charset="0"/>
                <a:cs typeface="Calibri" panose="020F0502020204030204" pitchFamily="34" charset="0"/>
              </a:rPr>
              <a:t>G</a:t>
            </a:r>
            <a:r>
              <a:rPr lang="tr-TR" altLang="tr-TR" sz="2400" dirty="0">
                <a:solidFill>
                  <a:srgbClr val="FFFF00"/>
                </a:solidFill>
                <a:latin typeface="Calibri" panose="020F0502020204030204" pitchFamily="34" charset="0"/>
                <a:cs typeface="Calibri" panose="020F0502020204030204" pitchFamily="34" charset="0"/>
              </a:rPr>
              <a:t>ram-</a:t>
            </a:r>
            <a:r>
              <a:rPr lang="tr-TR" altLang="tr-TR" sz="2400" dirty="0" err="1">
                <a:solidFill>
                  <a:srgbClr val="FFFF00"/>
                </a:solidFill>
                <a:latin typeface="Calibri" panose="020F0502020204030204" pitchFamily="34" charset="0"/>
                <a:cs typeface="Calibri" panose="020F0502020204030204" pitchFamily="34" charset="0"/>
              </a:rPr>
              <a:t>negati</a:t>
            </a:r>
            <a:r>
              <a:rPr lang="en-US" altLang="tr-TR" sz="2400" dirty="0" err="1">
                <a:solidFill>
                  <a:srgbClr val="FFFF00"/>
                </a:solidFill>
                <a:latin typeface="Calibri" panose="020F0502020204030204" pitchFamily="34" charset="0"/>
                <a:cs typeface="Calibri" panose="020F0502020204030204" pitchFamily="34" charset="0"/>
              </a:rPr>
              <a:t>ve</a:t>
            </a:r>
            <a:r>
              <a:rPr lang="en-US" altLang="tr-TR" sz="2400" dirty="0">
                <a:solidFill>
                  <a:srgbClr val="FFFF00"/>
                </a:solidFill>
                <a:latin typeface="Calibri" panose="020F0502020204030204" pitchFamily="34" charset="0"/>
                <a:cs typeface="Calibri" panose="020F0502020204030204" pitchFamily="34" charset="0"/>
              </a:rPr>
              <a:t> </a:t>
            </a:r>
            <a:r>
              <a:rPr lang="tr-TR" altLang="tr-TR" sz="2400" dirty="0" err="1">
                <a:solidFill>
                  <a:srgbClr val="FFFF00"/>
                </a:solidFill>
                <a:latin typeface="Calibri" panose="020F0502020204030204" pitchFamily="34" charset="0"/>
                <a:cs typeface="Calibri" panose="020F0502020204030204" pitchFamily="34" charset="0"/>
              </a:rPr>
              <a:t>spe</a:t>
            </a:r>
            <a:r>
              <a:rPr lang="en-US" altLang="tr-TR" sz="2400" dirty="0">
                <a:solidFill>
                  <a:srgbClr val="FFFF00"/>
                </a:solidFill>
                <a:latin typeface="Calibri" panose="020F0502020204030204" pitchFamily="34" charset="0"/>
                <a:cs typeface="Calibri" panose="020F0502020204030204" pitchFamily="34" charset="0"/>
              </a:rPr>
              <a:t>k</a:t>
            </a:r>
            <a:r>
              <a:rPr lang="tr-TR" altLang="tr-TR" sz="2400" dirty="0" err="1">
                <a:solidFill>
                  <a:srgbClr val="FFFF00"/>
                </a:solidFill>
                <a:latin typeface="Calibri" panose="020F0502020204030204" pitchFamily="34" charset="0"/>
                <a:cs typeface="Calibri" panose="020F0502020204030204" pitchFamily="34" charset="0"/>
              </a:rPr>
              <a:t>trum</a:t>
            </a:r>
            <a:r>
              <a:rPr lang="tr-TR" altLang="tr-TR" sz="2400" dirty="0">
                <a:solidFill>
                  <a:srgbClr val="FFFF00"/>
                </a:solidFill>
                <a:latin typeface="Calibri" panose="020F0502020204030204" pitchFamily="34" charset="0"/>
                <a:cs typeface="Calibri" panose="020F0502020204030204" pitchFamily="34" charset="0"/>
              </a:rPr>
              <a:t> </a:t>
            </a:r>
          </a:p>
          <a:p>
            <a:pPr>
              <a:defRPr/>
            </a:pPr>
            <a:r>
              <a:rPr lang="tr-TR" altLang="tr-TR" sz="2400" i="1" dirty="0">
                <a:latin typeface="Calibri" panose="020F0502020204030204" pitchFamily="34" charset="0"/>
                <a:cs typeface="Calibri" panose="020F0502020204030204" pitchFamily="34" charset="0"/>
              </a:rPr>
              <a:t>E. </a:t>
            </a:r>
            <a:r>
              <a:rPr lang="tr-TR" altLang="tr-TR" sz="2400" i="1" dirty="0" err="1">
                <a:latin typeface="Calibri" panose="020F0502020204030204" pitchFamily="34" charset="0"/>
                <a:cs typeface="Calibri" panose="020F0502020204030204" pitchFamily="34" charset="0"/>
              </a:rPr>
              <a:t>coli</a:t>
            </a:r>
            <a:r>
              <a:rPr lang="tr-TR" altLang="tr-TR" sz="2400"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Salmonella</a:t>
            </a:r>
            <a:r>
              <a:rPr lang="tr-TR"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spp</a:t>
            </a:r>
            <a:r>
              <a:rPr lang="tr-TR" altLang="tr-TR" sz="2400"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Yersinia</a:t>
            </a:r>
            <a:r>
              <a:rPr lang="tr-TR" altLang="tr-TR" sz="2400" i="1"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enterocolitica</a:t>
            </a:r>
            <a:r>
              <a:rPr lang="tr-TR" altLang="tr-TR" sz="2400"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Shigella</a:t>
            </a:r>
            <a:r>
              <a:rPr lang="tr-TR"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spp</a:t>
            </a:r>
            <a:r>
              <a:rPr lang="tr-TR" altLang="tr-TR" sz="2400"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Campylobacter</a:t>
            </a:r>
            <a:r>
              <a:rPr lang="tr-TR" altLang="tr-TR" sz="2400" i="1"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jejuni</a:t>
            </a:r>
            <a:r>
              <a:rPr lang="tr-TR" altLang="tr-TR" sz="2400"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Vibrio</a:t>
            </a:r>
            <a:r>
              <a:rPr lang="tr-TR" altLang="tr-TR" sz="2400" i="1"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cholerae</a:t>
            </a:r>
            <a:r>
              <a:rPr lang="tr-TR" altLang="tr-TR" sz="2400"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Neisseria</a:t>
            </a:r>
            <a:r>
              <a:rPr lang="tr-TR" altLang="tr-TR" sz="2400" i="1"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gonorrhoeae</a:t>
            </a:r>
            <a:r>
              <a:rPr lang="en-US" altLang="tr-TR" sz="2400" i="1"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ve</a:t>
            </a:r>
            <a:r>
              <a:rPr lang="en-US" altLang="tr-TR" sz="2400"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Helicobacter</a:t>
            </a:r>
            <a:r>
              <a:rPr lang="tr-TR" altLang="tr-TR" sz="2400" i="1" dirty="0">
                <a:latin typeface="Calibri" panose="020F0502020204030204" pitchFamily="34" charset="0"/>
                <a:cs typeface="Calibri" panose="020F0502020204030204" pitchFamily="34" charset="0"/>
              </a:rPr>
              <a:t> </a:t>
            </a:r>
            <a:r>
              <a:rPr lang="tr-TR" altLang="tr-TR" sz="2400" i="1" dirty="0" err="1">
                <a:latin typeface="Calibri" panose="020F0502020204030204" pitchFamily="34" charset="0"/>
                <a:cs typeface="Calibri" panose="020F0502020204030204" pitchFamily="34" charset="0"/>
              </a:rPr>
              <a:t>pylori</a:t>
            </a:r>
            <a:endParaRPr lang="tr-TR" altLang="tr-TR" sz="2400" dirty="0">
              <a:solidFill>
                <a:srgbClr val="FFFFFF"/>
              </a:solidFill>
              <a:latin typeface="Calibri" panose="020F0502020204030204" pitchFamily="34" charset="0"/>
              <a:cs typeface="Calibri" panose="020F0502020204030204" pitchFamily="34" charset="0"/>
            </a:endParaRPr>
          </a:p>
        </p:txBody>
      </p:sp>
      <p:sp>
        <p:nvSpPr>
          <p:cNvPr id="38915" name="Text Box 6"/>
          <p:cNvSpPr txBox="1">
            <a:spLocks noChangeArrowheads="1"/>
          </p:cNvSpPr>
          <p:nvPr/>
        </p:nvSpPr>
        <p:spPr bwMode="auto">
          <a:xfrm>
            <a:off x="157163" y="260350"/>
            <a:ext cx="280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tr-TR">
                <a:solidFill>
                  <a:srgbClr val="FFFF00"/>
                </a:solidFill>
                <a:latin typeface="Segoe UI" panose="020B0502040204020203" pitchFamily="34" charset="0"/>
                <a:cs typeface="Segoe UI" panose="020B0502040204020203" pitchFamily="34" charset="0"/>
              </a:rPr>
              <a:t>Klinik kullanım</a:t>
            </a:r>
          </a:p>
        </p:txBody>
      </p:sp>
      <p:sp>
        <p:nvSpPr>
          <p:cNvPr id="2" name="Slayt Numarası Yer Tutucusu 1">
            <a:extLst>
              <a:ext uri="{FF2B5EF4-FFF2-40B4-BE49-F238E27FC236}">
                <a16:creationId xmlns:a16="http://schemas.microsoft.com/office/drawing/2014/main" id="{EA94C1A0-0F66-443A-A452-D7A3342DDACE}"/>
              </a:ext>
            </a:extLst>
          </p:cNvPr>
          <p:cNvSpPr>
            <a:spLocks noGrp="1"/>
          </p:cNvSpPr>
          <p:nvPr>
            <p:ph type="sldNum" sz="quarter" idx="12"/>
          </p:nvPr>
        </p:nvSpPr>
        <p:spPr/>
        <p:txBody>
          <a:bodyPr/>
          <a:lstStyle/>
          <a:p>
            <a:pPr>
              <a:defRPr/>
            </a:pPr>
            <a:fld id="{9AB26A83-A69B-49EE-91A3-1A2D090588E7}" type="slidenum">
              <a:rPr lang="tr-TR" altLang="tr-TR" smtClean="0"/>
              <a:pPr>
                <a:defRPr/>
              </a:pPr>
              <a:t>24</a:t>
            </a:fld>
            <a:endParaRPr lang="tr-TR" alt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kdörtgen 1"/>
          <p:cNvSpPr>
            <a:spLocks noChangeArrowheads="1"/>
          </p:cNvSpPr>
          <p:nvPr/>
        </p:nvSpPr>
        <p:spPr bwMode="auto">
          <a:xfrm>
            <a:off x="266700" y="5180013"/>
            <a:ext cx="82502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tr-TR" sz="2800">
                <a:latin typeface="Calibri" panose="020F0502020204030204" pitchFamily="34" charset="0"/>
                <a:cs typeface="Calibri" panose="020F0502020204030204" pitchFamily="34" charset="0"/>
              </a:rPr>
              <a:t>≥1 ay bebeklerde eritromisin, klaritromisin ve azitromisin tercih edilir</a:t>
            </a:r>
            <a:endParaRPr lang="tr-TR" altLang="tr-TR" sz="2800">
              <a:latin typeface="Calibri" panose="020F0502020204030204" pitchFamily="34" charset="0"/>
              <a:cs typeface="Calibri" panose="020F0502020204030204" pitchFamily="34" charset="0"/>
            </a:endParaRPr>
          </a:p>
        </p:txBody>
      </p:sp>
      <p:pic>
        <p:nvPicPr>
          <p:cNvPr id="39939"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41" y="731043"/>
            <a:ext cx="10287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a:extLst>
              <a:ext uri="{FF2B5EF4-FFF2-40B4-BE49-F238E27FC236}">
                <a16:creationId xmlns:a16="http://schemas.microsoft.com/office/drawing/2014/main" id="{F83620F2-88A5-4E7D-8DC9-01456B37B3E5}"/>
              </a:ext>
            </a:extLst>
          </p:cNvPr>
          <p:cNvSpPr/>
          <p:nvPr/>
        </p:nvSpPr>
        <p:spPr>
          <a:xfrm>
            <a:off x="107504" y="2431258"/>
            <a:ext cx="2116138" cy="369887"/>
          </a:xfrm>
          <a:prstGeom prst="rect">
            <a:avLst/>
          </a:prstGeom>
          <a:solidFill>
            <a:schemeClr val="tx2">
              <a:lumMod val="25000"/>
            </a:schemeClr>
          </a:solidFill>
        </p:spPr>
        <p:txBody>
          <a:bodyPr wrap="none">
            <a:spAutoFit/>
          </a:bodyPr>
          <a:lstStyle/>
          <a:p>
            <a:pPr>
              <a:defRPr/>
            </a:pPr>
            <a:r>
              <a:rPr lang="tr-TR" i="1" dirty="0" err="1">
                <a:latin typeface="Open Sans"/>
              </a:rPr>
              <a:t>Bordetella</a:t>
            </a:r>
            <a:r>
              <a:rPr lang="tr-TR" i="1" dirty="0">
                <a:latin typeface="Open Sans"/>
              </a:rPr>
              <a:t> </a:t>
            </a:r>
            <a:r>
              <a:rPr lang="tr-TR" i="1" dirty="0" err="1">
                <a:latin typeface="Open Sans"/>
              </a:rPr>
              <a:t>pertussis</a:t>
            </a:r>
            <a:endParaRPr lang="tr-TR" dirty="0"/>
          </a:p>
        </p:txBody>
      </p:sp>
      <p:pic>
        <p:nvPicPr>
          <p:cNvPr id="39941"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660400"/>
            <a:ext cx="22367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a:extLst>
              <a:ext uri="{FF2B5EF4-FFF2-40B4-BE49-F238E27FC236}">
                <a16:creationId xmlns:a16="http://schemas.microsoft.com/office/drawing/2014/main" id="{41932AE9-6D4E-48FF-A7AD-68EAF921F0E8}"/>
              </a:ext>
            </a:extLst>
          </p:cNvPr>
          <p:cNvSpPr/>
          <p:nvPr/>
        </p:nvSpPr>
        <p:spPr>
          <a:xfrm>
            <a:off x="3815987" y="3430587"/>
            <a:ext cx="4679950" cy="1570038"/>
          </a:xfrm>
          <a:prstGeom prst="rect">
            <a:avLst/>
          </a:prstGeom>
          <a:solidFill>
            <a:schemeClr val="tx2">
              <a:lumMod val="25000"/>
            </a:schemeClr>
          </a:solidFill>
        </p:spPr>
        <p:txBody>
          <a:bodyPr>
            <a:spAutoFit/>
          </a:bodyPr>
          <a:lstStyle/>
          <a:p>
            <a:pPr>
              <a:defRPr/>
            </a:pPr>
            <a:r>
              <a:rPr lang="en-US" sz="3200" dirty="0" err="1" smtClean="0">
                <a:solidFill>
                  <a:srgbClr val="FFFF00"/>
                </a:solidFill>
                <a:latin typeface="Open Sans"/>
              </a:rPr>
              <a:t>Difteri</a:t>
            </a:r>
            <a:r>
              <a:rPr lang="en-US" sz="3200" dirty="0">
                <a:solidFill>
                  <a:srgbClr val="FFFF00"/>
                </a:solidFill>
                <a:latin typeface="Open Sans"/>
              </a:rPr>
              <a:t>, </a:t>
            </a:r>
            <a:r>
              <a:rPr lang="en-US" sz="3200" dirty="0" err="1">
                <a:solidFill>
                  <a:srgbClr val="FFFF00"/>
                </a:solidFill>
                <a:latin typeface="Open Sans"/>
              </a:rPr>
              <a:t>tetanoz</a:t>
            </a:r>
            <a:r>
              <a:rPr lang="en-US" sz="3200" dirty="0">
                <a:solidFill>
                  <a:srgbClr val="FFFF00"/>
                </a:solidFill>
                <a:latin typeface="Open Sans"/>
              </a:rPr>
              <a:t> </a:t>
            </a:r>
            <a:r>
              <a:rPr lang="en-US" sz="3200" dirty="0" err="1">
                <a:solidFill>
                  <a:srgbClr val="FFFF00"/>
                </a:solidFill>
                <a:latin typeface="Open Sans"/>
              </a:rPr>
              <a:t>ve</a:t>
            </a:r>
            <a:r>
              <a:rPr lang="en-US" sz="3200" dirty="0">
                <a:solidFill>
                  <a:srgbClr val="FFFF00"/>
                </a:solidFill>
                <a:latin typeface="Open Sans"/>
              </a:rPr>
              <a:t> </a:t>
            </a:r>
            <a:r>
              <a:rPr lang="en-US" sz="3200" dirty="0" err="1">
                <a:solidFill>
                  <a:srgbClr val="FFFF00"/>
                </a:solidFill>
                <a:latin typeface="Open Sans"/>
              </a:rPr>
              <a:t>boğmaca</a:t>
            </a:r>
            <a:r>
              <a:rPr lang="en-US" sz="3200" dirty="0">
                <a:solidFill>
                  <a:srgbClr val="FFFF00"/>
                </a:solidFill>
                <a:latin typeface="Open Sans"/>
              </a:rPr>
              <a:t> (DTaP) </a:t>
            </a:r>
            <a:r>
              <a:rPr lang="en-US" sz="3200" dirty="0" err="1">
                <a:solidFill>
                  <a:srgbClr val="FFFF00"/>
                </a:solidFill>
                <a:latin typeface="Open Sans"/>
              </a:rPr>
              <a:t>aşısı</a:t>
            </a:r>
            <a:r>
              <a:rPr lang="en-US" sz="3200" dirty="0">
                <a:solidFill>
                  <a:srgbClr val="FFFF00"/>
                </a:solidFill>
                <a:latin typeface="Open Sans"/>
              </a:rPr>
              <a:t>, </a:t>
            </a:r>
            <a:r>
              <a:rPr lang="tr-TR" sz="3200" dirty="0">
                <a:solidFill>
                  <a:srgbClr val="FFFF00"/>
                </a:solidFill>
                <a:latin typeface="Open Sans"/>
              </a:rPr>
              <a:t> &lt;7</a:t>
            </a:r>
            <a:r>
              <a:rPr lang="en-US" sz="3200" dirty="0">
                <a:solidFill>
                  <a:srgbClr val="FFFF00"/>
                </a:solidFill>
                <a:latin typeface="Open Sans"/>
              </a:rPr>
              <a:t> </a:t>
            </a:r>
            <a:r>
              <a:rPr lang="en-US" sz="3200" dirty="0" err="1">
                <a:solidFill>
                  <a:srgbClr val="FFFF00"/>
                </a:solidFill>
                <a:latin typeface="Open Sans"/>
              </a:rPr>
              <a:t>çocuklarda</a:t>
            </a:r>
            <a:endParaRPr lang="tr-TR" sz="3200" dirty="0">
              <a:solidFill>
                <a:srgbClr val="FFFF00"/>
              </a:solidFill>
            </a:endParaRPr>
          </a:p>
        </p:txBody>
      </p:sp>
      <p:sp>
        <p:nvSpPr>
          <p:cNvPr id="9" name="Dikdörtgen 8"/>
          <p:cNvSpPr>
            <a:spLocks noChangeArrowheads="1"/>
          </p:cNvSpPr>
          <p:nvPr/>
        </p:nvSpPr>
        <p:spPr bwMode="auto">
          <a:xfrm>
            <a:off x="482744" y="98480"/>
            <a:ext cx="6201313"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tr-TR" altLang="tr-TR" sz="4000" i="1" dirty="0" smtClean="0">
                <a:solidFill>
                  <a:srgbClr val="FFC000"/>
                </a:solidFill>
                <a:latin typeface="Merriweather"/>
              </a:rPr>
              <a:t>Boğmaca </a:t>
            </a:r>
            <a:r>
              <a:rPr lang="tr-TR" altLang="tr-TR" sz="4000" dirty="0" smtClean="0">
                <a:solidFill>
                  <a:srgbClr val="FFC000"/>
                </a:solidFill>
                <a:latin typeface="Merriweather"/>
              </a:rPr>
              <a:t>(</a:t>
            </a:r>
            <a:r>
              <a:rPr lang="tr-TR" altLang="tr-TR" sz="4000" dirty="0" err="1" smtClean="0">
                <a:solidFill>
                  <a:srgbClr val="FFC000"/>
                </a:solidFill>
                <a:latin typeface="Merriweather"/>
              </a:rPr>
              <a:t>Pertussis</a:t>
            </a:r>
            <a:r>
              <a:rPr lang="tr-TR" altLang="tr-TR" sz="4000" dirty="0">
                <a:solidFill>
                  <a:srgbClr val="FFC000"/>
                </a:solidFill>
                <a:latin typeface="Merriweather"/>
              </a:rPr>
              <a:t>) </a:t>
            </a:r>
            <a:r>
              <a:rPr lang="en-US" altLang="tr-TR" sz="4000" dirty="0" err="1">
                <a:solidFill>
                  <a:srgbClr val="FFC000"/>
                </a:solidFill>
                <a:latin typeface="Merriweather"/>
              </a:rPr>
              <a:t>Aşısı</a:t>
            </a:r>
            <a:endParaRPr lang="tr-TR" altLang="tr-TR" sz="4000" dirty="0">
              <a:solidFill>
                <a:srgbClr val="FFC000"/>
              </a:solidFill>
            </a:endParaRPr>
          </a:p>
        </p:txBody>
      </p:sp>
      <p:sp>
        <p:nvSpPr>
          <p:cNvPr id="2" name="Slayt Numarası Yer Tutucusu 1">
            <a:extLst>
              <a:ext uri="{FF2B5EF4-FFF2-40B4-BE49-F238E27FC236}">
                <a16:creationId xmlns:a16="http://schemas.microsoft.com/office/drawing/2014/main" id="{A8076A42-BAF1-4DE6-B75C-02B5352A7AC7}"/>
              </a:ext>
            </a:extLst>
          </p:cNvPr>
          <p:cNvSpPr>
            <a:spLocks noGrp="1"/>
          </p:cNvSpPr>
          <p:nvPr>
            <p:ph type="sldNum" sz="quarter" idx="12"/>
          </p:nvPr>
        </p:nvSpPr>
        <p:spPr/>
        <p:txBody>
          <a:bodyPr/>
          <a:lstStyle/>
          <a:p>
            <a:pPr>
              <a:defRPr/>
            </a:pPr>
            <a:fld id="{DC23F30A-6C6D-48BB-A336-1EBBD160D5AF}" type="slidenum">
              <a:rPr lang="tr-TR" altLang="tr-TR" smtClean="0"/>
              <a:pPr>
                <a:defRPr/>
              </a:pPr>
              <a:t>25</a:t>
            </a:fld>
            <a:endParaRPr lang="tr-TR"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6"/>
          <p:cNvSpPr txBox="1">
            <a:spLocks noChangeArrowheads="1"/>
          </p:cNvSpPr>
          <p:nvPr/>
        </p:nvSpPr>
        <p:spPr bwMode="auto">
          <a:xfrm>
            <a:off x="2058988" y="922338"/>
            <a:ext cx="502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tr-TR">
                <a:solidFill>
                  <a:srgbClr val="FFFF00"/>
                </a:solidFill>
                <a:latin typeface="Segoe UI" panose="020B0502040204020203" pitchFamily="34" charset="0"/>
                <a:cs typeface="Segoe UI" panose="020B0502040204020203" pitchFamily="34" charset="0"/>
              </a:rPr>
              <a:t>Klinik Kullanım</a:t>
            </a:r>
            <a:r>
              <a:rPr lang="tr-TR" altLang="tr-TR">
                <a:solidFill>
                  <a:srgbClr val="FFFF00"/>
                </a:solidFill>
                <a:latin typeface="Segoe UI" panose="020B0502040204020203" pitchFamily="34" charset="0"/>
                <a:cs typeface="Segoe UI" panose="020B0502040204020203" pitchFamily="34" charset="0"/>
              </a:rPr>
              <a:t>-Azitrom</a:t>
            </a:r>
            <a:r>
              <a:rPr lang="en-US" altLang="tr-TR">
                <a:solidFill>
                  <a:srgbClr val="FFFF00"/>
                </a:solidFill>
                <a:latin typeface="Segoe UI" panose="020B0502040204020203" pitchFamily="34" charset="0"/>
                <a:cs typeface="Segoe UI" panose="020B0502040204020203" pitchFamily="34" charset="0"/>
              </a:rPr>
              <a:t>is</a:t>
            </a:r>
            <a:r>
              <a:rPr lang="tr-TR" altLang="tr-TR">
                <a:solidFill>
                  <a:srgbClr val="FFFF00"/>
                </a:solidFill>
                <a:latin typeface="Segoe UI" panose="020B0502040204020203" pitchFamily="34" charset="0"/>
                <a:cs typeface="Segoe UI" panose="020B0502040204020203" pitchFamily="34" charset="0"/>
              </a:rPr>
              <a:t>in</a:t>
            </a:r>
            <a:endParaRPr lang="en-US" altLang="tr-TR">
              <a:solidFill>
                <a:srgbClr val="FFFF00"/>
              </a:solidFill>
              <a:latin typeface="Segoe UI" panose="020B0502040204020203" pitchFamily="34" charset="0"/>
              <a:cs typeface="Segoe UI" panose="020B0502040204020203" pitchFamily="34" charset="0"/>
            </a:endParaRPr>
          </a:p>
        </p:txBody>
      </p:sp>
      <p:sp>
        <p:nvSpPr>
          <p:cNvPr id="40963" name="Metin kutusu 5"/>
          <p:cNvSpPr txBox="1">
            <a:spLocks noChangeArrowheads="1"/>
          </p:cNvSpPr>
          <p:nvPr/>
        </p:nvSpPr>
        <p:spPr bwMode="auto">
          <a:xfrm>
            <a:off x="34925" y="1697038"/>
            <a:ext cx="84978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nSpc>
                <a:spcPct val="150000"/>
              </a:lnSpc>
              <a:spcBef>
                <a:spcPct val="0"/>
              </a:spcBef>
              <a:buClrTx/>
              <a:buSzTx/>
              <a:buFont typeface="Arial" panose="020B0604020202020204" pitchFamily="34" charset="0"/>
              <a:buChar char="•"/>
            </a:pPr>
            <a:r>
              <a:rPr lang="en-US" altLang="en-US" sz="2600">
                <a:latin typeface="Calibri" panose="020F0502020204030204" pitchFamily="34" charset="0"/>
                <a:cs typeface="Calibri" panose="020F0502020204030204" pitchFamily="34" charset="0"/>
              </a:rPr>
              <a:t>SSS dışında tüm dokulara iyi penetre olur, ÇOK UZUN </a:t>
            </a:r>
            <a:r>
              <a:rPr lang="tr-TR" altLang="en-US" sz="2600">
                <a:latin typeface="Calibri" panose="020F0502020204030204" pitchFamily="34" charset="0"/>
                <a:cs typeface="Calibri" panose="020F0502020204030204" pitchFamily="34" charset="0"/>
              </a:rPr>
              <a:t>t</a:t>
            </a:r>
            <a:r>
              <a:rPr lang="tr-TR" altLang="en-US" sz="2600" baseline="-25000">
                <a:latin typeface="Calibri" panose="020F0502020204030204" pitchFamily="34" charset="0"/>
                <a:cs typeface="Calibri" panose="020F0502020204030204" pitchFamily="34" charset="0"/>
              </a:rPr>
              <a:t>1/2</a:t>
            </a:r>
          </a:p>
          <a:p>
            <a:pPr>
              <a:lnSpc>
                <a:spcPct val="150000"/>
              </a:lnSpc>
              <a:spcBef>
                <a:spcPct val="0"/>
              </a:spcBef>
              <a:buClrTx/>
              <a:buSzTx/>
              <a:buFont typeface="Arial" panose="020B0604020202020204" pitchFamily="34" charset="0"/>
              <a:buChar char="•"/>
            </a:pPr>
            <a:r>
              <a:rPr lang="tr-TR" altLang="en-US" sz="2600">
                <a:latin typeface="Calibri" panose="020F0502020204030204" pitchFamily="34" charset="0"/>
                <a:cs typeface="Calibri" panose="020F0502020204030204" pitchFamily="34" charset="0"/>
              </a:rPr>
              <a:t>Chlamydi</a:t>
            </a:r>
            <a:r>
              <a:rPr lang="en-US" altLang="en-US" sz="2600">
                <a:latin typeface="Calibri" panose="020F0502020204030204" pitchFamily="34" charset="0"/>
                <a:cs typeface="Calibri" panose="020F0502020204030204" pitchFamily="34" charset="0"/>
              </a:rPr>
              <a:t>a</a:t>
            </a:r>
            <a:r>
              <a:rPr lang="tr-TR" altLang="en-US" sz="2600">
                <a:latin typeface="Calibri" panose="020F0502020204030204" pitchFamily="34" charset="0"/>
                <a:cs typeface="Calibri" panose="020F0502020204030204" pitchFamily="34" charset="0"/>
              </a:rPr>
              <a:t>l </a:t>
            </a:r>
            <a:r>
              <a:rPr lang="en-US" altLang="en-US" sz="2600">
                <a:latin typeface="Calibri" panose="020F0502020204030204" pitchFamily="34" charset="0"/>
                <a:cs typeface="Calibri" panose="020F0502020204030204" pitchFamily="34" charset="0"/>
              </a:rPr>
              <a:t>servisit</a:t>
            </a:r>
            <a:r>
              <a:rPr lang="tr-TR" altLang="en-US" sz="2600">
                <a:latin typeface="Calibri" panose="020F0502020204030204" pitchFamily="34" charset="0"/>
                <a:cs typeface="Calibri" panose="020F0502020204030204" pitchFamily="34" charset="0"/>
              </a:rPr>
              <a:t>, </a:t>
            </a:r>
            <a:r>
              <a:rPr lang="en-US" altLang="en-US" sz="2600">
                <a:latin typeface="Calibri" panose="020F0502020204030204" pitchFamily="34" charset="0"/>
                <a:cs typeface="Calibri" panose="020F0502020204030204" pitchFamily="34" charset="0"/>
              </a:rPr>
              <a:t>ür</a:t>
            </a:r>
            <a:r>
              <a:rPr lang="tr-TR" altLang="en-US" sz="2600">
                <a:latin typeface="Calibri" panose="020F0502020204030204" pitchFamily="34" charset="0"/>
                <a:cs typeface="Calibri" panose="020F0502020204030204" pitchFamily="34" charset="0"/>
              </a:rPr>
              <a:t>etrit, </a:t>
            </a:r>
            <a:r>
              <a:rPr lang="en-US" altLang="en-US" sz="2600">
                <a:latin typeface="Calibri" panose="020F0502020204030204" pitchFamily="34" charset="0"/>
                <a:cs typeface="Calibri" panose="020F0502020204030204" pitchFamily="34" charset="0"/>
              </a:rPr>
              <a:t>toplumda kazanılmış </a:t>
            </a:r>
            <a:r>
              <a:rPr lang="tr-TR" altLang="en-US" sz="2600">
                <a:latin typeface="Calibri" panose="020F0502020204030204" pitchFamily="34" charset="0"/>
                <a:cs typeface="Calibri" panose="020F0502020204030204" pitchFamily="34" charset="0"/>
              </a:rPr>
              <a:t>pn</a:t>
            </a:r>
            <a:r>
              <a:rPr lang="en-US" altLang="en-US" sz="2600">
                <a:latin typeface="Calibri" panose="020F0502020204030204" pitchFamily="34" charset="0"/>
                <a:cs typeface="Calibri" panose="020F0502020204030204" pitchFamily="34" charset="0"/>
              </a:rPr>
              <a:t>ömoni</a:t>
            </a:r>
            <a:endParaRPr lang="tr-TR" altLang="en-US" sz="2600">
              <a:latin typeface="Calibri" panose="020F0502020204030204" pitchFamily="34" charset="0"/>
              <a:cs typeface="Calibri" panose="020F0502020204030204" pitchFamily="34" charset="0"/>
            </a:endParaRPr>
          </a:p>
          <a:p>
            <a:pPr>
              <a:lnSpc>
                <a:spcPct val="150000"/>
              </a:lnSpc>
              <a:spcBef>
                <a:spcPct val="0"/>
              </a:spcBef>
              <a:buClrTx/>
              <a:buSzTx/>
              <a:buFont typeface="Arial" panose="020B0604020202020204" pitchFamily="34" charset="0"/>
              <a:buChar char="•"/>
            </a:pPr>
            <a:r>
              <a:rPr lang="en-US" altLang="en-US" sz="2600">
                <a:latin typeface="Calibri" panose="020F0502020204030204" pitchFamily="34" charset="0"/>
                <a:cs typeface="Calibri" panose="020F0502020204030204" pitchFamily="34" charset="0"/>
              </a:rPr>
              <a:t>Aç kullanılır</a:t>
            </a:r>
            <a:r>
              <a:rPr lang="tr-TR" altLang="en-US" sz="2600">
                <a:latin typeface="Calibri" panose="020F0502020204030204" pitchFamily="34" charset="0"/>
                <a:cs typeface="Calibri" panose="020F0502020204030204" pitchFamily="34" charset="0"/>
              </a:rPr>
              <a:t>, CYP</a:t>
            </a:r>
            <a:r>
              <a:rPr lang="en-US" altLang="en-US" sz="2600">
                <a:latin typeface="Calibri" panose="020F0502020204030204" pitchFamily="34" charset="0"/>
                <a:cs typeface="Calibri" panose="020F0502020204030204" pitchFamily="34" charset="0"/>
              </a:rPr>
              <a:t>lere etkisi yok</a:t>
            </a:r>
            <a:endParaRPr lang="tr-TR" altLang="en-US" sz="2600">
              <a:latin typeface="Calibri" panose="020F0502020204030204" pitchFamily="34" charset="0"/>
              <a:cs typeface="Calibri" panose="020F0502020204030204" pitchFamily="34" charset="0"/>
            </a:endParaRPr>
          </a:p>
          <a:p>
            <a:pPr>
              <a:lnSpc>
                <a:spcPct val="150000"/>
              </a:lnSpc>
              <a:spcBef>
                <a:spcPct val="0"/>
              </a:spcBef>
              <a:buClrTx/>
              <a:buSzTx/>
              <a:buFont typeface="Arial" panose="020B0604020202020204" pitchFamily="34" charset="0"/>
              <a:buChar char="•"/>
            </a:pPr>
            <a:endParaRPr lang="tr-TR" altLang="en-US" sz="2600">
              <a:latin typeface="Calibri" panose="020F0502020204030204" pitchFamily="34" charset="0"/>
              <a:cs typeface="Calibri" panose="020F0502020204030204" pitchFamily="34" charset="0"/>
            </a:endParaRPr>
          </a:p>
        </p:txBody>
      </p:sp>
      <p:pic>
        <p:nvPicPr>
          <p:cNvPr id="40964"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292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Dikdörtgen 3"/>
          <p:cNvSpPr>
            <a:spLocks noChangeArrowheads="1"/>
          </p:cNvSpPr>
          <p:nvPr/>
        </p:nvSpPr>
        <p:spPr bwMode="auto">
          <a:xfrm>
            <a:off x="6732588" y="4292600"/>
            <a:ext cx="135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tr-TR" altLang="en-US" sz="1800" i="1">
                <a:latin typeface="Open Sans" panose="020B0606030504020204" pitchFamily="34" charset="0"/>
              </a:rPr>
              <a:t>Toxoplasma</a:t>
            </a:r>
            <a:endParaRPr lang="tr-TR" altLang="en-US" sz="1800"/>
          </a:p>
        </p:txBody>
      </p:sp>
      <p:sp>
        <p:nvSpPr>
          <p:cNvPr id="5" name="Slayt Numarası Yer Tutucusu 4">
            <a:extLst>
              <a:ext uri="{FF2B5EF4-FFF2-40B4-BE49-F238E27FC236}">
                <a16:creationId xmlns:a16="http://schemas.microsoft.com/office/drawing/2014/main" id="{36C1EAC3-6C80-4C17-84E7-E80A447C3EFC}"/>
              </a:ext>
            </a:extLst>
          </p:cNvPr>
          <p:cNvSpPr>
            <a:spLocks noGrp="1"/>
          </p:cNvSpPr>
          <p:nvPr>
            <p:ph type="sldNum" sz="quarter" idx="12"/>
          </p:nvPr>
        </p:nvSpPr>
        <p:spPr/>
        <p:txBody>
          <a:bodyPr/>
          <a:lstStyle/>
          <a:p>
            <a:pPr>
              <a:defRPr/>
            </a:pPr>
            <a:fld id="{776F79CD-B8A0-484A-AB00-08953CD0D7FA}" type="slidenum">
              <a:rPr lang="tr-TR" altLang="tr-TR" smtClean="0"/>
              <a:pPr>
                <a:defRPr/>
              </a:pPr>
              <a:t>26</a:t>
            </a:fld>
            <a:endParaRPr lang="tr-TR" alt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a:extLst>
              <a:ext uri="{FF2B5EF4-FFF2-40B4-BE49-F238E27FC236}">
                <a16:creationId xmlns:a16="http://schemas.microsoft.com/office/drawing/2014/main" id="{94B05B28-731F-4A5B-B5E0-F41244D79684}"/>
              </a:ext>
            </a:extLst>
          </p:cNvPr>
          <p:cNvSpPr txBox="1">
            <a:spLocks noChangeArrowheads="1"/>
          </p:cNvSpPr>
          <p:nvPr/>
        </p:nvSpPr>
        <p:spPr bwMode="auto">
          <a:xfrm>
            <a:off x="42476" y="260648"/>
            <a:ext cx="917575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defRPr/>
            </a:pPr>
            <a:r>
              <a:rPr lang="tr-TR" altLang="tr-TR" sz="2800" spc="300" dirty="0">
                <a:solidFill>
                  <a:srgbClr val="FF0000"/>
                </a:solidFill>
                <a:effectLst>
                  <a:outerShdw blurRad="38100" dist="38100" dir="2700000" algn="tl">
                    <a:srgbClr val="000000">
                      <a:alpha val="43137"/>
                    </a:srgbClr>
                  </a:outerShdw>
                </a:effectLst>
              </a:rPr>
              <a:t>	</a:t>
            </a:r>
            <a:r>
              <a:rPr lang="tr-TR" altLang="tr-TR" b="1" spc="300"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Advers</a:t>
            </a:r>
            <a:endParaRPr lang="tr-TR" altLang="tr-TR" b="1" spc="3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ct val="0"/>
              </a:spcBef>
              <a:buClrTx/>
              <a:buSzTx/>
              <a:buFontTx/>
              <a:buNone/>
              <a:defRPr/>
            </a:pPr>
            <a:endParaRPr lang="tr-TR" altLang="tr-TR" sz="2800" dirty="0">
              <a:solidFill>
                <a:srgbClr val="FF99FF"/>
              </a:solidFill>
            </a:endParaRPr>
          </a:p>
          <a:p>
            <a:pPr marL="457200" indent="-457200" eaLnBrk="1" hangingPunct="1">
              <a:spcBef>
                <a:spcPct val="0"/>
              </a:spcBef>
              <a:buClrTx/>
              <a:buSzTx/>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GI </a:t>
            </a:r>
            <a:r>
              <a:rPr lang="tr-TR" sz="2600" dirty="0">
                <a:latin typeface="Calibri" panose="020F0502020204030204" pitchFamily="34" charset="0"/>
                <a:cs typeface="Calibri" panose="020F0502020204030204" pitchFamily="34" charset="0"/>
              </a:rPr>
              <a:t>(</a:t>
            </a:r>
            <a:r>
              <a:rPr lang="en-US" sz="2600" dirty="0" err="1">
                <a:latin typeface="Calibri" panose="020F0502020204030204" pitchFamily="34" charset="0"/>
                <a:cs typeface="Calibri" panose="020F0502020204030204" pitchFamily="34" charset="0"/>
              </a:rPr>
              <a:t>bulantı</a:t>
            </a:r>
            <a:r>
              <a:rPr lang="tr-TR" sz="2600" dirty="0">
                <a:latin typeface="Calibri" panose="020F0502020204030204" pitchFamily="34" charset="0"/>
                <a:cs typeface="Calibri" panose="020F0502020204030204" pitchFamily="34" charset="0"/>
              </a:rPr>
              <a:t>, </a:t>
            </a:r>
            <a:r>
              <a:rPr lang="tr-TR" sz="2600" dirty="0" err="1">
                <a:latin typeface="Calibri" panose="020F0502020204030204" pitchFamily="34" charset="0"/>
                <a:cs typeface="Calibri" panose="020F0502020204030204" pitchFamily="34" charset="0"/>
              </a:rPr>
              <a:t>di</a:t>
            </a:r>
            <a:r>
              <a:rPr lang="en-US" sz="2600" dirty="0">
                <a:latin typeface="Calibri" panose="020F0502020204030204" pitchFamily="34" charset="0"/>
                <a:cs typeface="Calibri" panose="020F0502020204030204" pitchFamily="34" charset="0"/>
              </a:rPr>
              <a:t>yare</a:t>
            </a:r>
            <a:r>
              <a:rPr lang="tr-TR" sz="2600" dirty="0">
                <a:latin typeface="Calibri" panose="020F0502020204030204" pitchFamily="34" charset="0"/>
                <a:cs typeface="Calibri" panose="020F0502020204030204" pitchFamily="34" charset="0"/>
              </a:rPr>
              <a:t>, </a:t>
            </a:r>
            <a:r>
              <a:rPr lang="tr-TR" sz="2600" dirty="0" err="1">
                <a:latin typeface="Calibri" panose="020F0502020204030204" pitchFamily="34" charset="0"/>
                <a:cs typeface="Calibri" panose="020F0502020204030204" pitchFamily="34" charset="0"/>
              </a:rPr>
              <a:t>abdominal</a:t>
            </a:r>
            <a:r>
              <a:rPr lang="tr-TR"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ağrı</a:t>
            </a:r>
            <a:r>
              <a:rPr lang="tr-TR" sz="2600" dirty="0">
                <a:latin typeface="Calibri" panose="020F0502020204030204" pitchFamily="34" charset="0"/>
                <a:cs typeface="Calibri" panose="020F0502020204030204" pitchFamily="34" charset="0"/>
              </a:rPr>
              <a:t>) </a:t>
            </a:r>
            <a:endParaRPr lang="tr-TR" altLang="tr-TR" sz="2600" dirty="0">
              <a:latin typeface="Calibri" panose="020F0502020204030204" pitchFamily="34" charset="0"/>
              <a:cs typeface="Calibri" panose="020F0502020204030204" pitchFamily="34" charset="0"/>
            </a:endParaRPr>
          </a:p>
          <a:p>
            <a:pPr marL="457200" indent="-457200" eaLnBrk="1" hangingPunct="1">
              <a:spcBef>
                <a:spcPct val="0"/>
              </a:spcBef>
              <a:buClrTx/>
              <a:buSzTx/>
              <a:buFont typeface="Arial" panose="020B0604020202020204" pitchFamily="34" charset="0"/>
              <a:buChar char="•"/>
              <a:defRPr/>
            </a:pPr>
            <a:r>
              <a:rPr lang="tr-TR" sz="2600" dirty="0">
                <a:latin typeface="Calibri" panose="020F0502020204030204" pitchFamily="34" charset="0"/>
                <a:cs typeface="Calibri" panose="020F0502020204030204" pitchFamily="34" charset="0"/>
              </a:rPr>
              <a:t>GI </a:t>
            </a:r>
            <a:r>
              <a:rPr lang="tr-TR" sz="2600" dirty="0" err="1">
                <a:latin typeface="Calibri" panose="020F0502020204030204" pitchFamily="34" charset="0"/>
                <a:cs typeface="Calibri" panose="020F0502020204030204" pitchFamily="34" charset="0"/>
              </a:rPr>
              <a:t>peristalti</a:t>
            </a:r>
            <a:r>
              <a:rPr lang="en-US" sz="2600" dirty="0" err="1">
                <a:latin typeface="Calibri" panose="020F0502020204030204" pitchFamily="34" charset="0"/>
                <a:cs typeface="Calibri" panose="020F0502020204030204" pitchFamily="34" charset="0"/>
              </a:rPr>
              <a:t>zmin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stimülasyonu</a:t>
            </a:r>
            <a:endParaRPr lang="tr-TR" sz="2600" dirty="0">
              <a:latin typeface="Calibri" panose="020F0502020204030204" pitchFamily="34" charset="0"/>
              <a:cs typeface="Calibri" panose="020F0502020204030204" pitchFamily="34" charset="0"/>
            </a:endParaRPr>
          </a:p>
          <a:p>
            <a:pPr eaLnBrk="1" hangingPunct="1">
              <a:spcBef>
                <a:spcPct val="0"/>
              </a:spcBef>
              <a:buClrTx/>
              <a:buSzTx/>
              <a:buFontTx/>
              <a:buNone/>
              <a:defRPr/>
            </a:pPr>
            <a:endParaRPr lang="tr-TR" sz="2600" dirty="0">
              <a:latin typeface="Calibri" panose="020F0502020204030204" pitchFamily="34" charset="0"/>
              <a:cs typeface="Calibri" panose="020F0502020204030204" pitchFamily="34" charset="0"/>
            </a:endParaRPr>
          </a:p>
          <a:p>
            <a:pPr marL="457200" indent="-457200" eaLnBrk="1" hangingPunct="1">
              <a:spcBef>
                <a:spcPct val="0"/>
              </a:spcBef>
              <a:buClrTx/>
              <a:buSzTx/>
              <a:buFont typeface="Arial" panose="020B0604020202020204" pitchFamily="34" charset="0"/>
              <a:buChar char="•"/>
              <a:defRPr/>
            </a:pPr>
            <a:r>
              <a:rPr lang="tr-TR" sz="2600" dirty="0" err="1">
                <a:latin typeface="Calibri" panose="020F0502020204030204" pitchFamily="34" charset="0"/>
                <a:cs typeface="Calibri" panose="020F0502020204030204" pitchFamily="34" charset="0"/>
              </a:rPr>
              <a:t>Hepatoto</a:t>
            </a:r>
            <a:r>
              <a:rPr lang="en-US" sz="2600" dirty="0" err="1">
                <a:latin typeface="Calibri" panose="020F0502020204030204" pitchFamily="34" charset="0"/>
                <a:cs typeface="Calibri" panose="020F0502020204030204" pitchFamily="34" charset="0"/>
              </a:rPr>
              <a:t>ksisite</a:t>
            </a:r>
            <a:endParaRPr lang="tr-TR" sz="2600" dirty="0">
              <a:latin typeface="Calibri" panose="020F0502020204030204" pitchFamily="34" charset="0"/>
              <a:cs typeface="Calibri" panose="020F0502020204030204" pitchFamily="34" charset="0"/>
            </a:endParaRPr>
          </a:p>
          <a:p>
            <a:pPr marL="457200" indent="-457200" eaLnBrk="1" hangingPunct="1">
              <a:spcBef>
                <a:spcPct val="0"/>
              </a:spcBef>
              <a:buClrTx/>
              <a:buSzTx/>
              <a:buFont typeface="Arial" panose="020B0604020202020204" pitchFamily="34" charset="0"/>
              <a:buChar char="•"/>
              <a:defRPr/>
            </a:pPr>
            <a:r>
              <a:rPr lang="en-US" b="1" dirty="0">
                <a:latin typeface="Calibri" panose="020F0502020204030204" pitchFamily="34" charset="0"/>
                <a:cs typeface="Calibri" panose="020F0502020204030204" pitchFamily="34" charset="0"/>
              </a:rPr>
              <a:t>QT interval </a:t>
            </a:r>
            <a:r>
              <a:rPr lang="en-US" b="1" dirty="0" err="1">
                <a:latin typeface="Calibri" panose="020F0502020204030204" pitchFamily="34" charset="0"/>
                <a:cs typeface="Calibri" panose="020F0502020204030204" pitchFamily="34" charset="0"/>
              </a:rPr>
              <a:t>uzaması</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ve</a:t>
            </a:r>
            <a:r>
              <a:rPr lang="en-US" b="1" dirty="0">
                <a:latin typeface="Calibri" panose="020F0502020204030204" pitchFamily="34" charset="0"/>
                <a:cs typeface="Calibri" panose="020F0502020204030204" pitchFamily="34" charset="0"/>
              </a:rPr>
              <a:t> KV </a:t>
            </a:r>
            <a:r>
              <a:rPr lang="en-US" b="1" dirty="0" err="1">
                <a:latin typeface="Calibri" panose="020F0502020204030204" pitchFamily="34" charset="0"/>
                <a:cs typeface="Calibri" panose="020F0502020204030204" pitchFamily="34" charset="0"/>
              </a:rPr>
              <a:t>olaylar</a:t>
            </a:r>
            <a:endParaRPr lang="tr-TR" altLang="tr-TR" sz="2600" dirty="0">
              <a:latin typeface="Calibri" panose="020F0502020204030204" pitchFamily="34" charset="0"/>
              <a:cs typeface="Calibri" panose="020F0502020204030204" pitchFamily="34" charset="0"/>
            </a:endParaRPr>
          </a:p>
          <a:p>
            <a:pPr eaLnBrk="1" hangingPunct="1">
              <a:spcBef>
                <a:spcPct val="0"/>
              </a:spcBef>
              <a:buClrTx/>
              <a:buSzTx/>
              <a:buFontTx/>
              <a:buNone/>
              <a:defRPr/>
            </a:pPr>
            <a:r>
              <a:rPr lang="tr-TR" altLang="tr-TR" sz="2600" dirty="0">
                <a:latin typeface="Calibri" panose="020F0502020204030204" pitchFamily="34" charset="0"/>
                <a:cs typeface="Calibri" panose="020F0502020204030204" pitchFamily="34" charset="0"/>
              </a:rPr>
              <a:t>(</a:t>
            </a:r>
            <a:r>
              <a:rPr lang="en-US" altLang="tr-TR" sz="2600" dirty="0" err="1">
                <a:latin typeface="Calibri" panose="020F0502020204030204" pitchFamily="34" charset="0"/>
                <a:cs typeface="Calibri" panose="020F0502020204030204" pitchFamily="34" charset="0"/>
              </a:rPr>
              <a:t>Klaritromisin</a:t>
            </a:r>
            <a:r>
              <a:rPr lang="en-US" altLang="tr-TR" sz="2600" dirty="0">
                <a:latin typeface="Calibri" panose="020F0502020204030204" pitchFamily="34" charset="0"/>
                <a:cs typeface="Calibri" panose="020F0502020204030204" pitchFamily="34" charset="0"/>
              </a:rPr>
              <a:t> </a:t>
            </a:r>
            <a:r>
              <a:rPr lang="en-US" altLang="tr-TR" sz="2600" dirty="0" err="1">
                <a:latin typeface="Calibri" panose="020F0502020204030204" pitchFamily="34" charset="0"/>
                <a:cs typeface="Calibri" panose="020F0502020204030204" pitchFamily="34" charset="0"/>
              </a:rPr>
              <a:t>ve</a:t>
            </a:r>
            <a:r>
              <a:rPr lang="en-US" altLang="tr-TR" sz="2600" dirty="0">
                <a:latin typeface="Calibri" panose="020F0502020204030204" pitchFamily="34" charset="0"/>
                <a:cs typeface="Calibri" panose="020F0502020204030204" pitchFamily="34" charset="0"/>
              </a:rPr>
              <a:t> </a:t>
            </a:r>
            <a:r>
              <a:rPr lang="en-US" altLang="tr-TR" sz="2600" dirty="0" err="1">
                <a:latin typeface="Calibri" panose="020F0502020204030204" pitchFamily="34" charset="0"/>
                <a:cs typeface="Calibri" panose="020F0502020204030204" pitchFamily="34" charset="0"/>
              </a:rPr>
              <a:t>azitromisinin</a:t>
            </a:r>
            <a:r>
              <a:rPr lang="en-US" altLang="tr-TR" sz="2600" dirty="0">
                <a:latin typeface="Calibri" panose="020F0502020204030204" pitchFamily="34" charset="0"/>
                <a:cs typeface="Calibri" panose="020F0502020204030204" pitchFamily="34" charset="0"/>
              </a:rPr>
              <a:t> </a:t>
            </a:r>
            <a:r>
              <a:rPr lang="en-US" altLang="tr-TR" sz="2600" dirty="0" err="1">
                <a:latin typeface="Calibri" panose="020F0502020204030204" pitchFamily="34" charset="0"/>
                <a:cs typeface="Calibri" panose="020F0502020204030204" pitchFamily="34" charset="0"/>
              </a:rPr>
              <a:t>bu</a:t>
            </a:r>
            <a:r>
              <a:rPr lang="en-US" altLang="tr-TR" sz="2600" dirty="0">
                <a:latin typeface="Calibri" panose="020F0502020204030204" pitchFamily="34" charset="0"/>
                <a:cs typeface="Calibri" panose="020F0502020204030204" pitchFamily="34" charset="0"/>
              </a:rPr>
              <a:t> </a:t>
            </a:r>
            <a:r>
              <a:rPr lang="en-US" altLang="tr-TR" sz="2600" dirty="0" err="1">
                <a:latin typeface="Calibri" panose="020F0502020204030204" pitchFamily="34" charset="0"/>
                <a:cs typeface="Calibri" panose="020F0502020204030204" pitchFamily="34" charset="0"/>
              </a:rPr>
              <a:t>advers</a:t>
            </a:r>
            <a:r>
              <a:rPr lang="en-US" altLang="tr-TR" sz="2600" dirty="0">
                <a:latin typeface="Calibri" panose="020F0502020204030204" pitchFamily="34" charset="0"/>
                <a:cs typeface="Calibri" panose="020F0502020204030204" pitchFamily="34" charset="0"/>
              </a:rPr>
              <a:t> </a:t>
            </a:r>
            <a:r>
              <a:rPr lang="en-US" altLang="tr-TR" sz="2600" dirty="0" err="1">
                <a:latin typeface="Calibri" panose="020F0502020204030204" pitchFamily="34" charset="0"/>
                <a:cs typeface="Calibri" panose="020F0502020204030204" pitchFamily="34" charset="0"/>
              </a:rPr>
              <a:t>etkisi</a:t>
            </a:r>
            <a:r>
              <a:rPr lang="en-US" altLang="tr-TR" sz="2600" dirty="0">
                <a:latin typeface="Calibri" panose="020F0502020204030204" pitchFamily="34" charset="0"/>
                <a:cs typeface="Calibri" panose="020F0502020204030204" pitchFamily="34" charset="0"/>
              </a:rPr>
              <a:t> </a:t>
            </a:r>
            <a:r>
              <a:rPr lang="en-US" altLang="tr-TR" sz="2600" dirty="0" err="1">
                <a:latin typeface="Calibri" panose="020F0502020204030204" pitchFamily="34" charset="0"/>
                <a:cs typeface="Calibri" panose="020F0502020204030204" pitchFamily="34" charset="0"/>
              </a:rPr>
              <a:t>için</a:t>
            </a:r>
            <a:r>
              <a:rPr lang="en-US" altLang="tr-TR" sz="2600" dirty="0">
                <a:latin typeface="Calibri" panose="020F0502020204030204" pitchFamily="34" charset="0"/>
                <a:cs typeface="Calibri" panose="020F0502020204030204" pitchFamily="34" charset="0"/>
              </a:rPr>
              <a:t> </a:t>
            </a:r>
            <a:r>
              <a:rPr lang="tr-TR" altLang="tr-TR" sz="2600" dirty="0">
                <a:latin typeface="Calibri" panose="020F0502020204030204" pitchFamily="34" charset="0"/>
                <a:cs typeface="Calibri" panose="020F0502020204030204" pitchFamily="34" charset="0"/>
              </a:rPr>
              <a:t>FDA </a:t>
            </a:r>
            <a:r>
              <a:rPr lang="en-US" altLang="tr-TR" sz="2600" dirty="0" err="1">
                <a:latin typeface="Calibri" panose="020F0502020204030204" pitchFamily="34" charset="0"/>
                <a:cs typeface="Calibri" panose="020F0502020204030204" pitchFamily="34" charset="0"/>
              </a:rPr>
              <a:t>uyarısı</a:t>
            </a:r>
            <a:r>
              <a:rPr lang="en-US" altLang="tr-TR" sz="2600" dirty="0">
                <a:latin typeface="Calibri" panose="020F0502020204030204" pitchFamily="34" charset="0"/>
                <a:cs typeface="Calibri" panose="020F0502020204030204" pitchFamily="34" charset="0"/>
              </a:rPr>
              <a:t> var</a:t>
            </a:r>
            <a:r>
              <a:rPr lang="tr-TR" altLang="tr-TR" sz="2600" dirty="0">
                <a:latin typeface="Calibri" panose="020F0502020204030204" pitchFamily="34" charset="0"/>
                <a:cs typeface="Calibri" panose="020F0502020204030204" pitchFamily="34" charset="0"/>
              </a:rPr>
              <a:t>)</a:t>
            </a:r>
          </a:p>
          <a:p>
            <a:pPr eaLnBrk="1" hangingPunct="1">
              <a:spcBef>
                <a:spcPct val="0"/>
              </a:spcBef>
              <a:buClrTx/>
              <a:buSzTx/>
              <a:buFontTx/>
              <a:buNone/>
              <a:defRPr/>
            </a:pPr>
            <a:endParaRPr lang="tr-TR" altLang="tr-TR" sz="2600" dirty="0">
              <a:latin typeface="Calibri" panose="020F0502020204030204" pitchFamily="34" charset="0"/>
              <a:cs typeface="Calibri" panose="020F0502020204030204" pitchFamily="34" charset="0"/>
            </a:endParaRPr>
          </a:p>
          <a:p>
            <a:pPr marL="457200" indent="-457200" eaLnBrk="1" hangingPunct="1">
              <a:spcBef>
                <a:spcPct val="0"/>
              </a:spcBef>
              <a:buClrTx/>
              <a:buSzTx/>
              <a:buFont typeface="Arial" panose="020B0604020202020204" pitchFamily="34" charset="0"/>
              <a:buChar char="•"/>
              <a:defRPr/>
            </a:pPr>
            <a:r>
              <a:rPr lang="en-US" altLang="tr-TR" sz="2600" dirty="0" err="1">
                <a:latin typeface="Calibri" panose="020F0502020204030204" pitchFamily="34" charset="0"/>
                <a:cs typeface="Calibri" panose="020F0502020204030204" pitchFamily="34" charset="0"/>
              </a:rPr>
              <a:t>Işitme</a:t>
            </a:r>
            <a:r>
              <a:rPr lang="en-US" altLang="tr-TR" sz="2600" dirty="0">
                <a:latin typeface="Calibri" panose="020F0502020204030204" pitchFamily="34" charset="0"/>
                <a:cs typeface="Calibri" panose="020F0502020204030204" pitchFamily="34" charset="0"/>
              </a:rPr>
              <a:t> </a:t>
            </a:r>
            <a:r>
              <a:rPr lang="en-US" altLang="tr-TR" sz="2600" dirty="0" err="1">
                <a:latin typeface="Calibri" panose="020F0502020204030204" pitchFamily="34" charset="0"/>
                <a:cs typeface="Calibri" panose="020F0502020204030204" pitchFamily="34" charset="0"/>
              </a:rPr>
              <a:t>kaybı</a:t>
            </a:r>
            <a:endParaRPr lang="tr-TR" altLang="tr-TR" sz="2600" dirty="0">
              <a:latin typeface="Calibri" panose="020F0502020204030204" pitchFamily="34" charset="0"/>
              <a:cs typeface="Calibri" panose="020F0502020204030204" pitchFamily="34" charset="0"/>
            </a:endParaRPr>
          </a:p>
          <a:p>
            <a:pPr marL="457200" indent="-457200" eaLnBrk="1" hangingPunct="1">
              <a:spcBef>
                <a:spcPct val="0"/>
              </a:spcBef>
              <a:buClrTx/>
              <a:buSzTx/>
              <a:buFont typeface="Arial" panose="020B0604020202020204" pitchFamily="34" charset="0"/>
              <a:buChar char="•"/>
              <a:defRPr/>
            </a:pPr>
            <a:r>
              <a:rPr lang="tr-TR" sz="2600" dirty="0">
                <a:latin typeface="Calibri" panose="020F0502020204030204" pitchFamily="34" charset="0"/>
                <a:cs typeface="Calibri" panose="020F0502020204030204" pitchFamily="34" charset="0"/>
              </a:rPr>
              <a:t>Ana</a:t>
            </a:r>
            <a:r>
              <a:rPr lang="en-US" sz="2600" dirty="0" err="1">
                <a:latin typeface="Calibri" panose="020F0502020204030204" pitchFamily="34" charset="0"/>
                <a:cs typeface="Calibri" panose="020F0502020204030204" pitchFamily="34" charset="0"/>
              </a:rPr>
              <a:t>flaksi</a:t>
            </a:r>
            <a:r>
              <a:rPr lang="tr-TR" sz="2600" dirty="0">
                <a:latin typeface="Calibri" panose="020F0502020204030204" pitchFamily="34" charset="0"/>
                <a:cs typeface="Calibri" panose="020F0502020204030204" pitchFamily="34" charset="0"/>
              </a:rPr>
              <a:t>, Stevens-Johnson s</a:t>
            </a:r>
            <a:r>
              <a:rPr lang="en-US" sz="2600" dirty="0" err="1">
                <a:latin typeface="Calibri" panose="020F0502020204030204" pitchFamily="34" charset="0"/>
                <a:cs typeface="Calibri" panose="020F0502020204030204" pitchFamily="34" charset="0"/>
              </a:rPr>
              <a:t>endromu</a:t>
            </a:r>
            <a:r>
              <a:rPr lang="tr-TR" sz="2600" dirty="0">
                <a:latin typeface="Calibri" panose="020F0502020204030204" pitchFamily="34" charset="0"/>
                <a:cs typeface="Calibri" panose="020F0502020204030204" pitchFamily="34" charset="0"/>
              </a:rPr>
              <a:t> </a:t>
            </a:r>
          </a:p>
          <a:p>
            <a:pPr eaLnBrk="1" hangingPunct="1">
              <a:spcBef>
                <a:spcPct val="0"/>
              </a:spcBef>
              <a:buClrTx/>
              <a:buSzTx/>
              <a:buFont typeface="Wingdings" panose="05000000000000000000" pitchFamily="2" charset="2"/>
              <a:buNone/>
              <a:defRPr/>
            </a:pPr>
            <a:r>
              <a:rPr lang="en-US" sz="2600" dirty="0" err="1">
                <a:latin typeface="Calibri" panose="020F0502020204030204" pitchFamily="34" charset="0"/>
                <a:cs typeface="Calibri" panose="020F0502020204030204" pitchFamily="34" charset="0"/>
              </a:rPr>
              <a:t>Psödomembranöz</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kolit</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ve</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miyastenia</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gravisin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kötüleşmesi</a:t>
            </a:r>
            <a:r>
              <a:rPr lang="en-US" sz="2600" dirty="0">
                <a:latin typeface="Calibri" panose="020F0502020204030204" pitchFamily="34" charset="0"/>
                <a:cs typeface="Calibri" panose="020F0502020204030204" pitchFamily="34" charset="0"/>
              </a:rPr>
              <a:t> </a:t>
            </a:r>
            <a:endParaRPr lang="tr-TR" altLang="tr-TR" sz="2600" dirty="0">
              <a:latin typeface="Calibri" panose="020F0502020204030204" pitchFamily="34" charset="0"/>
              <a:cs typeface="Calibri" panose="020F0502020204030204" pitchFamily="34" charset="0"/>
            </a:endParaRPr>
          </a:p>
        </p:txBody>
      </p:sp>
      <p:sp>
        <p:nvSpPr>
          <p:cNvPr id="41987" name="Metin kutusu 1"/>
          <p:cNvSpPr txBox="1">
            <a:spLocks noChangeArrowheads="1"/>
          </p:cNvSpPr>
          <p:nvPr/>
        </p:nvSpPr>
        <p:spPr bwMode="auto">
          <a:xfrm>
            <a:off x="611188" y="5876925"/>
            <a:ext cx="51308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tr-TR" altLang="en-US" sz="2400">
                <a:latin typeface="Calibri" panose="020F0502020204030204" pitchFamily="34" charset="0"/>
                <a:cs typeface="Calibri" panose="020F0502020204030204" pitchFamily="34" charset="0"/>
              </a:rPr>
              <a:t>Q. QT </a:t>
            </a:r>
            <a:r>
              <a:rPr lang="en-US" altLang="en-US" sz="2400">
                <a:latin typeface="Calibri" panose="020F0502020204030204" pitchFamily="34" charset="0"/>
                <a:cs typeface="Calibri" panose="020F0502020204030204" pitchFamily="34" charset="0"/>
              </a:rPr>
              <a:t>uzaması nedir</a:t>
            </a:r>
            <a:r>
              <a:rPr lang="tr-TR" altLang="en-US" sz="2400">
                <a:latin typeface="Calibri" panose="020F0502020204030204" pitchFamily="34" charset="0"/>
                <a:cs typeface="Calibri" panose="020F0502020204030204" pitchFamily="34" charset="0"/>
              </a:rPr>
              <a:t>? </a:t>
            </a:r>
            <a:r>
              <a:rPr lang="en-US" altLang="en-US" sz="2400">
                <a:latin typeface="Calibri" panose="020F0502020204030204" pitchFamily="34" charset="0"/>
                <a:cs typeface="Calibri" panose="020F0502020204030204" pitchFamily="34" charset="0"/>
              </a:rPr>
              <a:t>Nasıl sonuçlanır</a:t>
            </a:r>
            <a:r>
              <a:rPr lang="tr-TR" altLang="en-US" sz="2400">
                <a:latin typeface="Calibri" panose="020F0502020204030204" pitchFamily="34" charset="0"/>
                <a:cs typeface="Calibri" panose="020F0502020204030204" pitchFamily="34" charset="0"/>
              </a:rPr>
              <a:t>?</a:t>
            </a:r>
          </a:p>
        </p:txBody>
      </p:sp>
      <p:sp>
        <p:nvSpPr>
          <p:cNvPr id="3" name="Slayt Numarası Yer Tutucusu 2">
            <a:extLst>
              <a:ext uri="{FF2B5EF4-FFF2-40B4-BE49-F238E27FC236}">
                <a16:creationId xmlns:a16="http://schemas.microsoft.com/office/drawing/2014/main" id="{9E879760-CA71-491F-89A2-2BE8F55BC527}"/>
              </a:ext>
            </a:extLst>
          </p:cNvPr>
          <p:cNvSpPr>
            <a:spLocks noGrp="1"/>
          </p:cNvSpPr>
          <p:nvPr>
            <p:ph type="sldNum" sz="quarter" idx="12"/>
          </p:nvPr>
        </p:nvSpPr>
        <p:spPr/>
        <p:txBody>
          <a:bodyPr/>
          <a:lstStyle/>
          <a:p>
            <a:pPr>
              <a:defRPr/>
            </a:pPr>
            <a:fld id="{68EBC933-975D-4634-958C-4637E819D3C7}" type="slidenum">
              <a:rPr lang="tr-TR" altLang="tr-TR" smtClean="0"/>
              <a:pPr>
                <a:defRPr/>
              </a:pPr>
              <a:t>27</a:t>
            </a:fld>
            <a:endParaRPr lang="tr-TR" alt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etin kutusu 1"/>
          <p:cNvSpPr txBox="1">
            <a:spLocks noChangeArrowheads="1"/>
          </p:cNvSpPr>
          <p:nvPr/>
        </p:nvSpPr>
        <p:spPr bwMode="auto">
          <a:xfrm>
            <a:off x="250825" y="260350"/>
            <a:ext cx="851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2800">
                <a:solidFill>
                  <a:srgbClr val="FFFF00"/>
                </a:solidFill>
                <a:latin typeface="Arial Rounded MT Bold" panose="020F0704030504030204" pitchFamily="34" charset="0"/>
              </a:rPr>
              <a:t>K</a:t>
            </a:r>
            <a:r>
              <a:rPr lang="tr-TR" altLang="en-US" sz="2800">
                <a:solidFill>
                  <a:srgbClr val="FFFF00"/>
                </a:solidFill>
                <a:latin typeface="Arial Rounded MT Bold" panose="020F0704030504030204" pitchFamily="34" charset="0"/>
              </a:rPr>
              <a:t>L</a:t>
            </a:r>
            <a:r>
              <a:rPr lang="en-US" altLang="en-US" sz="2800">
                <a:solidFill>
                  <a:srgbClr val="FFFF00"/>
                </a:solidFill>
                <a:latin typeface="Arial Rounded MT Bold" panose="020F0704030504030204" pitchFamily="34" charset="0"/>
              </a:rPr>
              <a:t>İ</a:t>
            </a:r>
            <a:r>
              <a:rPr lang="tr-TR" altLang="en-US" sz="2800">
                <a:solidFill>
                  <a:srgbClr val="FFFF00"/>
                </a:solidFill>
                <a:latin typeface="Arial Rounded MT Bold" panose="020F0704030504030204" pitchFamily="34" charset="0"/>
              </a:rPr>
              <a:t>NDAM</a:t>
            </a:r>
            <a:r>
              <a:rPr lang="en-US" altLang="en-US" sz="2800">
                <a:solidFill>
                  <a:srgbClr val="FFFF00"/>
                </a:solidFill>
                <a:latin typeface="Arial Rounded MT Bold" panose="020F0704030504030204" pitchFamily="34" charset="0"/>
              </a:rPr>
              <a:t>İSİN</a:t>
            </a:r>
            <a:r>
              <a:rPr lang="tr-TR" altLang="en-US" sz="2800">
                <a:solidFill>
                  <a:srgbClr val="FFFF00"/>
                </a:solidFill>
                <a:latin typeface="Arial Rounded MT Bold" panose="020F0704030504030204" pitchFamily="34" charset="0"/>
              </a:rPr>
              <a:t>-</a:t>
            </a:r>
            <a:r>
              <a:rPr lang="en-US" altLang="en-US" sz="2800">
                <a:latin typeface="Arial Rounded MT Bold" panose="020F0704030504030204" pitchFamily="34" charset="0"/>
              </a:rPr>
              <a:t>başka bir </a:t>
            </a:r>
            <a:r>
              <a:rPr lang="tr-TR" altLang="en-US" sz="2800">
                <a:latin typeface="Arial Rounded MT Bold" panose="020F0704030504030204" pitchFamily="34" charset="0"/>
              </a:rPr>
              <a:t>protein s</a:t>
            </a:r>
            <a:r>
              <a:rPr lang="en-US" altLang="en-US" sz="2800">
                <a:latin typeface="Arial Rounded MT Bold" panose="020F0704030504030204" pitchFamily="34" charset="0"/>
              </a:rPr>
              <a:t>entez </a:t>
            </a:r>
            <a:r>
              <a:rPr lang="tr-TR" altLang="en-US" sz="2800">
                <a:latin typeface="Arial Rounded MT Bold" panose="020F0704030504030204" pitchFamily="34" charset="0"/>
              </a:rPr>
              <a:t>inhibit</a:t>
            </a:r>
            <a:r>
              <a:rPr lang="en-US" altLang="en-US" sz="2800">
                <a:latin typeface="Arial Rounded MT Bold" panose="020F0704030504030204" pitchFamily="34" charset="0"/>
              </a:rPr>
              <a:t>örü</a:t>
            </a:r>
            <a:endParaRPr lang="tr-TR" altLang="en-US" sz="2800">
              <a:latin typeface="Arial Rounded MT Bold" panose="020F0704030504030204" pitchFamily="34" charset="0"/>
            </a:endParaRPr>
          </a:p>
        </p:txBody>
      </p:sp>
      <p:sp>
        <p:nvSpPr>
          <p:cNvPr id="43011" name="Dikdörtgen 2"/>
          <p:cNvSpPr>
            <a:spLocks noChangeArrowheads="1"/>
          </p:cNvSpPr>
          <p:nvPr/>
        </p:nvSpPr>
        <p:spPr bwMode="auto">
          <a:xfrm>
            <a:off x="254000" y="1052513"/>
            <a:ext cx="88106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 typeface="Arial" panose="020B0604020202020204" pitchFamily="34" charset="0"/>
              <a:buChar char="•"/>
            </a:pPr>
            <a:r>
              <a:rPr lang="en-US" altLang="tr-TR" sz="2800" u="sng" dirty="0" err="1">
                <a:latin typeface="Calibri" panose="020F0502020204030204" pitchFamily="34" charset="0"/>
                <a:cs typeface="Calibri" panose="020F0502020204030204" pitchFamily="34" charset="0"/>
              </a:rPr>
              <a:t>Linkozamid</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antibiyotik</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anaerobik</a:t>
            </a:r>
            <a:r>
              <a:rPr lang="en-US" altLang="tr-TR" sz="2800" dirty="0">
                <a:latin typeface="Calibri" panose="020F0502020204030204" pitchFamily="34" charset="0"/>
                <a:cs typeface="Calibri" panose="020F0502020204030204" pitchFamily="34" charset="0"/>
              </a:rPr>
              <a:t>, streptococcal </a:t>
            </a:r>
            <a:r>
              <a:rPr lang="en-US" altLang="tr-TR" sz="2800" dirty="0" err="1">
                <a:latin typeface="Calibri" panose="020F0502020204030204" pitchFamily="34" charset="0"/>
                <a:cs typeface="Calibri" panose="020F0502020204030204" pitchFamily="34" charset="0"/>
              </a:rPr>
              <a:t>ve</a:t>
            </a:r>
            <a:r>
              <a:rPr lang="en-US" altLang="tr-TR" sz="2800" dirty="0">
                <a:latin typeface="Calibri" panose="020F0502020204030204" pitchFamily="34" charset="0"/>
                <a:cs typeface="Calibri" panose="020F0502020204030204" pitchFamily="34" charset="0"/>
              </a:rPr>
              <a:t> staphylococcal </a:t>
            </a:r>
            <a:r>
              <a:rPr lang="en-US" altLang="tr-TR" sz="2800" dirty="0" err="1">
                <a:latin typeface="Calibri" panose="020F0502020204030204" pitchFamily="34" charset="0"/>
                <a:cs typeface="Calibri" panose="020F0502020204030204" pitchFamily="34" charset="0"/>
              </a:rPr>
              <a:t>infeksiyonlar</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için</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FDAonaylı</a:t>
            </a:r>
            <a:r>
              <a:rPr lang="en-US" altLang="tr-TR" sz="2800" dirty="0">
                <a:latin typeface="Calibri" panose="020F0502020204030204" pitchFamily="34" charset="0"/>
                <a:cs typeface="Calibri" panose="020F0502020204030204" pitchFamily="34" charset="0"/>
              </a:rPr>
              <a:t> </a:t>
            </a:r>
            <a:endParaRPr lang="tr-TR" altLang="tr-TR" sz="2800" dirty="0">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r>
              <a:rPr lang="en-US" altLang="tr-TR" sz="2800" dirty="0" err="1">
                <a:latin typeface="Calibri" panose="020F0502020204030204" pitchFamily="34" charset="0"/>
                <a:cs typeface="Calibri" panose="020F0502020204030204" pitchFamily="34" charset="0"/>
              </a:rPr>
              <a:t>En</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önemli</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dezavantaj</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diyare</a:t>
            </a:r>
            <a:r>
              <a:rPr lang="en-US" altLang="tr-TR" sz="2800" dirty="0">
                <a:latin typeface="Calibri" panose="020F0502020204030204" pitchFamily="34" charset="0"/>
                <a:cs typeface="Calibri" panose="020F0502020204030204" pitchFamily="34" charset="0"/>
              </a:rPr>
              <a:t> </a:t>
            </a:r>
            <a:r>
              <a:rPr lang="en-US" altLang="tr-TR" sz="2800" i="1" dirty="0" err="1">
                <a:latin typeface="Calibri" panose="020F0502020204030204" pitchFamily="34" charset="0"/>
                <a:cs typeface="Calibri" panose="020F0502020204030204" pitchFamily="34" charset="0"/>
              </a:rPr>
              <a:t>Clostridioides</a:t>
            </a:r>
            <a:r>
              <a:rPr lang="en-US" altLang="tr-TR" sz="2800" dirty="0">
                <a:latin typeface="Calibri" panose="020F0502020204030204" pitchFamily="34" charset="0"/>
                <a:cs typeface="Calibri" panose="020F0502020204030204" pitchFamily="34" charset="0"/>
              </a:rPr>
              <a:t> (</a:t>
            </a:r>
            <a:r>
              <a:rPr lang="en-US" altLang="tr-TR" sz="2800" i="1" dirty="0">
                <a:latin typeface="Calibri" panose="020F0502020204030204" pitchFamily="34" charset="0"/>
                <a:cs typeface="Calibri" panose="020F0502020204030204" pitchFamily="34" charset="0"/>
              </a:rPr>
              <a:t>Clostridium</a:t>
            </a:r>
            <a:r>
              <a:rPr lang="en-US" altLang="tr-TR" sz="2800" dirty="0">
                <a:latin typeface="Calibri" panose="020F0502020204030204" pitchFamily="34" charset="0"/>
                <a:cs typeface="Calibri" panose="020F0502020204030204" pitchFamily="34" charset="0"/>
              </a:rPr>
              <a:t>) </a:t>
            </a:r>
            <a:r>
              <a:rPr lang="en-US" altLang="tr-TR" sz="2800" i="1" dirty="0">
                <a:latin typeface="Calibri" panose="020F0502020204030204" pitchFamily="34" charset="0"/>
                <a:cs typeface="Calibri" panose="020F0502020204030204" pitchFamily="34" charset="0"/>
              </a:rPr>
              <a:t>difficile </a:t>
            </a:r>
            <a:r>
              <a:rPr lang="en-US" altLang="tr-TR" sz="2800" dirty="0">
                <a:latin typeface="Calibri" panose="020F0502020204030204" pitchFamily="34" charset="0"/>
                <a:cs typeface="Calibri" panose="020F0502020204030204" pitchFamily="34" charset="0"/>
              </a:rPr>
              <a:t>colitis</a:t>
            </a:r>
            <a:endParaRPr lang="tr-TR" altLang="tr-TR" sz="2800" dirty="0">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r>
              <a:rPr lang="en-US" altLang="tr-TR" sz="2800" dirty="0" err="1">
                <a:latin typeface="Calibri" panose="020F0502020204030204" pitchFamily="34" charset="0"/>
                <a:cs typeface="Calibri" panose="020F0502020204030204" pitchFamily="34" charset="0"/>
              </a:rPr>
              <a:t>Fagositik</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hücrelerde</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ve</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kemiklerde</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yüksek</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konsantrasyonlara</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ulaşıyor</a:t>
            </a:r>
            <a:endParaRPr lang="tr-TR" altLang="tr-TR" sz="2800" dirty="0">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r>
              <a:rPr lang="en-US" altLang="tr-TR" sz="2800" dirty="0" err="1">
                <a:latin typeface="Calibri" panose="020F0502020204030204" pitchFamily="34" charset="0"/>
                <a:cs typeface="Calibri" panose="020F0502020204030204" pitchFamily="34" charset="0"/>
              </a:rPr>
              <a:t>Bakteriostatik</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ancak</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bazı</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patojenlere</a:t>
            </a:r>
            <a:r>
              <a:rPr lang="en-US" altLang="tr-TR" sz="2800" dirty="0">
                <a:latin typeface="Calibri" panose="020F0502020204030204" pitchFamily="34" charset="0"/>
                <a:cs typeface="Calibri" panose="020F0502020204030204" pitchFamily="34" charset="0"/>
              </a:rPr>
              <a:t> </a:t>
            </a:r>
            <a:r>
              <a:rPr lang="en-US" altLang="tr-TR" sz="2800" u="sng" dirty="0" err="1">
                <a:latin typeface="Calibri" panose="020F0502020204030204" pitchFamily="34" charset="0"/>
                <a:cs typeface="Calibri" panose="020F0502020204030204" pitchFamily="34" charset="0"/>
              </a:rPr>
              <a:t>bakterisit</a:t>
            </a:r>
            <a:r>
              <a:rPr lang="en-US" altLang="tr-TR" sz="2800" u="sng" dirty="0">
                <a:latin typeface="Calibri" panose="020F0502020204030204" pitchFamily="34" charset="0"/>
                <a:cs typeface="Calibri" panose="020F0502020204030204" pitchFamily="34" charset="0"/>
              </a:rPr>
              <a:t>: </a:t>
            </a:r>
            <a:r>
              <a:rPr lang="en-US" altLang="tr-TR" sz="2800" u="sng" dirty="0" err="1">
                <a:latin typeface="Calibri" panose="020F0502020204030204" pitchFamily="34" charset="0"/>
                <a:cs typeface="Calibri" panose="020F0502020204030204" pitchFamily="34" charset="0"/>
              </a:rPr>
              <a:t>bazı</a:t>
            </a:r>
            <a:r>
              <a:rPr lang="en-US" altLang="tr-TR" sz="2800" u="sng" dirty="0">
                <a:latin typeface="Calibri" panose="020F0502020204030204" pitchFamily="34" charset="0"/>
                <a:cs typeface="Calibri" panose="020F0502020204030204" pitchFamily="34" charset="0"/>
              </a:rPr>
              <a:t> </a:t>
            </a:r>
            <a:r>
              <a:rPr lang="en-US" altLang="tr-TR" sz="2800" dirty="0">
                <a:latin typeface="Calibri" panose="020F0502020204030204" pitchFamily="34" charset="0"/>
                <a:cs typeface="Calibri" panose="020F0502020204030204" pitchFamily="34" charset="0"/>
              </a:rPr>
              <a:t> staphylococci, streptococci </a:t>
            </a:r>
            <a:r>
              <a:rPr lang="en-US" altLang="tr-TR" sz="2800" dirty="0" err="1">
                <a:latin typeface="Calibri" panose="020F0502020204030204" pitchFamily="34" charset="0"/>
                <a:cs typeface="Calibri" panose="020F0502020204030204" pitchFamily="34" charset="0"/>
              </a:rPr>
              <a:t>ve</a:t>
            </a:r>
            <a:r>
              <a:rPr lang="en-US" altLang="tr-TR" sz="2800" dirty="0">
                <a:latin typeface="Calibri" panose="020F0502020204030204" pitchFamily="34" charset="0"/>
                <a:cs typeface="Calibri" panose="020F0502020204030204" pitchFamily="34" charset="0"/>
              </a:rPr>
              <a:t> </a:t>
            </a:r>
            <a:r>
              <a:rPr lang="en-US" altLang="tr-TR" sz="2800" i="1" u="sng" dirty="0" err="1">
                <a:solidFill>
                  <a:srgbClr val="FFFF00"/>
                </a:solidFill>
                <a:latin typeface="Calibri" panose="020F0502020204030204" pitchFamily="34" charset="0"/>
                <a:cs typeface="Calibri" panose="020F0502020204030204" pitchFamily="34" charset="0"/>
              </a:rPr>
              <a:t>Bacteroides</a:t>
            </a:r>
            <a:r>
              <a:rPr lang="en-US" altLang="tr-TR" sz="2800" i="1" u="sng" dirty="0">
                <a:solidFill>
                  <a:srgbClr val="FFFF00"/>
                </a:solidFill>
                <a:latin typeface="Calibri" panose="020F0502020204030204" pitchFamily="34" charset="0"/>
                <a:cs typeface="Calibri" panose="020F0502020204030204" pitchFamily="34" charset="0"/>
              </a:rPr>
              <a:t> </a:t>
            </a:r>
            <a:r>
              <a:rPr lang="en-US" altLang="tr-TR" sz="2800" i="1" u="sng" dirty="0" err="1">
                <a:solidFill>
                  <a:srgbClr val="FFFF00"/>
                </a:solidFill>
                <a:latin typeface="Calibri" panose="020F0502020204030204" pitchFamily="34" charset="0"/>
                <a:cs typeface="Calibri" panose="020F0502020204030204" pitchFamily="34" charset="0"/>
              </a:rPr>
              <a:t>fragilis</a:t>
            </a:r>
            <a:r>
              <a:rPr lang="en-US" altLang="tr-TR" sz="2800" i="1" u="sng" dirty="0">
                <a:solidFill>
                  <a:srgbClr val="FFFF00"/>
                </a:solidFill>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gibi</a:t>
            </a:r>
            <a:r>
              <a:rPr lang="en-US"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anaeroblar</a:t>
            </a:r>
            <a:endParaRPr lang="tr-TR" altLang="tr-TR" sz="2800" dirty="0">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r>
              <a:rPr lang="tr-TR" altLang="tr-TR" sz="2800" dirty="0" err="1">
                <a:solidFill>
                  <a:srgbClr val="FFFF00"/>
                </a:solidFill>
                <a:latin typeface="Calibri" panose="020F0502020204030204" pitchFamily="34" charset="0"/>
                <a:cs typeface="Calibri" panose="020F0502020204030204" pitchFamily="34" charset="0"/>
              </a:rPr>
              <a:t>Di</a:t>
            </a:r>
            <a:r>
              <a:rPr lang="en-US" altLang="tr-TR" sz="2800" dirty="0" err="1">
                <a:solidFill>
                  <a:srgbClr val="FFFF00"/>
                </a:solidFill>
                <a:latin typeface="Calibri" panose="020F0502020204030204" pitchFamily="34" charset="0"/>
                <a:cs typeface="Calibri" panose="020F0502020204030204" pitchFamily="34" charset="0"/>
              </a:rPr>
              <a:t>ya</a:t>
            </a:r>
            <a:r>
              <a:rPr lang="tr-TR" altLang="tr-TR" sz="2800" dirty="0">
                <a:solidFill>
                  <a:srgbClr val="FFFF00"/>
                </a:solidFill>
                <a:latin typeface="Calibri" panose="020F0502020204030204" pitchFamily="34" charset="0"/>
                <a:cs typeface="Calibri" panose="020F0502020204030204" pitchFamily="34" charset="0"/>
              </a:rPr>
              <a:t>re, </a:t>
            </a:r>
            <a:r>
              <a:rPr lang="en-US" altLang="tr-TR" sz="2800" dirty="0" err="1">
                <a:solidFill>
                  <a:srgbClr val="FFFF00"/>
                </a:solidFill>
                <a:latin typeface="Calibri" panose="020F0502020204030204" pitchFamily="34" charset="0"/>
                <a:cs typeface="Calibri" panose="020F0502020204030204" pitchFamily="34" charset="0"/>
              </a:rPr>
              <a:t>bulantı</a:t>
            </a:r>
            <a:r>
              <a:rPr lang="tr-TR" altLang="tr-TR" sz="2800" dirty="0">
                <a:solidFill>
                  <a:srgbClr val="FFFF00"/>
                </a:solidFill>
                <a:latin typeface="Calibri" panose="020F0502020204030204" pitchFamily="34" charset="0"/>
                <a:cs typeface="Calibri" panose="020F0502020204030204" pitchFamily="34" charset="0"/>
              </a:rPr>
              <a:t>, </a:t>
            </a:r>
            <a:r>
              <a:rPr lang="en-US" altLang="tr-TR" sz="2800" dirty="0" err="1">
                <a:solidFill>
                  <a:srgbClr val="FFFF00"/>
                </a:solidFill>
                <a:latin typeface="Calibri" panose="020F0502020204030204" pitchFamily="34" charset="0"/>
                <a:cs typeface="Calibri" panose="020F0502020204030204" pitchFamily="34" charset="0"/>
              </a:rPr>
              <a:t>cilt</a:t>
            </a:r>
            <a:r>
              <a:rPr lang="en-US" altLang="tr-TR" sz="2800" dirty="0">
                <a:solidFill>
                  <a:srgbClr val="FFFF00"/>
                </a:solidFill>
                <a:latin typeface="Calibri" panose="020F0502020204030204" pitchFamily="34" charset="0"/>
                <a:cs typeface="Calibri" panose="020F0502020204030204" pitchFamily="34" charset="0"/>
              </a:rPr>
              <a:t> </a:t>
            </a:r>
            <a:r>
              <a:rPr lang="en-US" altLang="tr-TR" sz="2800" dirty="0" err="1">
                <a:solidFill>
                  <a:srgbClr val="FFFF00"/>
                </a:solidFill>
                <a:latin typeface="Calibri" panose="020F0502020204030204" pitchFamily="34" charset="0"/>
                <a:cs typeface="Calibri" panose="020F0502020204030204" pitchFamily="34" charset="0"/>
              </a:rPr>
              <a:t>döküntüsü</a:t>
            </a:r>
            <a:endParaRPr lang="tr-TR" altLang="tr-TR" sz="2800" dirty="0">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endParaRPr lang="tr-TR" altLang="tr-TR" sz="28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67C7ED5B-A19B-4B1F-9BE3-E97A6532A312}"/>
              </a:ext>
            </a:extLst>
          </p:cNvPr>
          <p:cNvSpPr>
            <a:spLocks noGrp="1"/>
          </p:cNvSpPr>
          <p:nvPr>
            <p:ph type="sldNum" sz="quarter" idx="12"/>
          </p:nvPr>
        </p:nvSpPr>
        <p:spPr/>
        <p:txBody>
          <a:bodyPr/>
          <a:lstStyle/>
          <a:p>
            <a:pPr>
              <a:defRPr/>
            </a:pPr>
            <a:fld id="{329386BD-0027-4A21-A41A-4F19E5A922C1}" type="slidenum">
              <a:rPr lang="tr-TR" altLang="tr-TR" smtClean="0"/>
              <a:pPr>
                <a:defRPr/>
              </a:pPr>
              <a:t>28</a:t>
            </a:fld>
            <a:endParaRPr lang="tr-TR" altLang="tr-TR"/>
          </a:p>
        </p:txBody>
      </p:sp>
      <p:pic>
        <p:nvPicPr>
          <p:cNvPr id="43013" name="DAAF238C-8A4D-4C11-B8DF-5A4C010D666E" descr="DAAF238C-8A4D-4C11-B8DF-5A4C010D666E"/>
          <p:cNvPicPr>
            <a:picLocks noChangeAspect="1" noChangeArrowheads="1"/>
          </p:cNvPicPr>
          <p:nvPr/>
        </p:nvPicPr>
        <p:blipFill>
          <a:blip r:embed="rId2">
            <a:extLst>
              <a:ext uri="{28A0092B-C50C-407E-A947-70E740481C1C}">
                <a14:useLocalDpi xmlns:a14="http://schemas.microsoft.com/office/drawing/2010/main" val="0"/>
              </a:ext>
            </a:extLst>
          </a:blip>
          <a:srcRect l="8061" t="15984" r="20369" b="3659"/>
          <a:stretch>
            <a:fillRect/>
          </a:stretch>
        </p:blipFill>
        <p:spPr bwMode="auto">
          <a:xfrm>
            <a:off x="6659563" y="4611688"/>
            <a:ext cx="13176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446088" y="1546225"/>
            <a:ext cx="8066087"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60000"/>
              <a:buFont typeface="Wingdings" panose="05000000000000000000" pitchFamily="2" charset="2"/>
              <a:buChar char="n"/>
              <a:tabLst>
                <a:tab pos="457200" algn="l"/>
              </a:tabLst>
              <a:defRPr sz="3200">
                <a:solidFill>
                  <a:schemeClr val="tx1"/>
                </a:solidFill>
                <a:latin typeface="Verdana" panose="020B0604030504040204" pitchFamily="34" charset="0"/>
              </a:defRPr>
            </a:lvl1pPr>
            <a:lvl2pPr marL="742950" indent="-285750">
              <a:spcBef>
                <a:spcPct val="20000"/>
              </a:spcBef>
              <a:buClr>
                <a:schemeClr val="tx1"/>
              </a:buClr>
              <a:buChar char="•"/>
              <a:tabLst>
                <a:tab pos="457200" algn="l"/>
              </a:tabLst>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tabLst>
                <a:tab pos="457200" algn="l"/>
              </a:tabLst>
              <a:defRPr sz="2400">
                <a:solidFill>
                  <a:schemeClr val="tx1"/>
                </a:solidFill>
                <a:latin typeface="Verdana" panose="020B0604030504040204" pitchFamily="34" charset="0"/>
              </a:defRPr>
            </a:lvl3pPr>
            <a:lvl4pPr marL="1600200" indent="-228600">
              <a:spcBef>
                <a:spcPct val="20000"/>
              </a:spcBef>
              <a:buClr>
                <a:schemeClr val="tx2"/>
              </a:buClr>
              <a:buChar char="•"/>
              <a:tabLst>
                <a:tab pos="457200" algn="l"/>
              </a:tabLst>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tabLst>
                <a:tab pos="457200"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tabLst>
                <a:tab pos="457200"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tabLst>
                <a:tab pos="457200"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tabLst>
                <a:tab pos="457200"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tabLst>
                <a:tab pos="457200" algn="l"/>
              </a:tabLst>
              <a:defRPr sz="2000">
                <a:solidFill>
                  <a:schemeClr val="tx1"/>
                </a:solidFill>
                <a:latin typeface="Verdana" panose="020B0604030504040204" pitchFamily="34" charset="0"/>
              </a:defRPr>
            </a:lvl9pPr>
          </a:lstStyle>
          <a:p>
            <a:pPr eaLnBrk="1" hangingPunct="1">
              <a:lnSpc>
                <a:spcPct val="150000"/>
              </a:lnSpc>
              <a:spcBef>
                <a:spcPct val="0"/>
              </a:spcBef>
              <a:buClrTx/>
              <a:buSzTx/>
              <a:buFontTx/>
              <a:buNone/>
            </a:pPr>
            <a:r>
              <a:rPr lang="en-US" altLang="en-US" sz="2800">
                <a:solidFill>
                  <a:srgbClr val="FFFF00"/>
                </a:solidFill>
                <a:latin typeface="Calibri" panose="020F0502020204030204" pitchFamily="34" charset="0"/>
                <a:cs typeface="Calibri" panose="020F0502020204030204" pitchFamily="34" charset="0"/>
              </a:rPr>
              <a:t>Kloramfenikol </a:t>
            </a:r>
            <a:r>
              <a:rPr lang="tr-TR" altLang="en-US" sz="2800">
                <a:solidFill>
                  <a:srgbClr val="FFFF00"/>
                </a:solidFill>
                <a:latin typeface="Calibri" panose="020F0502020204030204" pitchFamily="34" charset="0"/>
                <a:cs typeface="Calibri" panose="020F0502020204030204" pitchFamily="34" charset="0"/>
              </a:rPr>
              <a:t>(Gemycetin®)</a:t>
            </a:r>
          </a:p>
          <a:p>
            <a:pPr eaLnBrk="1" hangingPunct="1">
              <a:lnSpc>
                <a:spcPct val="150000"/>
              </a:lnSpc>
              <a:spcBef>
                <a:spcPct val="0"/>
              </a:spcBef>
              <a:buClrTx/>
              <a:buSzTx/>
              <a:buFontTx/>
              <a:buNone/>
            </a:pPr>
            <a:endParaRPr lang="tr-TR" altLang="en-US" sz="2800">
              <a:latin typeface="Calibri" panose="020F0502020204030204" pitchFamily="34" charset="0"/>
              <a:cs typeface="Calibri" panose="020F0502020204030204" pitchFamily="34" charset="0"/>
            </a:endParaRPr>
          </a:p>
          <a:p>
            <a:pPr eaLnBrk="1" hangingPunct="1">
              <a:lnSpc>
                <a:spcPct val="150000"/>
              </a:lnSpc>
              <a:spcBef>
                <a:spcPct val="0"/>
              </a:spcBef>
              <a:buClrTx/>
              <a:buSzTx/>
              <a:buFontTx/>
              <a:buChar char="•"/>
            </a:pPr>
            <a:r>
              <a:rPr lang="tr-TR" altLang="en-US" sz="2800">
                <a:latin typeface="Calibri" panose="020F0502020204030204" pitchFamily="34" charset="0"/>
                <a:cs typeface="Calibri" panose="020F0502020204030204" pitchFamily="34" charset="0"/>
              </a:rPr>
              <a:t> </a:t>
            </a:r>
            <a:r>
              <a:rPr lang="en-US" altLang="en-US" sz="2800">
                <a:latin typeface="Calibri" panose="020F0502020204030204" pitchFamily="34" charset="0"/>
                <a:cs typeface="Calibri" panose="020F0502020204030204" pitchFamily="34" charset="0"/>
              </a:rPr>
              <a:t>Geniş </a:t>
            </a:r>
            <a:r>
              <a:rPr lang="tr-TR" altLang="en-US" sz="2800">
                <a:latin typeface="Calibri" panose="020F0502020204030204" pitchFamily="34" charset="0"/>
                <a:cs typeface="Calibri" panose="020F0502020204030204" pitchFamily="34" charset="0"/>
              </a:rPr>
              <a:t>spe</a:t>
            </a:r>
            <a:r>
              <a:rPr lang="en-US" altLang="en-US" sz="2800">
                <a:latin typeface="Calibri" panose="020F0502020204030204" pitchFamily="34" charset="0"/>
                <a:cs typeface="Calibri" panose="020F0502020204030204" pitchFamily="34" charset="0"/>
              </a:rPr>
              <a:t>k</a:t>
            </a:r>
            <a:r>
              <a:rPr lang="tr-TR" altLang="en-US" sz="2800">
                <a:latin typeface="Calibri" panose="020F0502020204030204" pitchFamily="34" charset="0"/>
                <a:cs typeface="Calibri" panose="020F0502020204030204" pitchFamily="34" charset="0"/>
              </a:rPr>
              <a:t>trum, aerobi</a:t>
            </a:r>
            <a:r>
              <a:rPr lang="en-US" altLang="en-US" sz="2800">
                <a:latin typeface="Calibri" panose="020F0502020204030204" pitchFamily="34" charset="0"/>
                <a:cs typeface="Calibri" panose="020F0502020204030204" pitchFamily="34" charset="0"/>
              </a:rPr>
              <a:t>k</a:t>
            </a:r>
            <a:r>
              <a:rPr lang="tr-TR" altLang="en-US" sz="2800">
                <a:latin typeface="Calibri" panose="020F0502020204030204" pitchFamily="34" charset="0"/>
                <a:cs typeface="Calibri" panose="020F0502020204030204" pitchFamily="34" charset="0"/>
              </a:rPr>
              <a:t>/anaerobi</a:t>
            </a:r>
            <a:r>
              <a:rPr lang="en-US" altLang="en-US" sz="2800">
                <a:latin typeface="Calibri" panose="020F0502020204030204" pitchFamily="34" charset="0"/>
                <a:cs typeface="Calibri" panose="020F0502020204030204" pitchFamily="34" charset="0"/>
              </a:rPr>
              <a:t>k</a:t>
            </a:r>
            <a:r>
              <a:rPr lang="tr-TR" altLang="en-US" sz="2800">
                <a:latin typeface="Calibri" panose="020F0502020204030204" pitchFamily="34" charset="0"/>
                <a:cs typeface="Calibri" panose="020F0502020204030204" pitchFamily="34" charset="0"/>
              </a:rPr>
              <a:t>, Gram + </a:t>
            </a:r>
            <a:r>
              <a:rPr lang="en-US" altLang="en-US" sz="2800">
                <a:latin typeface="Calibri" panose="020F0502020204030204" pitchFamily="34" charset="0"/>
                <a:cs typeface="Calibri" panose="020F0502020204030204" pitchFamily="34" charset="0"/>
              </a:rPr>
              <a:t>ve</a:t>
            </a:r>
            <a:r>
              <a:rPr lang="tr-TR" altLang="en-US" sz="2800">
                <a:latin typeface="Calibri" panose="020F0502020204030204" pitchFamily="34" charset="0"/>
                <a:cs typeface="Calibri" panose="020F0502020204030204" pitchFamily="34" charset="0"/>
              </a:rPr>
              <a:t> –</a:t>
            </a:r>
          </a:p>
          <a:p>
            <a:pPr eaLnBrk="1" hangingPunct="1">
              <a:lnSpc>
                <a:spcPct val="150000"/>
              </a:lnSpc>
              <a:spcBef>
                <a:spcPct val="0"/>
              </a:spcBef>
              <a:buClrTx/>
              <a:buSzTx/>
              <a:buFontTx/>
              <a:buChar char="•"/>
            </a:pPr>
            <a:r>
              <a:rPr lang="tr-TR" altLang="en-US" sz="2800">
                <a:latin typeface="Calibri" panose="020F0502020204030204" pitchFamily="34" charset="0"/>
                <a:cs typeface="Calibri" panose="020F0502020204030204" pitchFamily="34" charset="0"/>
              </a:rPr>
              <a:t> Oral </a:t>
            </a:r>
            <a:r>
              <a:rPr lang="en-US" altLang="en-US" sz="2800">
                <a:latin typeface="Calibri" panose="020F0502020204030204" pitchFamily="34" charset="0"/>
                <a:cs typeface="Calibri" panose="020F0502020204030204" pitchFamily="34" charset="0"/>
              </a:rPr>
              <a:t>ve</a:t>
            </a:r>
            <a:r>
              <a:rPr lang="tr-TR" altLang="en-US" sz="2800">
                <a:latin typeface="Calibri" panose="020F0502020204030204" pitchFamily="34" charset="0"/>
                <a:cs typeface="Calibri" panose="020F0502020204030204" pitchFamily="34" charset="0"/>
              </a:rPr>
              <a:t> parenteral form</a:t>
            </a:r>
            <a:r>
              <a:rPr lang="en-US" altLang="en-US" sz="2800">
                <a:latin typeface="Calibri" panose="020F0502020204030204" pitchFamily="34" charset="0"/>
                <a:cs typeface="Calibri" panose="020F0502020204030204" pitchFamily="34" charset="0"/>
              </a:rPr>
              <a:t>lar ön ilaç</a:t>
            </a:r>
            <a:endParaRPr lang="tr-TR" altLang="en-US" sz="2800">
              <a:latin typeface="Calibri" panose="020F0502020204030204" pitchFamily="34" charset="0"/>
              <a:cs typeface="Calibri" panose="020F0502020204030204" pitchFamily="34" charset="0"/>
            </a:endParaRPr>
          </a:p>
          <a:p>
            <a:pPr eaLnBrk="1" hangingPunct="1">
              <a:lnSpc>
                <a:spcPct val="150000"/>
              </a:lnSpc>
              <a:spcBef>
                <a:spcPct val="0"/>
              </a:spcBef>
              <a:buClrTx/>
              <a:buSzTx/>
              <a:buFontTx/>
              <a:buChar char="•"/>
            </a:pPr>
            <a:r>
              <a:rPr lang="tr-TR" altLang="en-US" sz="2800">
                <a:latin typeface="Calibri" panose="020F0502020204030204" pitchFamily="34" charset="0"/>
                <a:cs typeface="Calibri" panose="020F0502020204030204" pitchFamily="34" charset="0"/>
              </a:rPr>
              <a:t> </a:t>
            </a:r>
            <a:r>
              <a:rPr lang="en-US" altLang="en-US" sz="2800">
                <a:latin typeface="Calibri" panose="020F0502020204030204" pitchFamily="34" charset="0"/>
                <a:cs typeface="Calibri" panose="020F0502020204030204" pitchFamily="34" charset="0"/>
              </a:rPr>
              <a:t>Sistemik kullanım yok gibi</a:t>
            </a:r>
            <a:r>
              <a:rPr lang="tr-TR" altLang="en-US" sz="2800">
                <a:latin typeface="Calibri" panose="020F0502020204030204" pitchFamily="34" charset="0"/>
                <a:cs typeface="Calibri" panose="020F0502020204030204" pitchFamily="34" charset="0"/>
              </a:rPr>
              <a:t>; </a:t>
            </a:r>
            <a:r>
              <a:rPr lang="en-US" altLang="en-US" sz="2800">
                <a:latin typeface="Calibri" panose="020F0502020204030204" pitchFamily="34" charset="0"/>
                <a:cs typeface="Calibri" panose="020F0502020204030204" pitchFamily="34" charset="0"/>
              </a:rPr>
              <a:t>Türkiye’de üretilmiyor</a:t>
            </a:r>
          </a:p>
          <a:p>
            <a:pPr eaLnBrk="1" hangingPunct="1">
              <a:lnSpc>
                <a:spcPct val="150000"/>
              </a:lnSpc>
              <a:spcBef>
                <a:spcPct val="0"/>
              </a:spcBef>
              <a:buClrTx/>
              <a:buSzTx/>
              <a:buFontTx/>
              <a:buChar char="•"/>
            </a:pPr>
            <a:r>
              <a:rPr lang="tr-TR" altLang="en-US" sz="2800">
                <a:latin typeface="Calibri" panose="020F0502020204030204" pitchFamily="34" charset="0"/>
                <a:cs typeface="Calibri" panose="020F0502020204030204" pitchFamily="34" charset="0"/>
              </a:rPr>
              <a:t> </a:t>
            </a:r>
            <a:r>
              <a:rPr lang="en-US" altLang="en-US" sz="2800">
                <a:latin typeface="Calibri" panose="020F0502020204030204" pitchFamily="34" charset="0"/>
                <a:cs typeface="Calibri" panose="020F0502020204030204" pitchFamily="34" charset="0"/>
              </a:rPr>
              <a:t>Göz infeksiyonlarında topikal</a:t>
            </a:r>
            <a:endParaRPr lang="tr-TR" altLang="en-US" sz="2800">
              <a:latin typeface="Calibri" panose="020F0502020204030204" pitchFamily="34" charset="0"/>
              <a:cs typeface="Calibri" panose="020F0502020204030204" pitchFamily="34" charset="0"/>
            </a:endParaRPr>
          </a:p>
        </p:txBody>
      </p:sp>
      <p:pic>
        <p:nvPicPr>
          <p:cNvPr id="44035" name="Resim 3"/>
          <p:cNvPicPr>
            <a:picLocks noChangeAspect="1" noChangeArrowheads="1"/>
          </p:cNvPicPr>
          <p:nvPr/>
        </p:nvPicPr>
        <p:blipFill>
          <a:blip r:embed="rId2">
            <a:extLst>
              <a:ext uri="{28A0092B-C50C-407E-A947-70E740481C1C}">
                <a14:useLocalDpi xmlns:a14="http://schemas.microsoft.com/office/drawing/2010/main" val="0"/>
              </a:ext>
            </a:extLst>
          </a:blip>
          <a:srcRect l="-1907" t="9502" r="3815" b="24689"/>
          <a:stretch>
            <a:fillRect/>
          </a:stretch>
        </p:blipFill>
        <p:spPr bwMode="auto">
          <a:xfrm>
            <a:off x="5508625" y="333375"/>
            <a:ext cx="278923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p:cNvSpPr txBox="1">
            <a:spLocks noChangeArrowheads="1"/>
          </p:cNvSpPr>
          <p:nvPr/>
        </p:nvSpPr>
        <p:spPr bwMode="auto">
          <a:xfrm>
            <a:off x="1331913" y="6148388"/>
            <a:ext cx="4024312" cy="461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tr-TR" altLang="en-US" sz="2400">
                <a:latin typeface="Calibri" panose="020F0502020204030204" pitchFamily="34" charset="0"/>
                <a:cs typeface="Calibri" panose="020F0502020204030204" pitchFamily="34" charset="0"/>
              </a:rPr>
              <a:t>Q. </a:t>
            </a:r>
            <a:r>
              <a:rPr lang="en-US" altLang="en-US" sz="2400">
                <a:latin typeface="Calibri" panose="020F0502020204030204" pitchFamily="34" charset="0"/>
                <a:cs typeface="Calibri" panose="020F0502020204030204" pitchFamily="34" charset="0"/>
              </a:rPr>
              <a:t>Gri bebek sendromu nedir</a:t>
            </a:r>
            <a:r>
              <a:rPr lang="tr-TR" altLang="en-US" sz="2400">
                <a:latin typeface="Calibri" panose="020F0502020204030204" pitchFamily="34" charset="0"/>
                <a:cs typeface="Calibri" panose="020F0502020204030204" pitchFamily="34" charset="0"/>
              </a:rPr>
              <a:t>? </a:t>
            </a:r>
          </a:p>
        </p:txBody>
      </p:sp>
      <p:sp>
        <p:nvSpPr>
          <p:cNvPr id="5" name="Slayt Numarası Yer Tutucusu 4">
            <a:extLst>
              <a:ext uri="{FF2B5EF4-FFF2-40B4-BE49-F238E27FC236}">
                <a16:creationId xmlns:a16="http://schemas.microsoft.com/office/drawing/2014/main" id="{EC726382-1C3D-41AF-B92A-CB242BA42B29}"/>
              </a:ext>
            </a:extLst>
          </p:cNvPr>
          <p:cNvSpPr>
            <a:spLocks noGrp="1"/>
          </p:cNvSpPr>
          <p:nvPr>
            <p:ph type="sldNum" sz="quarter" idx="12"/>
          </p:nvPr>
        </p:nvSpPr>
        <p:spPr/>
        <p:txBody>
          <a:bodyPr/>
          <a:lstStyle/>
          <a:p>
            <a:pPr>
              <a:defRPr/>
            </a:pPr>
            <a:fld id="{B7D132C5-2860-48D0-9C4E-60088C894E82}" type="slidenum">
              <a:rPr lang="tr-TR" altLang="tr-TR" smtClean="0"/>
              <a:pPr>
                <a:defRPr/>
              </a:pPr>
              <a:t>29</a:t>
            </a:fld>
            <a:endParaRPr lang="tr-TR"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Resim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28781">
            <a:off x="3727450" y="1449388"/>
            <a:ext cx="187007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88" y="520700"/>
            <a:ext cx="3605212"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a:extLst>
              <a:ext uri="{FF2B5EF4-FFF2-40B4-BE49-F238E27FC236}">
                <a16:creationId xmlns:a16="http://schemas.microsoft.com/office/drawing/2014/main" id="{AA372E4F-5E70-46B4-A82A-A6FD921B07A2}"/>
              </a:ext>
            </a:extLst>
          </p:cNvPr>
          <p:cNvSpPr txBox="1"/>
          <p:nvPr/>
        </p:nvSpPr>
        <p:spPr>
          <a:xfrm>
            <a:off x="107950" y="0"/>
            <a:ext cx="2878138" cy="523875"/>
          </a:xfrm>
          <a:prstGeom prst="rect">
            <a:avLst/>
          </a:prstGeom>
          <a:noFill/>
        </p:spPr>
        <p:txBody>
          <a:bodyPr wrap="none">
            <a:spAutoFit/>
          </a:bodyPr>
          <a:lstStyle/>
          <a:p>
            <a:pPr eaLnBrk="1" hangingPunct="1">
              <a:defRPr/>
            </a:pPr>
            <a:r>
              <a:rPr lang="en-US" sz="2800" spc="300" dirty="0" err="1">
                <a:solidFill>
                  <a:srgbClr val="FFFF00"/>
                </a:solidFill>
              </a:rPr>
              <a:t>Eravacycline</a:t>
            </a:r>
            <a:endParaRPr lang="tr-TR" sz="2800" spc="300" dirty="0">
              <a:solidFill>
                <a:srgbClr val="FFFF00"/>
              </a:solidFill>
            </a:endParaRPr>
          </a:p>
        </p:txBody>
      </p:sp>
      <p:sp>
        <p:nvSpPr>
          <p:cNvPr id="4" name="Dikdörtgen 3">
            <a:extLst>
              <a:ext uri="{FF2B5EF4-FFF2-40B4-BE49-F238E27FC236}">
                <a16:creationId xmlns:a16="http://schemas.microsoft.com/office/drawing/2014/main" id="{1BBBE3B6-346F-4727-A609-2CD32592C188}"/>
              </a:ext>
            </a:extLst>
          </p:cNvPr>
          <p:cNvSpPr/>
          <p:nvPr/>
        </p:nvSpPr>
        <p:spPr>
          <a:xfrm>
            <a:off x="5467350" y="1557338"/>
            <a:ext cx="3603625" cy="3292475"/>
          </a:xfrm>
          <a:prstGeom prst="rect">
            <a:avLst/>
          </a:prstGeom>
        </p:spPr>
        <p:txBody>
          <a:bodyPr>
            <a:spAutoFit/>
          </a:bodyPr>
          <a:lstStyle/>
          <a:p>
            <a:pPr marL="457200" indent="-457200" eaLnBrk="1" hangingPunct="1">
              <a:buFont typeface="Arial" panose="020B0604020202020204" pitchFamily="34" charset="0"/>
              <a:buChar char="•"/>
              <a:defRPr/>
            </a:pPr>
            <a:r>
              <a:rPr lang="en-US" sz="2800" spc="300" dirty="0" err="1">
                <a:solidFill>
                  <a:srgbClr val="FFFF00"/>
                </a:solidFill>
                <a:latin typeface="Calibri" panose="020F0502020204030204" pitchFamily="34" charset="0"/>
                <a:cs typeface="Calibri" panose="020F0502020204030204" pitchFamily="34" charset="0"/>
              </a:rPr>
              <a:t>Sarecycline</a:t>
            </a:r>
            <a:r>
              <a:rPr lang="en-US" sz="2400" dirty="0">
                <a:latin typeface="Calibri" panose="020F0502020204030204" pitchFamily="34" charset="0"/>
                <a:cs typeface="Calibri" panose="020F0502020204030204" pitchFamily="34" charset="0"/>
              </a:rPr>
              <a:t> is a tetracycline-derived antibiotic</a:t>
            </a:r>
          </a:p>
          <a:p>
            <a:pPr marL="342900" indent="-342900" eaLnBrk="1" hangingPunct="1">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Approved by the FDA in October 2018 for the treatment of </a:t>
            </a:r>
            <a:r>
              <a:rPr lang="en-US" sz="2800" u="sng" dirty="0">
                <a:latin typeface="Calibri" panose="020F0502020204030204" pitchFamily="34" charset="0"/>
                <a:cs typeface="Calibri" panose="020F0502020204030204" pitchFamily="34" charset="0"/>
              </a:rPr>
              <a:t>moderate to severe acne vulgaris</a:t>
            </a:r>
            <a:endParaRPr lang="tr-TR" sz="2800" u="sng" dirty="0">
              <a:latin typeface="Calibri" panose="020F0502020204030204" pitchFamily="34" charset="0"/>
              <a:cs typeface="Calibri" panose="020F0502020204030204" pitchFamily="34" charset="0"/>
            </a:endParaRPr>
          </a:p>
        </p:txBody>
      </p:sp>
      <p:pic>
        <p:nvPicPr>
          <p:cNvPr id="17414"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15888"/>
            <a:ext cx="2905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a16="http://schemas.microsoft.com/office/drawing/2014/main" id="{62A41EE1-1A14-461E-B1A2-992EEA6A6944}"/>
              </a:ext>
            </a:extLst>
          </p:cNvPr>
          <p:cNvSpPr/>
          <p:nvPr/>
        </p:nvSpPr>
        <p:spPr>
          <a:xfrm>
            <a:off x="73025" y="3562350"/>
            <a:ext cx="4968875" cy="3354388"/>
          </a:xfrm>
          <a:prstGeom prst="rect">
            <a:avLst/>
          </a:prstGeom>
        </p:spPr>
        <p:txBody>
          <a:bodyPr>
            <a:spAutoFit/>
          </a:bodyPr>
          <a:lstStyle/>
          <a:p>
            <a:pPr marL="457200" indent="-457200" eaLnBrk="1" hangingPunct="1">
              <a:buFont typeface="Arial" panose="020B0604020202020204" pitchFamily="34" charset="0"/>
              <a:buChar char="•"/>
              <a:defRPr/>
            </a:pPr>
            <a:r>
              <a:rPr lang="en-US" sz="2800" spc="300" dirty="0" err="1">
                <a:solidFill>
                  <a:srgbClr val="FFFF00"/>
                </a:solidFill>
                <a:latin typeface="Calibri" panose="020F0502020204030204" pitchFamily="34" charset="0"/>
                <a:cs typeface="Calibri" panose="020F0502020204030204" pitchFamily="34" charset="0"/>
              </a:rPr>
              <a:t>Omadacycline</a:t>
            </a:r>
            <a:r>
              <a:rPr lang="en-US" sz="2400" dirty="0">
                <a:latin typeface="Calibri" panose="020F0502020204030204" pitchFamily="34" charset="0"/>
                <a:cs typeface="Calibri" panose="020F0502020204030204" pitchFamily="34" charset="0"/>
              </a:rPr>
              <a:t> is a broad spectrum </a:t>
            </a:r>
            <a:r>
              <a:rPr lang="en-US" sz="2400" dirty="0" err="1">
                <a:latin typeface="Calibri" panose="020F0502020204030204" pitchFamily="34" charset="0"/>
                <a:cs typeface="Calibri" panose="020F0502020204030204" pitchFamily="34" charset="0"/>
              </a:rPr>
              <a:t>aminomethylcycline</a:t>
            </a:r>
            <a:r>
              <a:rPr lang="en-US" sz="2400" dirty="0">
                <a:latin typeface="Calibri" panose="020F0502020204030204" pitchFamily="34" charset="0"/>
                <a:cs typeface="Calibri" panose="020F0502020204030204" pitchFamily="34" charset="0"/>
              </a:rPr>
              <a:t> subclass of tetracycline antibiotics</a:t>
            </a:r>
          </a:p>
          <a:p>
            <a:pPr marL="342900" indent="-342900" eaLnBrk="1" hangingPunct="1">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Approved in October 2018 for the treatment of </a:t>
            </a:r>
            <a:r>
              <a:rPr lang="en-US" sz="2800" dirty="0">
                <a:latin typeface="Calibri" panose="020F0502020204030204" pitchFamily="34" charset="0"/>
                <a:cs typeface="Calibri" panose="020F0502020204030204" pitchFamily="34" charset="0"/>
              </a:rPr>
              <a:t>community-acquired bacterial pneumonia and acute skin and skin structure infections</a:t>
            </a:r>
            <a:endParaRPr lang="tr-TR" sz="2800" dirty="0">
              <a:latin typeface="Calibri" panose="020F0502020204030204" pitchFamily="34" charset="0"/>
              <a:cs typeface="Calibri" panose="020F0502020204030204" pitchFamily="34" charset="0"/>
            </a:endParaRPr>
          </a:p>
        </p:txBody>
      </p:sp>
      <p:pic>
        <p:nvPicPr>
          <p:cNvPr id="17416" name="Resim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863" y="4918075"/>
            <a:ext cx="273685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82E9BB87-1D48-4B77-9AB3-16261B263998}"/>
              </a:ext>
            </a:extLst>
          </p:cNvPr>
          <p:cNvSpPr>
            <a:spLocks noGrp="1"/>
          </p:cNvSpPr>
          <p:nvPr>
            <p:ph type="sldNum" sz="quarter" idx="12"/>
          </p:nvPr>
        </p:nvSpPr>
        <p:spPr/>
        <p:txBody>
          <a:bodyPr/>
          <a:lstStyle/>
          <a:p>
            <a:pPr>
              <a:defRPr/>
            </a:pPr>
            <a:fld id="{B68C1C57-E560-49B4-9B57-DF8872833E1D}" type="slidenum">
              <a:rPr lang="tr-TR" altLang="tr-TR" smtClean="0"/>
              <a:pPr>
                <a:defRPr/>
              </a:pPr>
              <a:t>3</a:t>
            </a:fld>
            <a:endParaRPr lang="tr-TR" alt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A1CE70F4-D523-42A3-96B0-E1E5AC82CBF4}" type="slidenum">
              <a:rPr lang="tr-TR" altLang="tr-TR" smtClean="0"/>
              <a:pPr>
                <a:defRPr/>
              </a:pPr>
              <a:t>30</a:t>
            </a:fld>
            <a:endParaRPr lang="tr-TR" altLang="tr-TR"/>
          </a:p>
        </p:txBody>
      </p:sp>
      <p:sp>
        <p:nvSpPr>
          <p:cNvPr id="3" name="Dikdörtgen 2">
            <a:extLst>
              <a:ext uri="{FF2B5EF4-FFF2-40B4-BE49-F238E27FC236}">
                <a16:creationId xmlns:a16="http://schemas.microsoft.com/office/drawing/2014/main" id="{0149CE57-FFD8-4CFB-A7E7-7077AF1E6CFD}"/>
              </a:ext>
            </a:extLst>
          </p:cNvPr>
          <p:cNvSpPr/>
          <p:nvPr/>
        </p:nvSpPr>
        <p:spPr>
          <a:xfrm>
            <a:off x="1042988" y="476250"/>
            <a:ext cx="7058025" cy="5538788"/>
          </a:xfrm>
          <a:prstGeom prst="rect">
            <a:avLst/>
          </a:prstGeom>
          <a:solidFill>
            <a:schemeClr val="bg1">
              <a:lumMod val="75000"/>
            </a:schemeClr>
          </a:solidFill>
        </p:spPr>
        <p:txBody>
          <a:bodyPr>
            <a:spAutoFit/>
          </a:bodyPr>
          <a:lstStyle/>
          <a:p>
            <a:pPr>
              <a:defRPr/>
            </a:pPr>
            <a:r>
              <a:rPr lang="en-US" sz="2200" dirty="0">
                <a:latin typeface="Calibri" panose="020F0502020204030204" pitchFamily="34" charset="0"/>
                <a:cs typeface="Calibri" panose="020F0502020204030204" pitchFamily="34" charset="0"/>
              </a:rPr>
              <a:t>ALERT: US Boxed Warning</a:t>
            </a:r>
          </a:p>
          <a:p>
            <a:pPr>
              <a:defRPr/>
            </a:pPr>
            <a:r>
              <a:rPr lang="en-US" sz="22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Blood dyscrasias: </a:t>
            </a:r>
          </a:p>
          <a:p>
            <a:pPr>
              <a:defRPr/>
            </a:pPr>
            <a:r>
              <a:rPr lang="en-US" sz="2200" dirty="0">
                <a:latin typeface="Calibri" panose="020F0502020204030204" pitchFamily="34" charset="0"/>
                <a:cs typeface="Calibri" panose="020F0502020204030204" pitchFamily="34" charset="0"/>
              </a:rPr>
              <a:t>Serious and fatal blood dyscrasias (</a:t>
            </a:r>
            <a:r>
              <a:rPr lang="en-US" sz="2800" dirty="0">
                <a:latin typeface="Calibri" panose="020F0502020204030204" pitchFamily="34" charset="0"/>
                <a:cs typeface="Calibri" panose="020F0502020204030204" pitchFamily="34" charset="0"/>
              </a:rPr>
              <a:t>aplastic anemia, hypoplastic anemia, thrombocytopenia, and </a:t>
            </a:r>
            <a:r>
              <a:rPr lang="en-US" sz="2800" dirty="0" err="1">
                <a:latin typeface="Calibri" panose="020F0502020204030204" pitchFamily="34" charset="0"/>
                <a:cs typeface="Calibri" panose="020F0502020204030204" pitchFamily="34" charset="0"/>
              </a:rPr>
              <a:t>granulocytopenia</a:t>
            </a:r>
            <a:r>
              <a:rPr lang="en-US" sz="2200" dirty="0">
                <a:latin typeface="Calibri" panose="020F0502020204030204" pitchFamily="34" charset="0"/>
                <a:cs typeface="Calibri" panose="020F0502020204030204" pitchFamily="34" charset="0"/>
              </a:rPr>
              <a:t>) are known to occur after the administration of chloramphenicol. In addition, there have been reports of </a:t>
            </a:r>
            <a:r>
              <a:rPr lang="en-US" sz="2800" dirty="0">
                <a:latin typeface="Calibri" panose="020F0502020204030204" pitchFamily="34" charset="0"/>
                <a:cs typeface="Calibri" panose="020F0502020204030204" pitchFamily="34" charset="0"/>
              </a:rPr>
              <a:t>aplastic anemia </a:t>
            </a:r>
            <a:r>
              <a:rPr lang="en-US" sz="2200" dirty="0">
                <a:latin typeface="Calibri" panose="020F0502020204030204" pitchFamily="34" charset="0"/>
                <a:cs typeface="Calibri" panose="020F0502020204030204" pitchFamily="34" charset="0"/>
              </a:rPr>
              <a:t>attributed to chloramphenicol which later terminated in leukemia. Blood dyscrasias have occurred after both short-term and prolonged therapy with this drug. Chloramphenicol must not be used when less potentially dangerous agents will be effective. It must not be used in the treatment of trivial infections or where it is not indicated, as in colds, influenza, infections of the throat; or as a prophylactic agent to prevent bacterial infections.</a:t>
            </a:r>
            <a:endParaRPr lang="tr-T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18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2420938"/>
            <a:ext cx="5994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Resim 3"/>
          <p:cNvPicPr>
            <a:picLocks noChangeAspect="1" noChangeArrowheads="1"/>
          </p:cNvPicPr>
          <p:nvPr/>
        </p:nvPicPr>
        <p:blipFill>
          <a:blip r:embed="rId3">
            <a:extLst>
              <a:ext uri="{28A0092B-C50C-407E-A947-70E740481C1C}">
                <a14:useLocalDpi xmlns:a14="http://schemas.microsoft.com/office/drawing/2010/main" val="0"/>
              </a:ext>
            </a:extLst>
          </a:blip>
          <a:srcRect l="11414" t="8656" r="16927" b="8656"/>
          <a:stretch>
            <a:fillRect/>
          </a:stretch>
        </p:blipFill>
        <p:spPr bwMode="auto">
          <a:xfrm>
            <a:off x="0" y="30163"/>
            <a:ext cx="27146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a:extLst>
              <a:ext uri="{FF2B5EF4-FFF2-40B4-BE49-F238E27FC236}">
                <a16:creationId xmlns:a16="http://schemas.microsoft.com/office/drawing/2014/main" id="{5607BDD3-8886-4855-B972-CF08CE2AC545}"/>
              </a:ext>
            </a:extLst>
          </p:cNvPr>
          <p:cNvSpPr txBox="1"/>
          <p:nvPr/>
        </p:nvSpPr>
        <p:spPr>
          <a:xfrm>
            <a:off x="2714625" y="211138"/>
            <a:ext cx="5851525" cy="1323975"/>
          </a:xfrm>
          <a:prstGeom prst="rect">
            <a:avLst/>
          </a:prstGeom>
          <a:noFill/>
        </p:spPr>
        <p:txBody>
          <a:bodyPr wrap="none">
            <a:spAutoFit/>
          </a:bodyPr>
          <a:lstStyle/>
          <a:p>
            <a:pPr>
              <a:defRPr/>
            </a:pPr>
            <a:r>
              <a:rPr lang="en-US" sz="4000" dirty="0" err="1">
                <a:latin typeface="Calibri" panose="020F0502020204030204" pitchFamily="34" charset="0"/>
                <a:cs typeface="Calibri" panose="020F0502020204030204" pitchFamily="34" charset="0"/>
              </a:rPr>
              <a:t>sentetik</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antimikrobiyal</a:t>
            </a:r>
            <a:r>
              <a:rPr lang="tr-TR" sz="4000" dirty="0">
                <a:latin typeface="Calibri" panose="020F0502020204030204" pitchFamily="34" charset="0"/>
                <a:cs typeface="Calibri" panose="020F0502020204030204" pitchFamily="34" charset="0"/>
              </a:rPr>
              <a:t>  </a:t>
            </a:r>
          </a:p>
          <a:p>
            <a:pPr>
              <a:defRPr/>
            </a:pPr>
            <a:r>
              <a:rPr lang="tr-TR" sz="4000" dirty="0">
                <a:latin typeface="Calibri" panose="020F0502020204030204" pitchFamily="34" charset="0"/>
                <a:cs typeface="Calibri" panose="020F0502020204030204" pitchFamily="34" charset="0"/>
              </a:rPr>
              <a:t>O</a:t>
            </a:r>
            <a:r>
              <a:rPr lang="en-US" sz="4000" dirty="0" err="1">
                <a:latin typeface="Calibri" panose="020F0502020204030204" pitchFamily="34" charset="0"/>
                <a:cs typeface="Calibri" panose="020F0502020204030204" pitchFamily="34" charset="0"/>
              </a:rPr>
              <a:t>ksazolidinon</a:t>
            </a:r>
            <a:r>
              <a:rPr lang="tr-TR" sz="4000" dirty="0">
                <a:latin typeface="Calibri" panose="020F0502020204030204" pitchFamily="34" charset="0"/>
                <a:cs typeface="Calibri" panose="020F0502020204030204" pitchFamily="34" charset="0"/>
              </a:rPr>
              <a:t>: </a:t>
            </a:r>
            <a:r>
              <a:rPr lang="tr-TR" sz="4000" spc="300" dirty="0">
                <a:solidFill>
                  <a:srgbClr val="FFFF00"/>
                </a:solidFill>
                <a:latin typeface="Calibri" panose="020F0502020204030204" pitchFamily="34" charset="0"/>
                <a:cs typeface="Calibri" panose="020F0502020204030204" pitchFamily="34" charset="0"/>
              </a:rPr>
              <a:t>LİNEZOLİD</a:t>
            </a:r>
          </a:p>
        </p:txBody>
      </p:sp>
      <p:sp>
        <p:nvSpPr>
          <p:cNvPr id="6" name="Slayt Numarası Yer Tutucusu 5">
            <a:extLst>
              <a:ext uri="{FF2B5EF4-FFF2-40B4-BE49-F238E27FC236}">
                <a16:creationId xmlns:a16="http://schemas.microsoft.com/office/drawing/2014/main" id="{651BB742-DBB3-432D-8E5F-AE746B45B5E0}"/>
              </a:ext>
            </a:extLst>
          </p:cNvPr>
          <p:cNvSpPr>
            <a:spLocks noGrp="1"/>
          </p:cNvSpPr>
          <p:nvPr>
            <p:ph type="sldNum" sz="quarter" idx="12"/>
          </p:nvPr>
        </p:nvSpPr>
        <p:spPr/>
        <p:txBody>
          <a:bodyPr/>
          <a:lstStyle/>
          <a:p>
            <a:pPr>
              <a:defRPr/>
            </a:pPr>
            <a:fld id="{0764A8A2-5CB5-4827-8460-E9CD71018DF8}" type="slidenum">
              <a:rPr lang="tr-TR" altLang="tr-TR" smtClean="0"/>
              <a:pPr>
                <a:defRPr/>
              </a:pPr>
              <a:t>31</a:t>
            </a:fld>
            <a:endParaRPr lang="tr-TR" alt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Resim 2"/>
          <p:cNvPicPr>
            <a:picLocks noChangeAspect="1" noChangeArrowheads="1"/>
          </p:cNvPicPr>
          <p:nvPr/>
        </p:nvPicPr>
        <p:blipFill>
          <a:blip r:embed="rId3">
            <a:extLst>
              <a:ext uri="{28A0092B-C50C-407E-A947-70E740481C1C}">
                <a14:useLocalDpi xmlns:a14="http://schemas.microsoft.com/office/drawing/2010/main" val="0"/>
              </a:ext>
            </a:extLst>
          </a:blip>
          <a:srcRect l="5901" t="2151" r="57877" b="7849"/>
          <a:stretch>
            <a:fillRect/>
          </a:stretch>
        </p:blipFill>
        <p:spPr bwMode="auto">
          <a:xfrm>
            <a:off x="7524750" y="4311650"/>
            <a:ext cx="1466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a:extLst>
              <a:ext uri="{FF2B5EF4-FFF2-40B4-BE49-F238E27FC236}">
                <a16:creationId xmlns:a16="http://schemas.microsoft.com/office/drawing/2014/main" id="{D85ED83C-5A69-4B2E-B3F3-23E004518199}"/>
              </a:ext>
            </a:extLst>
          </p:cNvPr>
          <p:cNvSpPr/>
          <p:nvPr/>
        </p:nvSpPr>
        <p:spPr>
          <a:xfrm>
            <a:off x="152167" y="476672"/>
            <a:ext cx="7128792" cy="4647426"/>
          </a:xfrm>
          <a:prstGeom prst="rect">
            <a:avLst/>
          </a:prstGeom>
          <a:solidFill>
            <a:schemeClr val="bg1">
              <a:lumMod val="75000"/>
            </a:schemeClr>
          </a:solidFill>
        </p:spPr>
        <p:txBody>
          <a:bodyPr>
            <a:spAutoFit/>
          </a:bodyPr>
          <a:lstStyle/>
          <a:p>
            <a:pPr marL="342900" indent="-342900">
              <a:buFont typeface="Arial" panose="020B0604020202020204" pitchFamily="34" charset="0"/>
              <a:buChar char="•"/>
              <a:defRPr/>
            </a:pPr>
            <a:r>
              <a:rPr lang="en-US" sz="2400" dirty="0" err="1">
                <a:latin typeface="Calibri" panose="020F0502020204030204" pitchFamily="34" charset="0"/>
                <a:cs typeface="Calibri" panose="020F0502020204030204" pitchFamily="34" charset="0"/>
              </a:rPr>
              <a:t>İyi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absorbe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olur</a:t>
            </a:r>
            <a:r>
              <a:rPr lang="en-US" sz="2400" dirty="0">
                <a:latin typeface="Calibri" panose="020F0502020204030204" pitchFamily="34" charset="0"/>
                <a:cs typeface="Calibri" panose="020F0502020204030204" pitchFamily="34" charset="0"/>
              </a:rPr>
              <a:t> </a:t>
            </a:r>
            <a:r>
              <a:rPr lang="tr-TR" sz="2400" dirty="0">
                <a:latin typeface="Calibri" panose="020F0502020204030204" pitchFamily="34" charset="0"/>
                <a:cs typeface="Calibri" panose="020F0502020204030204" pitchFamily="34" charset="0"/>
              </a:rPr>
              <a:t>(100%</a:t>
            </a:r>
            <a:r>
              <a:rPr lang="en-US" sz="2400" dirty="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biyoyararlanım</a:t>
            </a:r>
            <a:r>
              <a:rPr lang="tr-TR" sz="2400" dirty="0" smtClean="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tr-TR" sz="2400" dirty="0">
                <a:solidFill>
                  <a:srgbClr val="FFFF00"/>
                </a:solidFill>
                <a:latin typeface="Calibri" panose="020F0502020204030204" pitchFamily="34" charset="0"/>
                <a:cs typeface="Calibri" panose="020F0502020204030204" pitchFamily="34" charset="0"/>
              </a:rPr>
              <a:t>t</a:t>
            </a:r>
            <a:r>
              <a:rPr lang="tr-TR" sz="2400" baseline="-25000" dirty="0">
                <a:solidFill>
                  <a:srgbClr val="FFFF00"/>
                </a:solidFill>
                <a:latin typeface="Calibri" panose="020F0502020204030204" pitchFamily="34" charset="0"/>
                <a:cs typeface="Calibri" panose="020F0502020204030204" pitchFamily="34" charset="0"/>
              </a:rPr>
              <a:t>1/2</a:t>
            </a:r>
            <a:r>
              <a:rPr lang="tr-TR" sz="2400" dirty="0">
                <a:solidFill>
                  <a:srgbClr val="FFFF00"/>
                </a:solidFill>
                <a:latin typeface="Calibri" panose="020F0502020204030204" pitchFamily="34" charset="0"/>
                <a:cs typeface="Calibri" panose="020F0502020204030204" pitchFamily="34" charset="0"/>
              </a:rPr>
              <a:t> 4-6 </a:t>
            </a:r>
            <a:r>
              <a:rPr lang="tr-TR" sz="2400" dirty="0" err="1">
                <a:solidFill>
                  <a:srgbClr val="FFFF00"/>
                </a:solidFill>
                <a:latin typeface="Calibri" panose="020F0502020204030204" pitchFamily="34" charset="0"/>
                <a:cs typeface="Calibri" panose="020F0502020204030204" pitchFamily="34" charset="0"/>
              </a:rPr>
              <a:t>hrs</a:t>
            </a:r>
            <a:r>
              <a:rPr lang="tr-TR" sz="2400" dirty="0">
                <a:solidFill>
                  <a:srgbClr val="FFFF00"/>
                </a:solidFill>
                <a:latin typeface="Calibri" panose="020F0502020204030204" pitchFamily="34" charset="0"/>
                <a:cs typeface="Calibri" panose="020F0502020204030204" pitchFamily="34" charset="0"/>
              </a:rPr>
              <a:t>, o</a:t>
            </a:r>
            <a:r>
              <a:rPr lang="en-US" sz="2400" dirty="0" err="1">
                <a:solidFill>
                  <a:srgbClr val="FFFF00"/>
                </a:solidFill>
                <a:latin typeface="Calibri" panose="020F0502020204030204" pitchFamily="34" charset="0"/>
                <a:cs typeface="Calibri" panose="020F0502020204030204" pitchFamily="34" charset="0"/>
              </a:rPr>
              <a:t>ksi</a:t>
            </a:r>
            <a:r>
              <a:rPr lang="tr-TR" sz="2400" dirty="0" err="1">
                <a:solidFill>
                  <a:srgbClr val="FFFF00"/>
                </a:solidFill>
                <a:latin typeface="Calibri" panose="020F0502020204030204" pitchFamily="34" charset="0"/>
                <a:cs typeface="Calibri" panose="020F0502020204030204" pitchFamily="34" charset="0"/>
              </a:rPr>
              <a:t>dati</a:t>
            </a:r>
            <a:r>
              <a:rPr lang="en-US" sz="2400" dirty="0">
                <a:solidFill>
                  <a:srgbClr val="FFFF00"/>
                </a:solidFill>
                <a:latin typeface="Calibri" panose="020F0502020204030204" pitchFamily="34" charset="0"/>
                <a:cs typeface="Calibri" panose="020F0502020204030204" pitchFamily="34" charset="0"/>
              </a:rPr>
              <a:t>f</a:t>
            </a:r>
            <a:r>
              <a:rPr lang="tr-TR" sz="2400" dirty="0">
                <a:solidFill>
                  <a:srgbClr val="FFFF00"/>
                </a:solidFill>
                <a:latin typeface="Calibri" panose="020F0502020204030204" pitchFamily="34" charset="0"/>
                <a:cs typeface="Calibri" panose="020F0502020204030204" pitchFamily="34" charset="0"/>
              </a:rPr>
              <a:t> </a:t>
            </a:r>
            <a:r>
              <a:rPr lang="tr-TR" sz="2400" dirty="0" err="1">
                <a:solidFill>
                  <a:srgbClr val="FFFF00"/>
                </a:solidFill>
                <a:latin typeface="Calibri" panose="020F0502020204030204" pitchFamily="34" charset="0"/>
                <a:cs typeface="Calibri" panose="020F0502020204030204" pitchFamily="34" charset="0"/>
              </a:rPr>
              <a:t>metaboli</a:t>
            </a:r>
            <a:r>
              <a:rPr lang="en-US" sz="2400" dirty="0" err="1">
                <a:solidFill>
                  <a:srgbClr val="FFFF00"/>
                </a:solidFill>
                <a:latin typeface="Calibri" panose="020F0502020204030204" pitchFamily="34" charset="0"/>
                <a:cs typeface="Calibri" panose="020F0502020204030204" pitchFamily="34" charset="0"/>
              </a:rPr>
              <a:t>zma</a:t>
            </a:r>
            <a:endParaRPr lang="tr-TR" sz="2400" dirty="0">
              <a:solidFill>
                <a:srgbClr val="FFFF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tr-TR" sz="2400" dirty="0">
                <a:solidFill>
                  <a:srgbClr val="FFFF00"/>
                </a:solidFill>
                <a:latin typeface="Calibri" panose="020F0502020204030204" pitchFamily="34" charset="0"/>
                <a:cs typeface="Calibri" panose="020F0502020204030204" pitchFamily="34" charset="0"/>
              </a:rPr>
              <a:t>CYP </a:t>
            </a:r>
            <a:r>
              <a:rPr lang="en-US" sz="2400" dirty="0" err="1">
                <a:solidFill>
                  <a:srgbClr val="FFFF00"/>
                </a:solidFill>
                <a:latin typeface="Calibri" panose="020F0502020204030204" pitchFamily="34" charset="0"/>
                <a:cs typeface="Calibri" panose="020F0502020204030204" pitchFamily="34" charset="0"/>
              </a:rPr>
              <a:t>aracılı</a:t>
            </a:r>
            <a:r>
              <a:rPr lang="en-US" sz="2400" dirty="0">
                <a:solidFill>
                  <a:srgbClr val="FFFF00"/>
                </a:solidFill>
                <a:latin typeface="Calibri" panose="020F0502020204030204" pitchFamily="34" charset="0"/>
                <a:cs typeface="Calibri" panose="020F0502020204030204" pitchFamily="34" charset="0"/>
              </a:rPr>
              <a:t> </a:t>
            </a:r>
            <a:r>
              <a:rPr lang="en-US" sz="2400" dirty="0" err="1">
                <a:solidFill>
                  <a:srgbClr val="FFFF00"/>
                </a:solidFill>
                <a:latin typeface="Calibri" panose="020F0502020204030204" pitchFamily="34" charset="0"/>
                <a:cs typeface="Calibri" panose="020F0502020204030204" pitchFamily="34" charset="0"/>
              </a:rPr>
              <a:t>etkileşim</a:t>
            </a:r>
            <a:r>
              <a:rPr lang="en-US" sz="2400" dirty="0">
                <a:solidFill>
                  <a:srgbClr val="FFFF00"/>
                </a:solidFill>
                <a:latin typeface="Calibri" panose="020F0502020204030204" pitchFamily="34" charset="0"/>
                <a:cs typeface="Calibri" panose="020F0502020204030204" pitchFamily="34" charset="0"/>
              </a:rPr>
              <a:t> yok</a:t>
            </a:r>
            <a:endParaRPr lang="tr-TR" sz="2400" dirty="0">
              <a:solidFill>
                <a:srgbClr val="FFFF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400" dirty="0" err="1">
                <a:latin typeface="Calibri" panose="020F0502020204030204" pitchFamily="34" charset="0"/>
                <a:cs typeface="Calibri" panose="020F0502020204030204" pitchFamily="34" charset="0"/>
              </a:rPr>
              <a:t>Bazı</a:t>
            </a:r>
            <a:r>
              <a:rPr lang="en-US" sz="2400" dirty="0">
                <a:latin typeface="Calibri" panose="020F0502020204030204" pitchFamily="34" charset="0"/>
                <a:cs typeface="Calibri" panose="020F0502020204030204" pitchFamily="34" charset="0"/>
              </a:rPr>
              <a:t> Gram-</a:t>
            </a:r>
            <a:r>
              <a:rPr lang="en-US" sz="2400" dirty="0" err="1">
                <a:latin typeface="Calibri" panose="020F0502020204030204" pitchFamily="34" charset="0"/>
                <a:cs typeface="Calibri" panose="020F0502020204030204" pitchFamily="34" charset="0"/>
              </a:rPr>
              <a:t>pozitif</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infeksiyonlar</a:t>
            </a:r>
            <a:r>
              <a:rPr lang="en-US" sz="24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rezistan</a:t>
            </a:r>
            <a:r>
              <a:rPr lang="en-US" sz="2800" dirty="0">
                <a:latin typeface="Calibri" panose="020F0502020204030204" pitchFamily="34" charset="0"/>
                <a:cs typeface="Calibri" panose="020F0502020204030204" pitchFamily="34" charset="0"/>
              </a:rPr>
              <a:t> enterococcus</a:t>
            </a:r>
            <a:r>
              <a:rPr lang="en-US" sz="2400" dirty="0">
                <a:latin typeface="Calibri" panose="020F0502020204030204" pitchFamily="34" charset="0"/>
                <a:cs typeface="Calibri" panose="020F0502020204030204" pitchFamily="34" charset="0"/>
              </a:rPr>
              <a:t>, staphylococcus </a:t>
            </a:r>
            <a:r>
              <a:rPr lang="en-US" sz="2400" dirty="0" err="1">
                <a:latin typeface="Calibri" panose="020F0502020204030204" pitchFamily="34" charset="0"/>
                <a:cs typeface="Calibri" panose="020F0502020204030204" pitchFamily="34" charset="0"/>
              </a:rPr>
              <a:t>ve</a:t>
            </a:r>
            <a:r>
              <a:rPr lang="en-US" sz="2400" dirty="0">
                <a:latin typeface="Calibri" panose="020F0502020204030204" pitchFamily="34" charset="0"/>
                <a:cs typeface="Calibri" panose="020F0502020204030204" pitchFamily="34" charset="0"/>
              </a:rPr>
              <a:t> pneumococcus </a:t>
            </a:r>
            <a:r>
              <a:rPr lang="en-US" sz="2400" dirty="0" err="1">
                <a:latin typeface="Calibri" panose="020F0502020204030204" pitchFamily="34" charset="0"/>
                <a:cs typeface="Calibri" panose="020F0502020204030204" pitchFamily="34" charset="0"/>
              </a:rPr>
              <a:t>türleri</a:t>
            </a:r>
            <a:endParaRPr lang="tr-T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400" dirty="0" err="1">
                <a:latin typeface="Calibri" panose="020F0502020204030204" pitchFamily="34" charset="0"/>
                <a:cs typeface="Calibri" panose="020F0502020204030204" pitchFamily="34" charset="0"/>
              </a:rPr>
              <a:t>İyi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tolere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edilir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ciddi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advers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etki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miyelosupresyon</a:t>
            </a:r>
            <a:r>
              <a:rPr lang="en-US" sz="2400"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tr-TR" sz="2400"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a:t>
            </a:r>
            <a:r>
              <a:rPr lang="en-US" sz="2400"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
            </a:r>
            <a:r>
              <a:rPr lang="tr-TR" sz="2400"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a:t>
            </a:r>
            <a:r>
              <a:rPr lang="en-US" sz="2400"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
            </a:r>
            <a:r>
              <a:rPr lang="tr-TR" sz="2400"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a:t>
            </a:r>
            <a:r>
              <a:rPr lang="en-US" sz="2400"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
            </a:r>
            <a:r>
              <a:rPr lang="tr-TR" sz="2400"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ido</a:t>
            </a:r>
            <a:r>
              <a:rPr lang="en-US" sz="2400"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t>
            </a:r>
            <a:r>
              <a:rPr lang="tr-TR" sz="2400"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tr-TR" sz="2400" dirty="0">
                <a:solidFill>
                  <a:srgbClr val="FFFF00"/>
                </a:solidFill>
                <a:effectLst>
                  <a:outerShdw blurRad="38100" dist="38100" dir="2700000" algn="tl">
                    <a:srgbClr val="000000">
                      <a:alpha val="43137"/>
                    </a:srgbClr>
                  </a:outerShdw>
                </a:effectLst>
                <a:highlight>
                  <a:srgbClr val="FF0000"/>
                </a:highlight>
                <a:latin typeface="Calibri" panose="020F0502020204030204" pitchFamily="34" charset="0"/>
                <a:cs typeface="Calibri" panose="020F0502020204030204" pitchFamily="34" charset="0"/>
              </a:rPr>
              <a:t>(Q.</a:t>
            </a:r>
            <a:r>
              <a:rPr lang="en-US" sz="2400" dirty="0">
                <a:solidFill>
                  <a:srgbClr val="FFFF00"/>
                </a:solidFill>
                <a:effectLst>
                  <a:outerShdw blurRad="38100" dist="38100" dir="2700000" algn="tl">
                    <a:srgbClr val="000000">
                      <a:alpha val="43137"/>
                    </a:srgbClr>
                  </a:outerShdw>
                </a:effectLst>
                <a:highlight>
                  <a:srgbClr val="FF0000"/>
                </a:highlight>
                <a:latin typeface="Calibri" panose="020F0502020204030204" pitchFamily="34" charset="0"/>
                <a:cs typeface="Calibri" panose="020F0502020204030204" pitchFamily="34" charset="0"/>
              </a:rPr>
              <a:t>NEDEN</a:t>
            </a:r>
            <a:r>
              <a:rPr lang="tr-TR" sz="2400" dirty="0">
                <a:solidFill>
                  <a:srgbClr val="FFFF00"/>
                </a:solidFill>
                <a:effectLst>
                  <a:outerShdw blurRad="38100" dist="38100" dir="2700000" algn="tl">
                    <a:srgbClr val="000000">
                      <a:alpha val="43137"/>
                    </a:srgbClr>
                  </a:outerShdw>
                </a:effectLst>
                <a:highlight>
                  <a:srgbClr val="FF0000"/>
                </a:highlight>
                <a:latin typeface="Calibri" panose="020F0502020204030204" pitchFamily="34" charset="0"/>
                <a:cs typeface="Calibri" panose="020F0502020204030204" pitchFamily="34" charset="0"/>
              </a:rPr>
              <a:t>?)</a:t>
            </a:r>
          </a:p>
          <a:p>
            <a:pPr marL="342900" indent="-342900">
              <a:buFont typeface="Arial" panose="020B0604020202020204" pitchFamily="34" charset="0"/>
              <a:buChar char="•"/>
              <a:defRPr/>
            </a:pPr>
            <a:r>
              <a:rPr lang="tr-TR" sz="2400" dirty="0">
                <a:latin typeface="Calibri" panose="020F0502020204030204" pitchFamily="34" charset="0"/>
                <a:cs typeface="Calibri" panose="020F0502020204030204" pitchFamily="34" charset="0"/>
              </a:rPr>
              <a:t>MAO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inhibitörü</a:t>
            </a:r>
            <a:r>
              <a:rPr lang="en-US" sz="2400" dirty="0">
                <a:latin typeface="Calibri" panose="020F0502020204030204" pitchFamily="34" charset="0"/>
                <a:cs typeface="Calibri" panose="020F0502020204030204" pitchFamily="34" charset="0"/>
              </a:rPr>
              <a:t>, </a:t>
            </a:r>
            <a:r>
              <a:rPr lang="tr-TR" sz="2400" u="sng" dirty="0">
                <a:solidFill>
                  <a:srgbClr val="FFFF00"/>
                </a:solidFill>
                <a:latin typeface="Calibri" panose="020F0502020204030204" pitchFamily="34" charset="0"/>
                <a:cs typeface="Calibri" panose="020F0502020204030204" pitchFamily="34" charset="0"/>
              </a:rPr>
              <a:t>FDA </a:t>
            </a:r>
            <a:r>
              <a:rPr lang="en-US" sz="2400" u="sng" dirty="0">
                <a:solidFill>
                  <a:srgbClr val="FFFF00"/>
                </a:solidFill>
                <a:latin typeface="Calibri" panose="020F0502020204030204" pitchFamily="34" charset="0"/>
                <a:cs typeface="Calibri" panose="020F0502020204030204" pitchFamily="34" charset="0"/>
              </a:rPr>
              <a:t>UYARISI VAR: </a:t>
            </a:r>
            <a:r>
              <a:rPr lang="tr-TR" sz="2400" u="sng" dirty="0" err="1">
                <a:solidFill>
                  <a:srgbClr val="FFFF00"/>
                </a:solidFill>
                <a:latin typeface="Calibri" panose="020F0502020204030204" pitchFamily="34" charset="0"/>
                <a:cs typeface="Calibri" panose="020F0502020204030204" pitchFamily="34" charset="0"/>
              </a:rPr>
              <a:t>serotoner</a:t>
            </a:r>
            <a:r>
              <a:rPr lang="en-US" sz="2400" u="sng" dirty="0" err="1">
                <a:solidFill>
                  <a:srgbClr val="FFFF00"/>
                </a:solidFill>
                <a:latin typeface="Calibri" panose="020F0502020204030204" pitchFamily="34" charset="0"/>
                <a:cs typeface="Calibri" panose="020F0502020204030204" pitchFamily="34" charset="0"/>
              </a:rPr>
              <a:t>jik</a:t>
            </a:r>
            <a:r>
              <a:rPr lang="en-US" sz="2400" u="sng" dirty="0">
                <a:solidFill>
                  <a:srgbClr val="FFFF00"/>
                </a:solidFill>
                <a:latin typeface="Calibri" panose="020F0502020204030204" pitchFamily="34" charset="0"/>
                <a:cs typeface="Calibri" panose="020F0502020204030204" pitchFamily="34" charset="0"/>
              </a:rPr>
              <a:t> </a:t>
            </a:r>
            <a:r>
              <a:rPr lang="en-US" sz="2400" u="sng" dirty="0" err="1">
                <a:solidFill>
                  <a:srgbClr val="FFFF00"/>
                </a:solidFill>
                <a:latin typeface="Calibri" panose="020F0502020204030204" pitchFamily="34" charset="0"/>
                <a:cs typeface="Calibri" panose="020F0502020204030204" pitchFamily="34" charset="0"/>
              </a:rPr>
              <a:t>ilaçlarla</a:t>
            </a:r>
            <a:r>
              <a:rPr lang="en-US" sz="2400" u="sng" dirty="0">
                <a:solidFill>
                  <a:srgbClr val="FFFF00"/>
                </a:solidFill>
                <a:latin typeface="Calibri" panose="020F0502020204030204" pitchFamily="34" charset="0"/>
                <a:cs typeface="Calibri" panose="020F0502020204030204" pitchFamily="34" charset="0"/>
              </a:rPr>
              <a:t> </a:t>
            </a:r>
            <a:r>
              <a:rPr lang="en-US" sz="2400" u="sng" dirty="0" err="1">
                <a:solidFill>
                  <a:srgbClr val="FFFF00"/>
                </a:solidFill>
                <a:latin typeface="Calibri" panose="020F0502020204030204" pitchFamily="34" charset="0"/>
                <a:cs typeface="Calibri" panose="020F0502020204030204" pitchFamily="34" charset="0"/>
              </a:rPr>
              <a:t>birlikte</a:t>
            </a:r>
            <a:r>
              <a:rPr lang="en-US" sz="2400" u="sng" dirty="0">
                <a:solidFill>
                  <a:srgbClr val="FFFF00"/>
                </a:solidFill>
                <a:latin typeface="Calibri" panose="020F0502020204030204" pitchFamily="34" charset="0"/>
                <a:cs typeface="Calibri" panose="020F0502020204030204" pitchFamily="34" charset="0"/>
              </a:rPr>
              <a:t> </a:t>
            </a:r>
            <a:r>
              <a:rPr lang="en-US" sz="2400" u="sng" dirty="0" err="1">
                <a:solidFill>
                  <a:srgbClr val="FFFF00"/>
                </a:solidFill>
                <a:latin typeface="Calibri" panose="020F0502020204030204" pitchFamily="34" charset="0"/>
                <a:cs typeface="Calibri" panose="020F0502020204030204" pitchFamily="34" charset="0"/>
              </a:rPr>
              <a:t>kullanım</a:t>
            </a:r>
            <a:r>
              <a:rPr lang="en-US" sz="2400" u="sng" dirty="0">
                <a:solidFill>
                  <a:srgbClr val="FFFF00"/>
                </a:solidFill>
                <a:latin typeface="Calibri" panose="020F0502020204030204" pitchFamily="34" charset="0"/>
                <a:cs typeface="Calibri" panose="020F0502020204030204" pitchFamily="34" charset="0"/>
              </a:rPr>
              <a:t> </a:t>
            </a:r>
            <a:r>
              <a:rPr lang="en-US" sz="2400" u="sng" dirty="0" err="1">
                <a:solidFill>
                  <a:srgbClr val="FFFF00"/>
                </a:solidFill>
                <a:latin typeface="Calibri" panose="020F0502020204030204" pitchFamily="34" charset="0"/>
                <a:cs typeface="Calibri" panose="020F0502020204030204" pitchFamily="34" charset="0"/>
              </a:rPr>
              <a:t>için</a:t>
            </a:r>
            <a:r>
              <a:rPr lang="en-US" sz="2400" u="sng" dirty="0">
                <a:solidFill>
                  <a:srgbClr val="FFFF00"/>
                </a:solidFill>
                <a:latin typeface="Calibri" panose="020F0502020204030204" pitchFamily="34" charset="0"/>
                <a:cs typeface="Calibri" panose="020F0502020204030204" pitchFamily="34" charset="0"/>
              </a:rPr>
              <a:t> </a:t>
            </a:r>
            <a:r>
              <a:rPr lang="tr-TR"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SSRI</a:t>
            </a:r>
            <a:r>
              <a:rPr lang="tr-TR" sz="2400" dirty="0" smtClean="0">
                <a:latin typeface="Calibri" panose="020F0502020204030204" pitchFamily="34" charset="0"/>
                <a:cs typeface="Calibri" panose="020F0502020204030204" pitchFamily="34" charset="0"/>
              </a:rPr>
              <a:t> gibi</a:t>
            </a:r>
            <a:r>
              <a:rPr lang="en-US" sz="2400" dirty="0" smtClean="0">
                <a:latin typeface="Calibri" panose="020F0502020204030204" pitchFamily="34" charset="0"/>
                <a:cs typeface="Calibri" panose="020F0502020204030204" pitchFamily="34" charset="0"/>
              </a:rPr>
              <a:t>)</a:t>
            </a:r>
            <a:endParaRPr lang="tr-T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400" dirty="0" err="1">
                <a:latin typeface="Calibri" panose="020F0502020204030204" pitchFamily="34" charset="0"/>
                <a:cs typeface="Calibri" panose="020F0502020204030204" pitchFamily="34" charset="0"/>
              </a:rPr>
              <a:t>Adrenerjik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ilaçlarla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birlikte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kullanımda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dikkat</a:t>
            </a:r>
            <a:r>
              <a:rPr lang="en-US" sz="2400" dirty="0">
                <a:latin typeface="Calibri" panose="020F0502020204030204" pitchFamily="34" charset="0"/>
                <a:cs typeface="Calibri" panose="020F0502020204030204" pitchFamily="34" charset="0"/>
              </a:rPr>
              <a:t>! (e.g., </a:t>
            </a:r>
            <a:r>
              <a:rPr lang="en-US" sz="2400" dirty="0" err="1">
                <a:latin typeface="Calibri" panose="020F0502020204030204" pitchFamily="34" charset="0"/>
                <a:cs typeface="Calibri" panose="020F0502020204030204" pitchFamily="34" charset="0"/>
              </a:rPr>
              <a:t>tiramin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dopamin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psödoefedrin</a:t>
            </a:r>
            <a:r>
              <a:rPr lang="tr-TR" sz="2400" dirty="0">
                <a:latin typeface="Calibri" panose="020F0502020204030204" pitchFamily="34" charset="0"/>
                <a:cs typeface="Calibri" panose="020F0502020204030204" pitchFamily="34" charset="0"/>
              </a:rPr>
              <a:t>) </a:t>
            </a:r>
          </a:p>
        </p:txBody>
      </p:sp>
      <p:sp>
        <p:nvSpPr>
          <p:cNvPr id="7" name="Slayt Numarası Yer Tutucusu 6">
            <a:extLst>
              <a:ext uri="{FF2B5EF4-FFF2-40B4-BE49-F238E27FC236}">
                <a16:creationId xmlns:a16="http://schemas.microsoft.com/office/drawing/2014/main" id="{C978C377-D513-49BA-B3CA-7716DE52B08D}"/>
              </a:ext>
            </a:extLst>
          </p:cNvPr>
          <p:cNvSpPr>
            <a:spLocks noGrp="1"/>
          </p:cNvSpPr>
          <p:nvPr>
            <p:ph type="sldNum" sz="quarter" idx="12"/>
          </p:nvPr>
        </p:nvSpPr>
        <p:spPr/>
        <p:txBody>
          <a:bodyPr/>
          <a:lstStyle/>
          <a:p>
            <a:pPr>
              <a:defRPr/>
            </a:pPr>
            <a:fld id="{D0F50CB7-8D7D-4BCA-A7EE-19D451527DEB}" type="slidenum">
              <a:rPr lang="tr-TR" altLang="tr-TR" smtClean="0"/>
              <a:pPr>
                <a:defRPr/>
              </a:pPr>
              <a:t>32</a:t>
            </a:fld>
            <a:endParaRPr lang="tr-TR" alt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210CF47-3E6C-46ED-BC16-1A64822CF76B}"/>
              </a:ext>
            </a:extLst>
          </p:cNvPr>
          <p:cNvSpPr/>
          <p:nvPr/>
        </p:nvSpPr>
        <p:spPr>
          <a:xfrm>
            <a:off x="107950" y="1052513"/>
            <a:ext cx="8074025" cy="3292475"/>
          </a:xfrm>
          <a:prstGeom prst="rect">
            <a:avLst/>
          </a:prstGeom>
          <a:solidFill>
            <a:schemeClr val="bg1">
              <a:lumMod val="75000"/>
            </a:schemeClr>
          </a:solidFill>
        </p:spPr>
        <p:txBody>
          <a:bodyPr>
            <a:spAutoFit/>
          </a:bodyPr>
          <a:lstStyle/>
          <a:p>
            <a:pPr marL="342900" indent="-342900">
              <a:lnSpc>
                <a:spcPct val="200000"/>
              </a:lnSpc>
              <a:buFont typeface="Arial" panose="020B0604020202020204" pitchFamily="34" charset="0"/>
              <a:buChar char="•"/>
              <a:defRPr/>
            </a:pPr>
            <a:r>
              <a:rPr lang="en-US" sz="2400" dirty="0" err="1">
                <a:latin typeface="Calibri" panose="020F0502020204030204" pitchFamily="34" charset="0"/>
                <a:cs typeface="Calibri" panose="020F0502020204030204" pitchFamily="34" charset="0"/>
              </a:rPr>
              <a:t>Rezistan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mikroorganizmalar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için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sona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saklanır</a:t>
            </a:r>
            <a:r>
              <a:rPr lang="tr-T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örnek</a:t>
            </a:r>
            <a:r>
              <a:rPr lang="en-US" sz="2400" dirty="0">
                <a:latin typeface="Calibri" panose="020F0502020204030204" pitchFamily="34" charset="0"/>
                <a:cs typeface="Calibri" panose="020F0502020204030204" pitchFamily="34" charset="0"/>
              </a:rPr>
              <a:t>, MRSA, VRE)</a:t>
            </a:r>
            <a:endParaRPr lang="tr-TR" sz="2400" dirty="0">
              <a:latin typeface="Calibri" panose="020F0502020204030204" pitchFamily="34" charset="0"/>
              <a:cs typeface="Calibri" panose="020F0502020204030204" pitchFamily="34" charset="0"/>
            </a:endParaRPr>
          </a:p>
          <a:p>
            <a:pPr marL="342900" indent="-342900">
              <a:lnSpc>
                <a:spcPct val="200000"/>
              </a:lnSpc>
              <a:buFont typeface="Arial" panose="020B0604020202020204" pitchFamily="34" charset="0"/>
              <a:buChar char="•"/>
              <a:defRPr/>
            </a:pPr>
            <a:r>
              <a:rPr lang="en-US" sz="2400" dirty="0" err="1">
                <a:latin typeface="Calibri" panose="020F0502020204030204" pitchFamily="34" charset="0"/>
                <a:cs typeface="Calibri" panose="020F0502020204030204" pitchFamily="34" charset="0"/>
              </a:rPr>
              <a:t>Uzun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tedavilerde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tercih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edilmez</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ie</a:t>
            </a:r>
            <a:r>
              <a:rPr lang="en-US" sz="2400" dirty="0">
                <a:latin typeface="Calibri" panose="020F0502020204030204" pitchFamily="34" charset="0"/>
                <a:cs typeface="Calibri" panose="020F0502020204030204" pitchFamily="34" charset="0"/>
              </a:rPr>
              <a:t>, &gt;2 </a:t>
            </a:r>
            <a:r>
              <a:rPr lang="en-US" sz="2400" dirty="0" err="1">
                <a:latin typeface="Calibri" panose="020F0502020204030204" pitchFamily="34" charset="0"/>
                <a:cs typeface="Calibri" panose="020F0502020204030204" pitchFamily="34" charset="0"/>
              </a:rPr>
              <a:t>hafta</a:t>
            </a:r>
            <a:r>
              <a:rPr lang="en-US" sz="2400" dirty="0">
                <a:latin typeface="Calibri" panose="020F0502020204030204" pitchFamily="34" charset="0"/>
                <a:cs typeface="Calibri" panose="020F0502020204030204" pitchFamily="34" charset="0"/>
              </a:rPr>
              <a:t>), </a:t>
            </a:r>
            <a:r>
              <a:rPr lang="en-US" sz="2800" dirty="0" err="1">
                <a:solidFill>
                  <a:srgbClr val="FFFF00"/>
                </a:solidFill>
                <a:latin typeface="Calibri" panose="020F0502020204030204" pitchFamily="34" charset="0"/>
                <a:cs typeface="Calibri" panose="020F0502020204030204" pitchFamily="34" charset="0"/>
              </a:rPr>
              <a:t>hematolojik</a:t>
            </a:r>
            <a:r>
              <a:rPr lang="en-US" sz="2800" dirty="0">
                <a:solidFill>
                  <a:srgbClr val="FFFF00"/>
                </a:solidFill>
                <a:latin typeface="Calibri" panose="020F0502020204030204" pitchFamily="34" charset="0"/>
                <a:cs typeface="Calibri" panose="020F0502020204030204" pitchFamily="34" charset="0"/>
              </a:rPr>
              <a:t> </a:t>
            </a:r>
            <a:r>
              <a:rPr lang="en-US" sz="2800" dirty="0" err="1">
                <a:solidFill>
                  <a:srgbClr val="FFFF00"/>
                </a:solidFill>
                <a:latin typeface="Calibri" panose="020F0502020204030204" pitchFamily="34" charset="0"/>
                <a:cs typeface="Calibri" panose="020F0502020204030204" pitchFamily="34" charset="0"/>
              </a:rPr>
              <a:t>ve</a:t>
            </a:r>
            <a:r>
              <a:rPr lang="en-US" sz="2800" dirty="0">
                <a:solidFill>
                  <a:srgbClr val="FFFF00"/>
                </a:solidFill>
                <a:latin typeface="Calibri" panose="020F0502020204030204" pitchFamily="34" charset="0"/>
                <a:cs typeface="Calibri" panose="020F0502020204030204" pitchFamily="34" charset="0"/>
              </a:rPr>
              <a:t> </a:t>
            </a:r>
            <a:r>
              <a:rPr lang="en-US" sz="2800" dirty="0" err="1">
                <a:solidFill>
                  <a:srgbClr val="FFFF00"/>
                </a:solidFill>
                <a:latin typeface="Calibri" panose="020F0502020204030204" pitchFamily="34" charset="0"/>
                <a:cs typeface="Calibri" panose="020F0502020204030204" pitchFamily="34" charset="0"/>
              </a:rPr>
              <a:t>nörolojik</a:t>
            </a:r>
            <a:r>
              <a:rPr lang="en-US" sz="2800" dirty="0">
                <a:solidFill>
                  <a:srgbClr val="FFFF00"/>
                </a:solidFill>
                <a:latin typeface="Calibri" panose="020F0502020204030204" pitchFamily="34" charset="0"/>
                <a:cs typeface="Calibri" panose="020F0502020204030204" pitchFamily="34" charset="0"/>
              </a:rPr>
              <a:t> </a:t>
            </a:r>
            <a:r>
              <a:rPr lang="en-US" sz="2800" dirty="0" err="1">
                <a:solidFill>
                  <a:srgbClr val="FFFF00"/>
                </a:solidFill>
                <a:latin typeface="Calibri" panose="020F0502020204030204" pitchFamily="34" charset="0"/>
                <a:cs typeface="Calibri" panose="020F0502020204030204" pitchFamily="34" charset="0"/>
              </a:rPr>
              <a:t>toksisite</a:t>
            </a:r>
            <a:r>
              <a:rPr lang="en-US" sz="2800" dirty="0">
                <a:solidFill>
                  <a:srgbClr val="FFFF00"/>
                </a:solidFill>
                <a:latin typeface="Calibri" panose="020F0502020204030204" pitchFamily="34" charset="0"/>
                <a:cs typeface="Calibri" panose="020F0502020204030204" pitchFamily="34" charset="0"/>
              </a:rPr>
              <a:t> </a:t>
            </a:r>
            <a:r>
              <a:rPr lang="en-US" sz="2800" dirty="0" err="1">
                <a:solidFill>
                  <a:srgbClr val="FFFF00"/>
                </a:solidFill>
                <a:latin typeface="Calibri" panose="020F0502020204030204" pitchFamily="34" charset="0"/>
                <a:cs typeface="Calibri" panose="020F0502020204030204" pitchFamily="34" charset="0"/>
              </a:rPr>
              <a:t>riski</a:t>
            </a:r>
            <a:r>
              <a:rPr lang="en-US" sz="2800" dirty="0">
                <a:solidFill>
                  <a:srgbClr val="FFFF00"/>
                </a:solidFill>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nedeniyle</a:t>
            </a:r>
            <a:endParaRPr lang="tr-TR" sz="2800" dirty="0">
              <a:latin typeface="Calibri" panose="020F0502020204030204" pitchFamily="34" charset="0"/>
              <a:cs typeface="Calibri" panose="020F0502020204030204" pitchFamily="34" charset="0"/>
            </a:endParaRPr>
          </a:p>
        </p:txBody>
      </p:sp>
      <p:sp>
        <p:nvSpPr>
          <p:cNvPr id="48131" name="Metin kutusu 2"/>
          <p:cNvSpPr txBox="1">
            <a:spLocks noChangeArrowheads="1"/>
          </p:cNvSpPr>
          <p:nvPr/>
        </p:nvSpPr>
        <p:spPr bwMode="auto">
          <a:xfrm>
            <a:off x="250825" y="260350"/>
            <a:ext cx="3351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3600">
                <a:solidFill>
                  <a:srgbClr val="FFFF00"/>
                </a:solidFill>
                <a:latin typeface="Calibri" panose="020F0502020204030204" pitchFamily="34" charset="0"/>
                <a:cs typeface="Calibri" panose="020F0502020204030204" pitchFamily="34" charset="0"/>
              </a:rPr>
              <a:t>ENDİKASYONLAR</a:t>
            </a:r>
            <a:endParaRPr lang="tr-TR" altLang="en-US" sz="3600">
              <a:solidFill>
                <a:srgbClr val="FFFF00"/>
              </a:solidFill>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C5EBFED1-A0E4-4502-ACD9-D356B7675056}"/>
              </a:ext>
            </a:extLst>
          </p:cNvPr>
          <p:cNvSpPr>
            <a:spLocks noGrp="1"/>
          </p:cNvSpPr>
          <p:nvPr>
            <p:ph type="sldNum" sz="quarter" idx="12"/>
          </p:nvPr>
        </p:nvSpPr>
        <p:spPr/>
        <p:txBody>
          <a:bodyPr/>
          <a:lstStyle/>
          <a:p>
            <a:pPr>
              <a:defRPr/>
            </a:pPr>
            <a:fld id="{A715386D-A087-4582-80F3-47970234FAAA}" type="slidenum">
              <a:rPr lang="tr-TR" altLang="tr-TR" smtClean="0"/>
              <a:pPr>
                <a:defRPr/>
              </a:pPr>
              <a:t>33</a:t>
            </a:fld>
            <a:endParaRPr lang="tr-TR" alt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0271008B-436F-4815-B49E-E84B867A4B2C}"/>
              </a:ext>
            </a:extLst>
          </p:cNvPr>
          <p:cNvSpPr>
            <a:spLocks noGrp="1"/>
          </p:cNvSpPr>
          <p:nvPr>
            <p:ph type="sldNum" sz="quarter" idx="12"/>
          </p:nvPr>
        </p:nvSpPr>
        <p:spPr/>
        <p:txBody>
          <a:bodyPr/>
          <a:lstStyle/>
          <a:p>
            <a:pPr>
              <a:defRPr/>
            </a:pPr>
            <a:fld id="{1C210848-8144-43ED-9837-2FE4837FE483}" type="slidenum">
              <a:rPr lang="tr-TR" altLang="tr-TR" smtClean="0"/>
              <a:pPr>
                <a:defRPr/>
              </a:pPr>
              <a:t>34</a:t>
            </a:fld>
            <a:endParaRPr lang="tr-TR" altLang="tr-TR"/>
          </a:p>
        </p:txBody>
      </p:sp>
      <p:pic>
        <p:nvPicPr>
          <p:cNvPr id="49155" name="Picture 3" descr="Yersinia pestis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008063"/>
            <a:ext cx="409257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1">
            <a:extLst>
              <a:ext uri="{FF2B5EF4-FFF2-40B4-BE49-F238E27FC236}">
                <a16:creationId xmlns:a16="http://schemas.microsoft.com/office/drawing/2014/main" id="{48533AF7-CEB3-41F1-88C1-E0C1E1B6D9CD}"/>
              </a:ext>
            </a:extLst>
          </p:cNvPr>
          <p:cNvSpPr txBox="1">
            <a:spLocks noChangeArrowheads="1"/>
          </p:cNvSpPr>
          <p:nvPr/>
        </p:nvSpPr>
        <p:spPr bwMode="auto">
          <a:xfrm>
            <a:off x="476250" y="347663"/>
            <a:ext cx="4745038" cy="646112"/>
          </a:xfrm>
          <a:prstGeom prst="rect">
            <a:avLst/>
          </a:prstGeom>
          <a:solidFill>
            <a:schemeClr val="accent4">
              <a:lumMod val="10000"/>
            </a:schemeClr>
          </a:solidFill>
          <a:ln>
            <a:noFill/>
          </a:ln>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r>
              <a:rPr lang="tr-TR" altLang="tr-TR" sz="3600" spc="300" dirty="0">
                <a:solidFill>
                  <a:srgbClr val="FFFF00"/>
                </a:solidFill>
                <a:latin typeface="Calibri" panose="020F0502020204030204" pitchFamily="34" charset="0"/>
                <a:cs typeface="Calibri" panose="020F0502020204030204" pitchFamily="34" charset="0"/>
              </a:rPr>
              <a:t>AM</a:t>
            </a:r>
            <a:r>
              <a:rPr lang="en-US" altLang="tr-TR" sz="3600" spc="300" dirty="0">
                <a:solidFill>
                  <a:srgbClr val="FFFF00"/>
                </a:solidFill>
                <a:latin typeface="Calibri" panose="020F0502020204030204" pitchFamily="34" charset="0"/>
                <a:cs typeface="Calibri" panose="020F0502020204030204" pitchFamily="34" charset="0"/>
              </a:rPr>
              <a:t>İ</a:t>
            </a:r>
            <a:r>
              <a:rPr lang="tr-TR" altLang="tr-TR" sz="3600" spc="300" dirty="0">
                <a:solidFill>
                  <a:srgbClr val="FFFF00"/>
                </a:solidFill>
                <a:latin typeface="Calibri" panose="020F0502020204030204" pitchFamily="34" charset="0"/>
                <a:cs typeface="Calibri" panose="020F0502020204030204" pitchFamily="34" charset="0"/>
              </a:rPr>
              <a:t>NOGL</a:t>
            </a:r>
            <a:r>
              <a:rPr lang="en-US" altLang="tr-TR" sz="3600" spc="300" dirty="0">
                <a:solidFill>
                  <a:srgbClr val="FFFF00"/>
                </a:solidFill>
                <a:latin typeface="Calibri" panose="020F0502020204030204" pitchFamily="34" charset="0"/>
                <a:cs typeface="Calibri" panose="020F0502020204030204" pitchFamily="34" charset="0"/>
              </a:rPr>
              <a:t>İK</a:t>
            </a:r>
            <a:r>
              <a:rPr lang="tr-TR" altLang="tr-TR" sz="3600" spc="300" dirty="0">
                <a:solidFill>
                  <a:srgbClr val="FFFF00"/>
                </a:solidFill>
                <a:latin typeface="Calibri" panose="020F0502020204030204" pitchFamily="34" charset="0"/>
                <a:cs typeface="Calibri" panose="020F0502020204030204" pitchFamily="34" charset="0"/>
              </a:rPr>
              <a:t>O</a:t>
            </a:r>
            <a:r>
              <a:rPr lang="en-US" altLang="tr-TR" sz="3600" spc="300" dirty="0">
                <a:solidFill>
                  <a:srgbClr val="FFFF00"/>
                </a:solidFill>
                <a:latin typeface="Calibri" panose="020F0502020204030204" pitchFamily="34" charset="0"/>
                <a:cs typeface="Calibri" panose="020F0502020204030204" pitchFamily="34" charset="0"/>
              </a:rPr>
              <a:t>Zİ</a:t>
            </a:r>
            <a:r>
              <a:rPr lang="tr-TR" altLang="tr-TR" sz="3600" spc="300" dirty="0">
                <a:solidFill>
                  <a:srgbClr val="FFFF00"/>
                </a:solidFill>
                <a:latin typeface="Calibri" panose="020F0502020204030204" pitchFamily="34" charset="0"/>
                <a:cs typeface="Calibri" panose="020F0502020204030204" pitchFamily="34" charset="0"/>
              </a:rPr>
              <a:t>D</a:t>
            </a:r>
            <a:r>
              <a:rPr lang="en-US" altLang="tr-TR" sz="3600" spc="300" dirty="0">
                <a:solidFill>
                  <a:srgbClr val="FFFF00"/>
                </a:solidFill>
                <a:latin typeface="Calibri" panose="020F0502020204030204" pitchFamily="34" charset="0"/>
                <a:cs typeface="Calibri" panose="020F0502020204030204" pitchFamily="34" charset="0"/>
              </a:rPr>
              <a:t>L</a:t>
            </a:r>
            <a:r>
              <a:rPr lang="tr-TR" altLang="tr-TR" sz="3600" spc="300" dirty="0">
                <a:solidFill>
                  <a:srgbClr val="FFFF00"/>
                </a:solidFill>
                <a:latin typeface="Calibri" panose="020F0502020204030204" pitchFamily="34" charset="0"/>
                <a:cs typeface="Calibri" panose="020F0502020204030204" pitchFamily="34" charset="0"/>
              </a:rPr>
              <a:t>E</a:t>
            </a:r>
            <a:r>
              <a:rPr lang="en-US" altLang="tr-TR" sz="3600" spc="300" dirty="0">
                <a:solidFill>
                  <a:srgbClr val="FFFF00"/>
                </a:solidFill>
                <a:latin typeface="Calibri" panose="020F0502020204030204" pitchFamily="34" charset="0"/>
                <a:cs typeface="Calibri" panose="020F0502020204030204" pitchFamily="34" charset="0"/>
              </a:rPr>
              <a:t>R</a:t>
            </a:r>
            <a:endParaRPr lang="tr-TR" altLang="tr-TR" sz="3600" spc="300" dirty="0">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1">
            <a:extLst>
              <a:ext uri="{FF2B5EF4-FFF2-40B4-BE49-F238E27FC236}">
                <a16:creationId xmlns:a16="http://schemas.microsoft.com/office/drawing/2014/main" id="{A85D31E3-609D-444B-9421-FB7803002A0C}"/>
              </a:ext>
            </a:extLst>
          </p:cNvPr>
          <p:cNvSpPr txBox="1">
            <a:spLocks noChangeArrowheads="1"/>
          </p:cNvSpPr>
          <p:nvPr/>
        </p:nvSpPr>
        <p:spPr bwMode="auto">
          <a:xfrm>
            <a:off x="3924300" y="20638"/>
            <a:ext cx="4608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r>
              <a:rPr lang="tr-TR" altLang="tr-TR" sz="3600" spc="300" dirty="0">
                <a:solidFill>
                  <a:srgbClr val="FFFF00"/>
                </a:solidFill>
                <a:latin typeface="Calibri" panose="020F0502020204030204" pitchFamily="34" charset="0"/>
                <a:cs typeface="Calibri" panose="020F0502020204030204" pitchFamily="34" charset="0"/>
              </a:rPr>
              <a:t>AM</a:t>
            </a:r>
            <a:r>
              <a:rPr lang="en-US" altLang="tr-TR" sz="3600" spc="300" dirty="0">
                <a:solidFill>
                  <a:srgbClr val="FFFF00"/>
                </a:solidFill>
                <a:latin typeface="Calibri" panose="020F0502020204030204" pitchFamily="34" charset="0"/>
                <a:cs typeface="Calibri" panose="020F0502020204030204" pitchFamily="34" charset="0"/>
              </a:rPr>
              <a:t>İ</a:t>
            </a:r>
            <a:r>
              <a:rPr lang="tr-TR" altLang="tr-TR" sz="3600" spc="300" dirty="0">
                <a:solidFill>
                  <a:srgbClr val="FFFF00"/>
                </a:solidFill>
                <a:latin typeface="Calibri" panose="020F0502020204030204" pitchFamily="34" charset="0"/>
                <a:cs typeface="Calibri" panose="020F0502020204030204" pitchFamily="34" charset="0"/>
              </a:rPr>
              <a:t>NOGL</a:t>
            </a:r>
            <a:r>
              <a:rPr lang="en-US" altLang="tr-TR" sz="3600" spc="300" dirty="0">
                <a:solidFill>
                  <a:srgbClr val="FFFF00"/>
                </a:solidFill>
                <a:latin typeface="Calibri" panose="020F0502020204030204" pitchFamily="34" charset="0"/>
                <a:cs typeface="Calibri" panose="020F0502020204030204" pitchFamily="34" charset="0"/>
              </a:rPr>
              <a:t>İK</a:t>
            </a:r>
            <a:r>
              <a:rPr lang="tr-TR" altLang="tr-TR" sz="3600" spc="300" dirty="0">
                <a:solidFill>
                  <a:srgbClr val="FFFF00"/>
                </a:solidFill>
                <a:latin typeface="Calibri" panose="020F0502020204030204" pitchFamily="34" charset="0"/>
                <a:cs typeface="Calibri" panose="020F0502020204030204" pitchFamily="34" charset="0"/>
              </a:rPr>
              <a:t>O</a:t>
            </a:r>
            <a:r>
              <a:rPr lang="en-US" altLang="tr-TR" sz="3600" spc="300" dirty="0">
                <a:solidFill>
                  <a:srgbClr val="FFFF00"/>
                </a:solidFill>
                <a:latin typeface="Calibri" panose="020F0502020204030204" pitchFamily="34" charset="0"/>
                <a:cs typeface="Calibri" panose="020F0502020204030204" pitchFamily="34" charset="0"/>
              </a:rPr>
              <a:t>ZİTLER</a:t>
            </a:r>
            <a:endParaRPr lang="tr-TR" altLang="tr-TR" sz="3600" spc="300" dirty="0">
              <a:solidFill>
                <a:srgbClr val="FFFF00"/>
              </a:solidFill>
              <a:latin typeface="Calibri" panose="020F0502020204030204" pitchFamily="34" charset="0"/>
              <a:cs typeface="Calibri" panose="020F0502020204030204" pitchFamily="34" charset="0"/>
            </a:endParaRPr>
          </a:p>
        </p:txBody>
      </p:sp>
      <p:sp>
        <p:nvSpPr>
          <p:cNvPr id="4" name="Dikdörtgen 3">
            <a:extLst>
              <a:ext uri="{FF2B5EF4-FFF2-40B4-BE49-F238E27FC236}">
                <a16:creationId xmlns:a16="http://schemas.microsoft.com/office/drawing/2014/main" id="{9FBDC1EF-DE19-4E27-A58B-A9962EDD6ECA}"/>
              </a:ext>
            </a:extLst>
          </p:cNvPr>
          <p:cNvSpPr/>
          <p:nvPr/>
        </p:nvSpPr>
        <p:spPr>
          <a:xfrm>
            <a:off x="250825" y="342900"/>
            <a:ext cx="2665413" cy="30861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ct val="150000"/>
              </a:lnSpc>
              <a:defRPr/>
            </a:pPr>
            <a:r>
              <a:rPr lang="tr-TR" sz="2200" dirty="0" err="1">
                <a:solidFill>
                  <a:srgbClr val="FFFF00"/>
                </a:solidFill>
                <a:latin typeface="Arial Rounded MT Bold" panose="020F0704030504030204" pitchFamily="34" charset="0"/>
              </a:rPr>
              <a:t>Streptomycin</a:t>
            </a:r>
            <a:endParaRPr lang="tr-TR" sz="2200" dirty="0">
              <a:solidFill>
                <a:srgbClr val="FFFF00"/>
              </a:solidFill>
              <a:latin typeface="Arial Rounded MT Bold" panose="020F0704030504030204" pitchFamily="34" charset="0"/>
            </a:endParaRPr>
          </a:p>
          <a:p>
            <a:pPr eaLnBrk="1" hangingPunct="1">
              <a:lnSpc>
                <a:spcPct val="150000"/>
              </a:lnSpc>
              <a:defRPr/>
            </a:pPr>
            <a:r>
              <a:rPr lang="tr-TR" sz="2200" dirty="0" err="1">
                <a:solidFill>
                  <a:srgbClr val="FFFF00"/>
                </a:solidFill>
                <a:latin typeface="Arial Rounded MT Bold" panose="020F0704030504030204" pitchFamily="34" charset="0"/>
              </a:rPr>
              <a:t>Amikacin</a:t>
            </a:r>
            <a:endParaRPr lang="tr-TR" sz="2200" dirty="0">
              <a:solidFill>
                <a:srgbClr val="FFFF00"/>
              </a:solidFill>
              <a:latin typeface="Arial Rounded MT Bold" panose="020F0704030504030204" pitchFamily="34" charset="0"/>
            </a:endParaRPr>
          </a:p>
          <a:p>
            <a:pPr eaLnBrk="1" hangingPunct="1">
              <a:lnSpc>
                <a:spcPct val="150000"/>
              </a:lnSpc>
              <a:defRPr/>
            </a:pPr>
            <a:r>
              <a:rPr lang="tr-TR" sz="2200" dirty="0" err="1">
                <a:solidFill>
                  <a:srgbClr val="FFFF00"/>
                </a:solidFill>
                <a:latin typeface="Arial Rounded MT Bold" panose="020F0704030504030204" pitchFamily="34" charset="0"/>
              </a:rPr>
              <a:t>Gentamicin</a:t>
            </a:r>
            <a:endParaRPr lang="tr-TR" sz="2200" dirty="0">
              <a:solidFill>
                <a:srgbClr val="FFFF00"/>
              </a:solidFill>
              <a:latin typeface="Arial Rounded MT Bold" panose="020F0704030504030204" pitchFamily="34" charset="0"/>
            </a:endParaRPr>
          </a:p>
          <a:p>
            <a:pPr eaLnBrk="1" hangingPunct="1">
              <a:lnSpc>
                <a:spcPct val="150000"/>
              </a:lnSpc>
              <a:defRPr/>
            </a:pPr>
            <a:r>
              <a:rPr lang="tr-TR" sz="2200" dirty="0" err="1">
                <a:solidFill>
                  <a:srgbClr val="FFFF00"/>
                </a:solidFill>
                <a:latin typeface="Arial Rounded MT Bold" panose="020F0704030504030204" pitchFamily="34" charset="0"/>
              </a:rPr>
              <a:t>Neomycin</a:t>
            </a:r>
            <a:r>
              <a:rPr lang="tr-TR" sz="2200" dirty="0">
                <a:solidFill>
                  <a:srgbClr val="FFFF00"/>
                </a:solidFill>
                <a:latin typeface="Arial Rounded MT Bold" panose="020F0704030504030204" pitchFamily="34" charset="0"/>
              </a:rPr>
              <a:t> (top)</a:t>
            </a:r>
          </a:p>
          <a:p>
            <a:pPr eaLnBrk="1" hangingPunct="1">
              <a:lnSpc>
                <a:spcPct val="150000"/>
              </a:lnSpc>
              <a:defRPr/>
            </a:pPr>
            <a:r>
              <a:rPr lang="tr-TR" sz="2200" dirty="0" err="1" smtClean="0">
                <a:solidFill>
                  <a:srgbClr val="FFFF00"/>
                </a:solidFill>
                <a:latin typeface="Arial Rounded MT Bold" panose="020F0704030504030204" pitchFamily="34" charset="0"/>
              </a:rPr>
              <a:t>Tobramisin</a:t>
            </a:r>
            <a:endParaRPr lang="tr-TR" sz="2200" dirty="0">
              <a:solidFill>
                <a:srgbClr val="FFFF00"/>
              </a:solidFill>
              <a:latin typeface="Arial Rounded MT Bold" panose="020F0704030504030204" pitchFamily="34" charset="0"/>
            </a:endParaRPr>
          </a:p>
          <a:p>
            <a:pPr eaLnBrk="1" hangingPunct="1">
              <a:lnSpc>
                <a:spcPct val="150000"/>
              </a:lnSpc>
              <a:defRPr/>
            </a:pPr>
            <a:r>
              <a:rPr lang="tr-TR" sz="2200" dirty="0" err="1">
                <a:solidFill>
                  <a:srgbClr val="FFFF00"/>
                </a:solidFill>
                <a:latin typeface="Arial Rounded MT Bold" panose="020F0704030504030204" pitchFamily="34" charset="0"/>
              </a:rPr>
              <a:t>Netilmicin</a:t>
            </a:r>
            <a:endParaRPr lang="tr-TR" sz="2200" dirty="0">
              <a:solidFill>
                <a:srgbClr val="FFFF00"/>
              </a:solidFill>
              <a:latin typeface="Arial Rounded MT Bold" panose="020F0704030504030204" pitchFamily="34" charset="0"/>
            </a:endParaRPr>
          </a:p>
        </p:txBody>
      </p:sp>
      <p:pic>
        <p:nvPicPr>
          <p:cNvPr id="50180"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773238"/>
            <a:ext cx="62103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ayt Numarası Yer Tutucusu 6">
            <a:extLst>
              <a:ext uri="{FF2B5EF4-FFF2-40B4-BE49-F238E27FC236}">
                <a16:creationId xmlns:a16="http://schemas.microsoft.com/office/drawing/2014/main" id="{10C754A4-5945-4003-A8C4-3B5780359DBB}"/>
              </a:ext>
            </a:extLst>
          </p:cNvPr>
          <p:cNvSpPr>
            <a:spLocks noGrp="1"/>
          </p:cNvSpPr>
          <p:nvPr>
            <p:ph type="sldNum" sz="quarter" idx="12"/>
          </p:nvPr>
        </p:nvSpPr>
        <p:spPr/>
        <p:txBody>
          <a:bodyPr/>
          <a:lstStyle/>
          <a:p>
            <a:pPr>
              <a:defRPr/>
            </a:pPr>
            <a:fld id="{EC0C84EB-55E9-4614-BA80-6E79B3ED81D1}" type="slidenum">
              <a:rPr lang="tr-TR" altLang="tr-TR" smtClean="0"/>
              <a:pPr>
                <a:defRPr/>
              </a:pPr>
              <a:t>35</a:t>
            </a:fld>
            <a:endParaRPr lang="tr-TR" alt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320925"/>
            <a:ext cx="59753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Dikdörtgen 4"/>
          <p:cNvSpPr>
            <a:spLocks noChangeArrowheads="1"/>
          </p:cNvSpPr>
          <p:nvPr/>
        </p:nvSpPr>
        <p:spPr bwMode="auto">
          <a:xfrm>
            <a:off x="107950" y="260350"/>
            <a:ext cx="89281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nSpc>
                <a:spcPct val="150000"/>
              </a:lnSpc>
              <a:spcBef>
                <a:spcPct val="0"/>
              </a:spcBef>
              <a:buClrTx/>
              <a:buSzTx/>
              <a:buFont typeface="Arial" panose="020B0604020202020204" pitchFamily="34" charset="0"/>
              <a:buChar char="•"/>
            </a:pPr>
            <a:r>
              <a:rPr lang="en-US" altLang="en-US" sz="2400" dirty="0" err="1" smtClean="0">
                <a:latin typeface="Calibri" panose="020F0502020204030204" pitchFamily="34" charset="0"/>
                <a:cs typeface="Calibri" panose="020F0502020204030204" pitchFamily="34" charset="0"/>
              </a:rPr>
              <a:t>Lipopolisakkaritler</a:t>
            </a:r>
            <a:r>
              <a:rPr lang="en-US" altLang="en-US" sz="2400" dirty="0" smtClean="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arasındaki</a:t>
            </a:r>
            <a:r>
              <a:rPr lang="en-US" altLang="en-US" sz="2400" dirty="0">
                <a:latin typeface="Calibri" panose="020F0502020204030204" pitchFamily="34" charset="0"/>
                <a:cs typeface="Calibri" panose="020F0502020204030204" pitchFamily="34" charset="0"/>
              </a:rPr>
              <a:t> </a:t>
            </a:r>
            <a:r>
              <a:rPr lang="tr-TR" altLang="en-US" sz="2400" dirty="0" err="1">
                <a:latin typeface="Calibri" panose="020F0502020204030204" pitchFamily="34" charset="0"/>
                <a:cs typeface="Calibri" panose="020F0502020204030204" pitchFamily="34" charset="0"/>
              </a:rPr>
              <a:t>magne</a:t>
            </a:r>
            <a:r>
              <a:rPr lang="en-US" altLang="en-US" sz="2400" dirty="0" err="1">
                <a:latin typeface="Calibri" panose="020F0502020204030204" pitchFamily="34" charset="0"/>
                <a:cs typeface="Calibri" panose="020F0502020204030204" pitchFamily="34" charset="0"/>
              </a:rPr>
              <a:t>zyum-kalsiyum</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köprülerini</a:t>
            </a:r>
            <a:r>
              <a:rPr lang="en-US" altLang="en-US" sz="2400" dirty="0">
                <a:latin typeface="Calibri" panose="020F0502020204030204" pitchFamily="34" charset="0"/>
                <a:cs typeface="Calibri" panose="020F0502020204030204" pitchFamily="34" charset="0"/>
              </a:rPr>
              <a:t> </a:t>
            </a:r>
            <a:r>
              <a:rPr lang="en-US" altLang="en-US" sz="2400" dirty="0" err="1" smtClean="0">
                <a:latin typeface="Calibri" panose="020F0502020204030204" pitchFamily="34" charset="0"/>
                <a:cs typeface="Calibri" panose="020F0502020204030204" pitchFamily="34" charset="0"/>
              </a:rPr>
              <a:t>kırarlar</a:t>
            </a:r>
            <a:r>
              <a:rPr lang="tr-TR" altLang="en-US" sz="2400" dirty="0" smtClean="0">
                <a:latin typeface="Calibri" panose="020F0502020204030204" pitchFamily="34" charset="0"/>
                <a:cs typeface="Calibri" panose="020F0502020204030204" pitchFamily="34" charset="0"/>
              </a:rPr>
              <a:t> </a:t>
            </a:r>
            <a:endParaRPr lang="tr-TR" altLang="en-US" sz="2400" dirty="0">
              <a:latin typeface="Calibri" panose="020F0502020204030204" pitchFamily="34" charset="0"/>
              <a:cs typeface="Calibri" panose="020F0502020204030204" pitchFamily="34" charset="0"/>
            </a:endParaRPr>
          </a:p>
          <a:p>
            <a:pPr>
              <a:lnSpc>
                <a:spcPct val="150000"/>
              </a:lnSpc>
              <a:spcBef>
                <a:spcPct val="0"/>
              </a:spcBef>
              <a:buClrTx/>
              <a:buSzTx/>
              <a:buFont typeface="Arial" panose="020B0604020202020204" pitchFamily="34" charset="0"/>
              <a:buChar char="•"/>
            </a:pPr>
            <a:r>
              <a:rPr lang="en-US" altLang="en-US" sz="2400" dirty="0" err="1">
                <a:latin typeface="Calibri" panose="020F0502020204030204" pitchFamily="34" charset="0"/>
                <a:cs typeface="Calibri" panose="020F0502020204030204" pitchFamily="34" charset="0"/>
              </a:rPr>
              <a:t>Hücreye</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enerji</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ve</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oksijen</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bağımlı</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olarak</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girerler</a:t>
            </a:r>
            <a:endParaRPr lang="tr-TR" altLang="en-US" sz="2400" dirty="0">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EC8FF7CE-D8C0-445C-838F-50E89B51A7A9}"/>
              </a:ext>
            </a:extLst>
          </p:cNvPr>
          <p:cNvSpPr txBox="1"/>
          <p:nvPr/>
        </p:nvSpPr>
        <p:spPr>
          <a:xfrm>
            <a:off x="2771800" y="6412686"/>
            <a:ext cx="3456384" cy="369332"/>
          </a:xfrm>
          <a:prstGeom prst="rect">
            <a:avLst/>
          </a:prstGeom>
          <a:noFill/>
        </p:spPr>
        <p:txBody>
          <a:bodyPr>
            <a:spAutoFit/>
          </a:bodyPr>
          <a:lstStyle/>
          <a:p>
            <a:pPr>
              <a:defRPr/>
            </a:pPr>
            <a:r>
              <a:rPr lang="en-US" dirty="0" err="1">
                <a:highlight>
                  <a:srgbClr val="FF0000"/>
                </a:highlight>
              </a:rPr>
              <a:t>Örnek</a:t>
            </a:r>
            <a:r>
              <a:rPr lang="tr-TR" dirty="0">
                <a:highlight>
                  <a:srgbClr val="FF0000"/>
                </a:highlight>
              </a:rPr>
              <a:t>: </a:t>
            </a:r>
            <a:r>
              <a:rPr lang="tr-TR" dirty="0" err="1">
                <a:highlight>
                  <a:srgbClr val="FF0000"/>
                </a:highlight>
              </a:rPr>
              <a:t>endo</a:t>
            </a:r>
            <a:r>
              <a:rPr lang="en-US" dirty="0">
                <a:highlight>
                  <a:srgbClr val="FF0000"/>
                </a:highlight>
              </a:rPr>
              <a:t>k</a:t>
            </a:r>
            <a:r>
              <a:rPr lang="tr-TR" dirty="0" err="1">
                <a:highlight>
                  <a:srgbClr val="FF0000"/>
                </a:highlight>
              </a:rPr>
              <a:t>ardit</a:t>
            </a:r>
            <a:r>
              <a:rPr lang="en-US" dirty="0">
                <a:highlight>
                  <a:srgbClr val="FF0000"/>
                </a:highlight>
              </a:rPr>
              <a:t> </a:t>
            </a:r>
            <a:r>
              <a:rPr lang="en-US" dirty="0" err="1">
                <a:highlight>
                  <a:srgbClr val="FF0000"/>
                </a:highlight>
              </a:rPr>
              <a:t>tedavisi</a:t>
            </a:r>
            <a:endParaRPr lang="tr-TR" dirty="0">
              <a:highlight>
                <a:srgbClr val="FF0000"/>
              </a:highlight>
            </a:endParaRPr>
          </a:p>
        </p:txBody>
      </p:sp>
      <p:sp>
        <p:nvSpPr>
          <p:cNvPr id="7" name="Slayt Numarası Yer Tutucusu 6">
            <a:extLst>
              <a:ext uri="{FF2B5EF4-FFF2-40B4-BE49-F238E27FC236}">
                <a16:creationId xmlns:a16="http://schemas.microsoft.com/office/drawing/2014/main" id="{4DA27C7F-2FBB-4231-BC32-F89E64EF7885}"/>
              </a:ext>
            </a:extLst>
          </p:cNvPr>
          <p:cNvSpPr>
            <a:spLocks noGrp="1"/>
          </p:cNvSpPr>
          <p:nvPr>
            <p:ph type="sldNum" sz="quarter" idx="12"/>
          </p:nvPr>
        </p:nvSpPr>
        <p:spPr/>
        <p:txBody>
          <a:bodyPr/>
          <a:lstStyle/>
          <a:p>
            <a:pPr>
              <a:defRPr/>
            </a:pPr>
            <a:fld id="{938FD344-3393-405B-80A9-D9F733249E8F}" type="slidenum">
              <a:rPr lang="tr-TR" altLang="tr-TR" smtClean="0"/>
              <a:pPr>
                <a:defRPr/>
              </a:pPr>
              <a:t>36</a:t>
            </a:fld>
            <a:endParaRPr lang="tr-TR" alt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550" y="157163"/>
            <a:ext cx="32543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A1CCE6DA-4DCC-49FC-9516-35DD12ACCF9A}"/>
              </a:ext>
            </a:extLst>
          </p:cNvPr>
          <p:cNvSpPr>
            <a:spLocks noGrp="1"/>
          </p:cNvSpPr>
          <p:nvPr>
            <p:ph type="sldNum" sz="quarter" idx="12"/>
          </p:nvPr>
        </p:nvSpPr>
        <p:spPr/>
        <p:txBody>
          <a:bodyPr/>
          <a:lstStyle/>
          <a:p>
            <a:pPr>
              <a:defRPr/>
            </a:pPr>
            <a:fld id="{84D8DEF4-C16F-465A-9913-11C6218A7425}" type="slidenum">
              <a:rPr lang="tr-TR" altLang="tr-TR" smtClean="0"/>
              <a:pPr>
                <a:defRPr/>
              </a:pPr>
              <a:t>37</a:t>
            </a:fld>
            <a:endParaRPr lang="tr-TR" altLang="tr-TR"/>
          </a:p>
        </p:txBody>
      </p:sp>
      <p:sp>
        <p:nvSpPr>
          <p:cNvPr id="52228" name="Text Box 7"/>
          <p:cNvSpPr txBox="1">
            <a:spLocks noChangeArrowheads="1"/>
          </p:cNvSpPr>
          <p:nvPr/>
        </p:nvSpPr>
        <p:spPr bwMode="auto">
          <a:xfrm>
            <a:off x="323850" y="188913"/>
            <a:ext cx="3603625"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tr-TR" sz="2800">
                <a:solidFill>
                  <a:srgbClr val="FFFF00"/>
                </a:solidFill>
              </a:rPr>
              <a:t>Farmakokinetik</a:t>
            </a:r>
          </a:p>
        </p:txBody>
      </p:sp>
      <p:sp>
        <p:nvSpPr>
          <p:cNvPr id="3" name="Dikdörtgen 2">
            <a:extLst>
              <a:ext uri="{FF2B5EF4-FFF2-40B4-BE49-F238E27FC236}">
                <a16:creationId xmlns:a16="http://schemas.microsoft.com/office/drawing/2014/main" id="{B0FB73C8-9EBF-4017-A6CD-D4BB36B8D857}"/>
              </a:ext>
            </a:extLst>
          </p:cNvPr>
          <p:cNvSpPr/>
          <p:nvPr/>
        </p:nvSpPr>
        <p:spPr>
          <a:xfrm>
            <a:off x="96838" y="728663"/>
            <a:ext cx="5753100" cy="5575300"/>
          </a:xfrm>
          <a:prstGeom prst="rect">
            <a:avLst/>
          </a:prstGeom>
        </p:spPr>
        <p:txBody>
          <a:bodyPr>
            <a:spAutoFit/>
          </a:bodyPr>
          <a:lstStyle/>
          <a:p>
            <a:pPr marL="342900" indent="-342900">
              <a:lnSpc>
                <a:spcPct val="150000"/>
              </a:lnSpc>
              <a:buFont typeface="Arial" panose="020B0604020202020204" pitchFamily="34" charset="0"/>
              <a:buChar char="•"/>
              <a:defRPr/>
            </a:pPr>
            <a:r>
              <a:rPr lang="tr-TR" sz="2400" dirty="0">
                <a:solidFill>
                  <a:srgbClr val="FFFFFF"/>
                </a:solidFill>
                <a:latin typeface="Calibri" panose="020F0502020204030204" pitchFamily="34" charset="0"/>
                <a:cs typeface="Calibri" panose="020F0502020204030204" pitchFamily="34" charset="0"/>
              </a:rPr>
              <a:t>POLAR</a:t>
            </a:r>
          </a:p>
          <a:p>
            <a:pPr marL="342900" indent="-342900">
              <a:lnSpc>
                <a:spcPct val="150000"/>
              </a:lnSpc>
              <a:buFont typeface="Arial" panose="020B0604020202020204" pitchFamily="34" charset="0"/>
              <a:buChar char="•"/>
              <a:defRPr/>
            </a:pPr>
            <a:r>
              <a:rPr lang="en-US" sz="2400" dirty="0" err="1">
                <a:solidFill>
                  <a:srgbClr val="FFFFFF"/>
                </a:solidFill>
                <a:latin typeface="Calibri" panose="020F0502020204030204" pitchFamily="34" charset="0"/>
                <a:cs typeface="Calibri" panose="020F0502020204030204" pitchFamily="34" charset="0"/>
              </a:rPr>
              <a:t>Aktif</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inflamasyon</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yoksa</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SSS’e</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giremezler</a:t>
            </a:r>
            <a:endParaRPr lang="tr-TR" sz="2400" dirty="0">
              <a:solidFill>
                <a:srgbClr val="FFFFFF"/>
              </a:solidFill>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defRPr/>
            </a:pPr>
            <a:r>
              <a:rPr lang="tr-TR" sz="2400" dirty="0">
                <a:solidFill>
                  <a:srgbClr val="FFFFFF"/>
                </a:solidFill>
                <a:latin typeface="Calibri" panose="020F0502020204030204" pitchFamily="34" charset="0"/>
                <a:cs typeface="Calibri" panose="020F0502020204030204" pitchFamily="34" charset="0"/>
              </a:rPr>
              <a:t>POSTANTIBI</a:t>
            </a:r>
            <a:r>
              <a:rPr lang="en-US" sz="2400" dirty="0">
                <a:solidFill>
                  <a:srgbClr val="FFFFFF"/>
                </a:solidFill>
                <a:latin typeface="Calibri" panose="020F0502020204030204" pitchFamily="34" charset="0"/>
                <a:cs typeface="Calibri" panose="020F0502020204030204" pitchFamily="34" charset="0"/>
              </a:rPr>
              <a:t>Y</a:t>
            </a:r>
            <a:r>
              <a:rPr lang="tr-TR" sz="2400" dirty="0">
                <a:solidFill>
                  <a:srgbClr val="FFFFFF"/>
                </a:solidFill>
                <a:latin typeface="Calibri" panose="020F0502020204030204" pitchFamily="34" charset="0"/>
                <a:cs typeface="Calibri" panose="020F0502020204030204" pitchFamily="34" charset="0"/>
              </a:rPr>
              <a:t>OTI</a:t>
            </a:r>
            <a:r>
              <a:rPr lang="en-US" sz="2400" dirty="0">
                <a:solidFill>
                  <a:srgbClr val="FFFFFF"/>
                </a:solidFill>
                <a:latin typeface="Calibri" panose="020F0502020204030204" pitchFamily="34" charset="0"/>
                <a:cs typeface="Calibri" panose="020F0502020204030204" pitchFamily="34" charset="0"/>
              </a:rPr>
              <a:t>K</a:t>
            </a:r>
            <a:r>
              <a:rPr lang="tr-TR" sz="2400" dirty="0">
                <a:solidFill>
                  <a:srgbClr val="FFFFFF"/>
                </a:solidFill>
                <a:latin typeface="Calibri" panose="020F0502020204030204" pitchFamily="34" charset="0"/>
                <a:cs typeface="Calibri" panose="020F0502020204030204" pitchFamily="34" charset="0"/>
              </a:rPr>
              <a:t> E</a:t>
            </a:r>
            <a:r>
              <a:rPr lang="en-US" sz="2400" dirty="0">
                <a:solidFill>
                  <a:srgbClr val="FFFFFF"/>
                </a:solidFill>
                <a:latin typeface="Calibri" panose="020F0502020204030204" pitchFamily="34" charset="0"/>
                <a:cs typeface="Calibri" panose="020F0502020204030204" pitchFamily="34" charset="0"/>
              </a:rPr>
              <a:t>TKİ</a:t>
            </a:r>
            <a:endParaRPr lang="tr-TR" sz="2400" dirty="0">
              <a:solidFill>
                <a:srgbClr val="FFFFFF"/>
              </a:solidFill>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defRPr/>
            </a:pPr>
            <a:r>
              <a:rPr lang="en-US" sz="2400" spc="300" dirty="0">
                <a:solidFill>
                  <a:srgbClr val="FFFFFF"/>
                </a:solidFill>
                <a:latin typeface="Calibri" panose="020F0502020204030204" pitchFamily="34" charset="0"/>
                <a:cs typeface="Calibri" panose="020F0502020204030204" pitchFamily="34" charset="0"/>
              </a:rPr>
              <a:t>KONSANTRASYONA BAĞLI ÖLDÜRME</a:t>
            </a:r>
            <a:endParaRPr lang="tr-TR" sz="2400" spc="300" dirty="0">
              <a:solidFill>
                <a:srgbClr val="FFFFFF"/>
              </a:solidFill>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defRPr/>
            </a:pPr>
            <a:r>
              <a:rPr lang="en-US" sz="2400" dirty="0" err="1">
                <a:solidFill>
                  <a:srgbClr val="FFFFFF"/>
                </a:solidFill>
                <a:latin typeface="Calibri" panose="020F0502020204030204" pitchFamily="34" charset="0"/>
                <a:cs typeface="Calibri" panose="020F0502020204030204" pitchFamily="34" charset="0"/>
              </a:rPr>
              <a:t>Atılım</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böbreklerden</a:t>
            </a:r>
            <a:r>
              <a:rPr lang="tr-TR" sz="2400" dirty="0">
                <a:solidFill>
                  <a:srgbClr val="FFFFFF"/>
                </a:solidFill>
                <a:latin typeface="Calibri" panose="020F0502020204030204" pitchFamily="34" charset="0"/>
                <a:cs typeface="Calibri" panose="020F0502020204030204" pitchFamily="34" charset="0"/>
              </a:rPr>
              <a:t>; </a:t>
            </a:r>
            <a:r>
              <a:rPr lang="en-US" sz="2400" dirty="0">
                <a:solidFill>
                  <a:srgbClr val="FFFF00"/>
                </a:solidFill>
                <a:latin typeface="Calibri" panose="020F0502020204030204" pitchFamily="34" charset="0"/>
                <a:cs typeface="Calibri" panose="020F0502020204030204" pitchFamily="34" charset="0"/>
              </a:rPr>
              <a:t>renal </a:t>
            </a:r>
            <a:r>
              <a:rPr lang="en-US" sz="2400" dirty="0" err="1">
                <a:solidFill>
                  <a:srgbClr val="FFFF00"/>
                </a:solidFill>
                <a:latin typeface="Calibri" panose="020F0502020204030204" pitchFamily="34" charset="0"/>
                <a:cs typeface="Calibri" panose="020F0502020204030204" pitchFamily="34" charset="0"/>
              </a:rPr>
              <a:t>yetmezlik</a:t>
            </a:r>
            <a:r>
              <a:rPr lang="en-US" sz="2400" dirty="0">
                <a:solidFill>
                  <a:srgbClr val="FFFF00"/>
                </a:solidFill>
                <a:latin typeface="Calibri" panose="020F0502020204030204" pitchFamily="34" charset="0"/>
                <a:cs typeface="Calibri" panose="020F0502020204030204" pitchFamily="34" charset="0"/>
              </a:rPr>
              <a:t> </a:t>
            </a:r>
            <a:r>
              <a:rPr lang="en-US" sz="2400" dirty="0" err="1">
                <a:solidFill>
                  <a:srgbClr val="FFFF00"/>
                </a:solidFill>
                <a:latin typeface="Calibri" panose="020F0502020204030204" pitchFamily="34" charset="0"/>
                <a:cs typeface="Calibri" panose="020F0502020204030204" pitchFamily="34" charset="0"/>
              </a:rPr>
              <a:t>varsa</a:t>
            </a:r>
            <a:r>
              <a:rPr lang="en-US" sz="2400" dirty="0">
                <a:solidFill>
                  <a:srgbClr val="FFFF00"/>
                </a:solidFill>
                <a:latin typeface="Calibri" panose="020F0502020204030204" pitchFamily="34" charset="0"/>
                <a:cs typeface="Calibri" panose="020F0502020204030204" pitchFamily="34" charset="0"/>
              </a:rPr>
              <a:t> “</a:t>
            </a:r>
            <a:r>
              <a:rPr lang="en-US" sz="2400" dirty="0" err="1">
                <a:solidFill>
                  <a:srgbClr val="FFFF00"/>
                </a:solidFill>
                <a:latin typeface="Calibri" panose="020F0502020204030204" pitchFamily="34" charset="0"/>
                <a:cs typeface="Calibri" panose="020F0502020204030204" pitchFamily="34" charset="0"/>
              </a:rPr>
              <a:t>geleneksel</a:t>
            </a:r>
            <a:r>
              <a:rPr lang="en-US" sz="2400" dirty="0">
                <a:solidFill>
                  <a:srgbClr val="FFFF00"/>
                </a:solidFill>
                <a:latin typeface="Calibri" panose="020F0502020204030204" pitchFamily="34" charset="0"/>
                <a:cs typeface="Calibri" panose="020F0502020204030204" pitchFamily="34" charset="0"/>
              </a:rPr>
              <a:t>” </a:t>
            </a:r>
            <a:r>
              <a:rPr lang="en-US" sz="2400" dirty="0" err="1">
                <a:solidFill>
                  <a:srgbClr val="FFFF00"/>
                </a:solidFill>
                <a:latin typeface="Calibri" panose="020F0502020204030204" pitchFamily="34" charset="0"/>
                <a:cs typeface="Calibri" panose="020F0502020204030204" pitchFamily="34" charset="0"/>
              </a:rPr>
              <a:t>dozlama</a:t>
            </a:r>
            <a:endParaRPr lang="tr-TR" sz="2400" dirty="0">
              <a:solidFill>
                <a:srgbClr val="FFFF00"/>
              </a:solidFill>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defRPr/>
            </a:pPr>
            <a:r>
              <a:rPr lang="en-US" sz="2400" dirty="0" err="1">
                <a:solidFill>
                  <a:srgbClr val="FFFFFF"/>
                </a:solidFill>
                <a:latin typeface="Calibri" panose="020F0502020204030204" pitchFamily="34" charset="0"/>
                <a:cs typeface="Calibri" panose="020F0502020204030204" pitchFamily="34" charset="0"/>
              </a:rPr>
              <a:t>Günde</a:t>
            </a:r>
            <a:r>
              <a:rPr lang="en-US" sz="2400" dirty="0">
                <a:solidFill>
                  <a:srgbClr val="FFFFFF"/>
                </a:solidFill>
                <a:latin typeface="Calibri" panose="020F0502020204030204" pitchFamily="34" charset="0"/>
                <a:cs typeface="Calibri" panose="020F0502020204030204" pitchFamily="34" charset="0"/>
              </a:rPr>
              <a:t> biz </a:t>
            </a:r>
            <a:r>
              <a:rPr lang="en-US" sz="2400" dirty="0" err="1">
                <a:solidFill>
                  <a:srgbClr val="FFFFFF"/>
                </a:solidFill>
                <a:latin typeface="Calibri" panose="020F0502020204030204" pitchFamily="34" charset="0"/>
                <a:cs typeface="Calibri" panose="020F0502020204030204" pitchFamily="34" charset="0"/>
              </a:rPr>
              <a:t>doz</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uygulamada</a:t>
            </a:r>
            <a:r>
              <a:rPr lang="en-US" sz="2400" dirty="0">
                <a:solidFill>
                  <a:srgbClr val="FFFFFF"/>
                </a:solidFill>
                <a:latin typeface="Calibri" panose="020F0502020204030204" pitchFamily="34" charset="0"/>
                <a:cs typeface="Calibri" panose="020F0502020204030204" pitchFamily="34" charset="0"/>
              </a:rPr>
              <a:t> serum </a:t>
            </a:r>
            <a:r>
              <a:rPr lang="en-US" sz="2400" dirty="0" err="1">
                <a:solidFill>
                  <a:srgbClr val="FFFFFF"/>
                </a:solidFill>
                <a:latin typeface="Calibri" panose="020F0502020204030204" pitchFamily="34" charset="0"/>
                <a:cs typeface="Calibri" panose="020F0502020204030204" pitchFamily="34" charset="0"/>
              </a:rPr>
              <a:t>düzeyi</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kontrolü</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gerekli</a:t>
            </a:r>
            <a:r>
              <a:rPr lang="en-US" sz="2400" dirty="0">
                <a:solidFill>
                  <a:srgbClr val="FFFFFF"/>
                </a:solidFill>
                <a:latin typeface="Calibri" panose="020F0502020204030204" pitchFamily="34" charset="0"/>
                <a:cs typeface="Calibri" panose="020F0502020204030204" pitchFamily="34" charset="0"/>
              </a:rPr>
              <a:t> </a:t>
            </a:r>
            <a:r>
              <a:rPr lang="en-US" sz="2400" dirty="0" err="1">
                <a:solidFill>
                  <a:srgbClr val="FFFFFF"/>
                </a:solidFill>
                <a:latin typeface="Calibri" panose="020F0502020204030204" pitchFamily="34" charset="0"/>
                <a:cs typeface="Calibri" panose="020F0502020204030204" pitchFamily="34" charset="0"/>
              </a:rPr>
              <a:t>değil</a:t>
            </a:r>
            <a:r>
              <a:rPr lang="en-US" sz="2400" dirty="0">
                <a:solidFill>
                  <a:srgbClr val="FFFFFF"/>
                </a:solidFill>
                <a:latin typeface="Calibri" panose="020F0502020204030204" pitchFamily="34" charset="0"/>
                <a:cs typeface="Calibri" panose="020F0502020204030204" pitchFamily="34" charset="0"/>
              </a:rPr>
              <a:t> </a:t>
            </a:r>
            <a:r>
              <a:rPr lang="en-US" sz="2400" dirty="0">
                <a:solidFill>
                  <a:srgbClr val="FFFF00"/>
                </a:solidFill>
                <a:latin typeface="Calibri" panose="020F0502020204030204" pitchFamily="34" charset="0"/>
                <a:cs typeface="Calibri" panose="020F0502020204030204" pitchFamily="34" charset="0"/>
              </a:rPr>
              <a:t>(</a:t>
            </a:r>
            <a:r>
              <a:rPr lang="en-US" sz="2400" dirty="0" err="1">
                <a:solidFill>
                  <a:srgbClr val="FFFF00"/>
                </a:solidFill>
                <a:latin typeface="Calibri" panose="020F0502020204030204" pitchFamily="34" charset="0"/>
                <a:cs typeface="Calibri" panose="020F0502020204030204" pitchFamily="34" charset="0"/>
              </a:rPr>
              <a:t>hedef</a:t>
            </a:r>
            <a:r>
              <a:rPr lang="en-US" sz="2400" dirty="0">
                <a:solidFill>
                  <a:srgbClr val="FFFF00"/>
                </a:solidFill>
                <a:latin typeface="Calibri" panose="020F0502020204030204" pitchFamily="34" charset="0"/>
                <a:cs typeface="Calibri" panose="020F0502020204030204" pitchFamily="34" charset="0"/>
              </a:rPr>
              <a:t>: </a:t>
            </a:r>
            <a:r>
              <a:rPr lang="en-US" sz="2400" dirty="0" err="1">
                <a:solidFill>
                  <a:srgbClr val="FFFF00"/>
                </a:solidFill>
                <a:latin typeface="Calibri" panose="020F0502020204030204" pitchFamily="34" charset="0"/>
                <a:cs typeface="Calibri" panose="020F0502020204030204" pitchFamily="34" charset="0"/>
              </a:rPr>
              <a:t>dozlamadan</a:t>
            </a:r>
            <a:r>
              <a:rPr lang="en-US" sz="2400" dirty="0">
                <a:solidFill>
                  <a:srgbClr val="FFFF00"/>
                </a:solidFill>
                <a:latin typeface="Calibri" panose="020F0502020204030204" pitchFamily="34" charset="0"/>
                <a:cs typeface="Calibri" panose="020F0502020204030204" pitchFamily="34" charset="0"/>
              </a:rPr>
              <a:t> </a:t>
            </a:r>
            <a:r>
              <a:rPr lang="tr-TR" sz="2400" dirty="0">
                <a:solidFill>
                  <a:srgbClr val="FFFF00"/>
                </a:solidFill>
                <a:latin typeface="Calibri" panose="020F0502020204030204" pitchFamily="34" charset="0"/>
                <a:cs typeface="Calibri" panose="020F0502020204030204" pitchFamily="34" charset="0"/>
              </a:rPr>
              <a:t>18-24 </a:t>
            </a:r>
            <a:r>
              <a:rPr lang="en-US" sz="2400" dirty="0" err="1">
                <a:solidFill>
                  <a:srgbClr val="FFFF00"/>
                </a:solidFill>
                <a:latin typeface="Calibri" panose="020F0502020204030204" pitchFamily="34" charset="0"/>
                <a:cs typeface="Calibri" panose="020F0502020204030204" pitchFamily="34" charset="0"/>
              </a:rPr>
              <a:t>saat</a:t>
            </a:r>
            <a:r>
              <a:rPr lang="tr-TR" sz="2400" dirty="0">
                <a:solidFill>
                  <a:srgbClr val="FFFF00"/>
                </a:solidFill>
                <a:latin typeface="Calibri" panose="020F0502020204030204" pitchFamily="34" charset="0"/>
                <a:cs typeface="Calibri" panose="020F0502020204030204" pitchFamily="34" charset="0"/>
              </a:rPr>
              <a:t> </a:t>
            </a:r>
            <a:r>
              <a:rPr lang="en-US" sz="2400" dirty="0" err="1">
                <a:solidFill>
                  <a:srgbClr val="FFFF00"/>
                </a:solidFill>
                <a:latin typeface="Calibri" panose="020F0502020204030204" pitchFamily="34" charset="0"/>
                <a:cs typeface="Calibri" panose="020F0502020204030204" pitchFamily="34" charset="0"/>
              </a:rPr>
              <a:t>sonra</a:t>
            </a:r>
            <a:r>
              <a:rPr lang="en-US" sz="2400" dirty="0">
                <a:solidFill>
                  <a:srgbClr val="FFFF00"/>
                </a:solidFill>
                <a:latin typeface="Calibri" panose="020F0502020204030204" pitchFamily="34" charset="0"/>
                <a:cs typeface="Calibri" panose="020F0502020204030204" pitchFamily="34" charset="0"/>
              </a:rPr>
              <a:t> </a:t>
            </a:r>
            <a:r>
              <a:rPr lang="tr-TR" sz="2400" dirty="0">
                <a:solidFill>
                  <a:srgbClr val="FFFF00"/>
                </a:solidFill>
                <a:latin typeface="Calibri" panose="020F0502020204030204" pitchFamily="34" charset="0"/>
                <a:cs typeface="Calibri" panose="020F0502020204030204" pitchFamily="34" charset="0"/>
              </a:rPr>
              <a:t>&lt;1mcg/</a:t>
            </a:r>
            <a:r>
              <a:rPr lang="tr-TR" sz="2400" dirty="0" err="1">
                <a:solidFill>
                  <a:srgbClr val="FFFF00"/>
                </a:solidFill>
                <a:latin typeface="Calibri" panose="020F0502020204030204" pitchFamily="34" charset="0"/>
                <a:cs typeface="Calibri" panose="020F0502020204030204" pitchFamily="34" charset="0"/>
              </a:rPr>
              <a:t>mL</a:t>
            </a:r>
            <a:r>
              <a:rPr lang="tr-TR" sz="2400" dirty="0">
                <a:solidFill>
                  <a:srgbClr val="FFFF00"/>
                </a:solidFill>
                <a:latin typeface="Calibri" panose="020F0502020204030204" pitchFamily="34" charset="0"/>
                <a:cs typeface="Calibri" panose="020F0502020204030204" pitchFamily="34"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kdörtgen 1"/>
          <p:cNvSpPr>
            <a:spLocks noChangeArrowheads="1"/>
          </p:cNvSpPr>
          <p:nvPr/>
        </p:nvSpPr>
        <p:spPr bwMode="auto">
          <a:xfrm>
            <a:off x="323850" y="1268413"/>
            <a:ext cx="784860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nSpc>
                <a:spcPct val="150000"/>
              </a:lnSpc>
              <a:spcBef>
                <a:spcPct val="0"/>
              </a:spcBef>
              <a:buClrTx/>
              <a:buSzTx/>
              <a:buFont typeface="Arial" panose="020B0604020202020204" pitchFamily="34" charset="0"/>
              <a:buChar char="•"/>
            </a:pPr>
            <a:r>
              <a:rPr lang="tr-TR" altLang="en-US">
                <a:solidFill>
                  <a:srgbClr val="FFFF00"/>
                </a:solidFill>
                <a:latin typeface="Calibri" panose="020F0502020204030204" pitchFamily="34" charset="0"/>
                <a:cs typeface="Calibri" panose="020F0502020204030204" pitchFamily="34" charset="0"/>
              </a:rPr>
              <a:t>Re</a:t>
            </a:r>
            <a:r>
              <a:rPr lang="en-US" altLang="en-US">
                <a:solidFill>
                  <a:srgbClr val="FFFF00"/>
                </a:solidFill>
                <a:latin typeface="Calibri" panose="020F0502020204030204" pitchFamily="34" charset="0"/>
                <a:cs typeface="Calibri" panose="020F0502020204030204" pitchFamily="34" charset="0"/>
              </a:rPr>
              <a:t>z</a:t>
            </a:r>
            <a:r>
              <a:rPr lang="tr-TR" altLang="en-US">
                <a:solidFill>
                  <a:srgbClr val="FFFF00"/>
                </a:solidFill>
                <a:latin typeface="Calibri" panose="020F0502020204030204" pitchFamily="34" charset="0"/>
                <a:cs typeface="Calibri" panose="020F0502020204030204" pitchFamily="34" charset="0"/>
              </a:rPr>
              <a:t>istan</a:t>
            </a:r>
            <a:r>
              <a:rPr lang="en-US" altLang="en-US">
                <a:solidFill>
                  <a:srgbClr val="FFFF00"/>
                </a:solidFill>
                <a:latin typeface="Calibri" panose="020F0502020204030204" pitchFamily="34" charset="0"/>
                <a:cs typeface="Calibri" panose="020F0502020204030204" pitchFamily="34" charset="0"/>
              </a:rPr>
              <a:t>s</a:t>
            </a:r>
            <a:r>
              <a:rPr lang="tr-TR" altLang="en-US">
                <a:solidFill>
                  <a:srgbClr val="FFFF00"/>
                </a:solidFill>
                <a:latin typeface="Calibri" panose="020F0502020204030204" pitchFamily="34" charset="0"/>
                <a:cs typeface="Calibri" panose="020F0502020204030204" pitchFamily="34" charset="0"/>
              </a:rPr>
              <a:t> </a:t>
            </a:r>
            <a:r>
              <a:rPr lang="tr-TR" altLang="en-US">
                <a:latin typeface="Calibri" panose="020F0502020204030204" pitchFamily="34" charset="0"/>
                <a:cs typeface="Calibri" panose="020F0502020204030204" pitchFamily="34" charset="0"/>
              </a:rPr>
              <a:t>Gram – </a:t>
            </a:r>
            <a:r>
              <a:rPr lang="en-US" altLang="en-US">
                <a:latin typeface="Calibri" panose="020F0502020204030204" pitchFamily="34" charset="0"/>
                <a:cs typeface="Calibri" panose="020F0502020204030204" pitchFamily="34" charset="0"/>
              </a:rPr>
              <a:t>‘lerde inaktive edici enzim ya da efflux pompası geni kazanılması/indüklenmesi</a:t>
            </a:r>
            <a:endParaRPr lang="tr-TR" altLang="en-US">
              <a:latin typeface="Calibri" panose="020F0502020204030204" pitchFamily="34" charset="0"/>
              <a:cs typeface="Calibri" panose="020F0502020204030204" pitchFamily="34" charset="0"/>
            </a:endParaRPr>
          </a:p>
          <a:p>
            <a:pPr>
              <a:lnSpc>
                <a:spcPct val="150000"/>
              </a:lnSpc>
              <a:spcBef>
                <a:spcPct val="0"/>
              </a:spcBef>
              <a:buClrTx/>
              <a:buSzTx/>
              <a:buFont typeface="Arial" panose="020B0604020202020204" pitchFamily="34" charset="0"/>
              <a:buChar char="•"/>
            </a:pPr>
            <a:r>
              <a:rPr lang="tr-TR" altLang="en-US">
                <a:latin typeface="Calibri" panose="020F0502020204030204" pitchFamily="34" charset="0"/>
                <a:cs typeface="Calibri" panose="020F0502020204030204" pitchFamily="34" charset="0"/>
              </a:rPr>
              <a:t>Gram – ba</a:t>
            </a:r>
            <a:r>
              <a:rPr lang="en-US" altLang="en-US">
                <a:latin typeface="Calibri" panose="020F0502020204030204" pitchFamily="34" charset="0"/>
                <a:cs typeface="Calibri" panose="020F0502020204030204" pitchFamily="34" charset="0"/>
              </a:rPr>
              <a:t>sillerde AG ile tedavi sırasında NADİR gelişir</a:t>
            </a:r>
            <a:endParaRPr lang="tr-TR" altLang="en-US">
              <a:latin typeface="Calibri" panose="020F0502020204030204" pitchFamily="34" charset="0"/>
              <a:cs typeface="Calibri" panose="020F0502020204030204" pitchFamily="34" charset="0"/>
            </a:endParaRPr>
          </a:p>
        </p:txBody>
      </p:sp>
      <p:sp>
        <p:nvSpPr>
          <p:cNvPr id="3" name="Slayt Numarası Yer Tutucusu 2">
            <a:extLst>
              <a:ext uri="{FF2B5EF4-FFF2-40B4-BE49-F238E27FC236}">
                <a16:creationId xmlns:a16="http://schemas.microsoft.com/office/drawing/2014/main" id="{77332FCB-87F5-4FDE-A85A-CABFF33FDCEA}"/>
              </a:ext>
            </a:extLst>
          </p:cNvPr>
          <p:cNvSpPr>
            <a:spLocks noGrp="1"/>
          </p:cNvSpPr>
          <p:nvPr>
            <p:ph type="sldNum" sz="quarter" idx="12"/>
          </p:nvPr>
        </p:nvSpPr>
        <p:spPr/>
        <p:txBody>
          <a:bodyPr/>
          <a:lstStyle/>
          <a:p>
            <a:pPr>
              <a:defRPr/>
            </a:pPr>
            <a:fld id="{BB8F8E2C-93A5-43FD-9EF3-3D347F0C2B70}" type="slidenum">
              <a:rPr lang="tr-TR" altLang="tr-TR" smtClean="0"/>
              <a:pPr>
                <a:defRPr/>
              </a:pPr>
              <a:t>38</a:t>
            </a:fld>
            <a:endParaRPr lang="tr-TR" alt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kdörtgen 1"/>
          <p:cNvSpPr>
            <a:spLocks noChangeArrowheads="1"/>
          </p:cNvSpPr>
          <p:nvPr/>
        </p:nvSpPr>
        <p:spPr bwMode="auto">
          <a:xfrm>
            <a:off x="900113" y="981075"/>
            <a:ext cx="7920037"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nSpc>
                <a:spcPct val="150000"/>
              </a:lnSpc>
              <a:spcBef>
                <a:spcPct val="0"/>
              </a:spcBef>
              <a:buClrTx/>
              <a:buSzTx/>
              <a:buFont typeface="Arial" panose="020B0604020202020204" pitchFamily="34" charset="0"/>
              <a:buChar char="•"/>
            </a:pPr>
            <a:r>
              <a:rPr lang="en-US" altLang="en-US" sz="2400" dirty="0" err="1">
                <a:latin typeface="Calibri" panose="020F0502020204030204" pitchFamily="34" charset="0"/>
                <a:cs typeface="Calibri" panose="020F0502020204030204" pitchFamily="34" charset="0"/>
              </a:rPr>
              <a:t>Nispeten</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geniş</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spektruma</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rağmen</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alternatif</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ve</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daha</a:t>
            </a:r>
            <a:r>
              <a:rPr lang="en-US" altLang="en-US" sz="2400" dirty="0">
                <a:latin typeface="Calibri" panose="020F0502020204030204" pitchFamily="34" charset="0"/>
                <a:cs typeface="Calibri" panose="020F0502020204030204" pitchFamily="34" charset="0"/>
              </a:rPr>
              <a:t> </a:t>
            </a:r>
            <a:r>
              <a:rPr lang="en-US" altLang="en-US" sz="2400" dirty="0" err="1" smtClean="0">
                <a:latin typeface="Calibri" panose="020F0502020204030204" pitchFamily="34" charset="0"/>
                <a:cs typeface="Calibri" panose="020F0502020204030204" pitchFamily="34" charset="0"/>
              </a:rPr>
              <a:t>az</a:t>
            </a:r>
            <a:r>
              <a:rPr lang="en-US" altLang="en-US" sz="2400" dirty="0" smtClean="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toksik</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ajan</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varlığı</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nedeniyle</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az</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kullanılırlar</a:t>
            </a:r>
            <a:endParaRPr lang="tr-TR" altLang="en-US" sz="2400" dirty="0">
              <a:latin typeface="Calibri" panose="020F0502020204030204" pitchFamily="34" charset="0"/>
              <a:cs typeface="Calibri" panose="020F0502020204030204" pitchFamily="34" charset="0"/>
            </a:endParaRPr>
          </a:p>
          <a:p>
            <a:pPr>
              <a:lnSpc>
                <a:spcPct val="150000"/>
              </a:lnSpc>
              <a:spcBef>
                <a:spcPct val="0"/>
              </a:spcBef>
              <a:buClrTx/>
              <a:buSzTx/>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Gram – </a:t>
            </a:r>
            <a:r>
              <a:rPr lang="en-US" altLang="en-US" sz="2400" dirty="0" err="1">
                <a:latin typeface="Calibri" panose="020F0502020204030204" pitchFamily="34" charset="0"/>
                <a:cs typeface="Calibri" panose="020F0502020204030204" pitchFamily="34" charset="0"/>
              </a:rPr>
              <a:t>basillerin</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ciddi</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infeksiyonlarında</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kombinasyon</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tedavisinin</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bir</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parçası</a:t>
            </a:r>
            <a:r>
              <a:rPr lang="en-US" altLang="en-US" sz="2400" dirty="0">
                <a:latin typeface="Calibri" panose="020F0502020204030204" pitchFamily="34" charset="0"/>
                <a:cs typeface="Calibri" panose="020F0502020204030204" pitchFamily="34" charset="0"/>
              </a:rPr>
              <a:t> </a:t>
            </a:r>
            <a:r>
              <a:rPr lang="tr-TR" altLang="en-US" sz="2400" dirty="0">
                <a:latin typeface="Calibri" panose="020F0502020204030204" pitchFamily="34" charset="0"/>
                <a:cs typeface="Calibri" panose="020F0502020204030204" pitchFamily="34" charset="0"/>
              </a:rPr>
              <a:t>(</a:t>
            </a:r>
            <a:r>
              <a:rPr lang="tr-TR" altLang="en-US" sz="2400" dirty="0" err="1">
                <a:latin typeface="Calibri" panose="020F0502020204030204" pitchFamily="34" charset="0"/>
                <a:cs typeface="Calibri" panose="020F0502020204030204" pitchFamily="34" charset="0"/>
              </a:rPr>
              <a:t>Enterobacteriaceae</a:t>
            </a:r>
            <a:r>
              <a:rPr lang="tr-TR" altLang="en-US" sz="2400" dirty="0">
                <a:latin typeface="Calibri" panose="020F0502020204030204" pitchFamily="34" charset="0"/>
                <a:cs typeface="Calibri" panose="020F0502020204030204" pitchFamily="34" charset="0"/>
              </a:rPr>
              <a:t>, </a:t>
            </a:r>
            <a:r>
              <a:rPr lang="tr-TR" altLang="en-US" sz="2400" i="1" dirty="0" err="1">
                <a:latin typeface="Calibri" panose="020F0502020204030204" pitchFamily="34" charset="0"/>
                <a:cs typeface="Calibri" panose="020F0502020204030204" pitchFamily="34" charset="0"/>
              </a:rPr>
              <a:t>Pseudomonas</a:t>
            </a:r>
            <a:r>
              <a:rPr lang="tr-TR" altLang="en-US" sz="2400" dirty="0">
                <a:latin typeface="Calibri" panose="020F0502020204030204" pitchFamily="34" charset="0"/>
                <a:cs typeface="Calibri" panose="020F0502020204030204" pitchFamily="34" charset="0"/>
              </a:rPr>
              <a:t> </a:t>
            </a:r>
            <a:r>
              <a:rPr lang="tr-TR" altLang="en-US" sz="2400" dirty="0" err="1">
                <a:latin typeface="Calibri" panose="020F0502020204030204" pitchFamily="34" charset="0"/>
                <a:cs typeface="Calibri" panose="020F0502020204030204" pitchFamily="34" charset="0"/>
              </a:rPr>
              <a:t>spp</a:t>
            </a:r>
            <a:r>
              <a:rPr lang="tr-TR" altLang="en-US" sz="2400" dirty="0">
                <a:latin typeface="Calibri" panose="020F0502020204030204" pitchFamily="34" charset="0"/>
                <a:cs typeface="Calibri" panose="020F0502020204030204" pitchFamily="34" charset="0"/>
              </a:rPr>
              <a:t>, </a:t>
            </a:r>
            <a:r>
              <a:rPr lang="tr-TR" altLang="en-US" sz="2400" i="1" dirty="0" err="1">
                <a:latin typeface="Calibri" panose="020F0502020204030204" pitchFamily="34" charset="0"/>
                <a:cs typeface="Calibri" panose="020F0502020204030204" pitchFamily="34" charset="0"/>
              </a:rPr>
              <a:t>Acinetobacter</a:t>
            </a:r>
            <a:r>
              <a:rPr lang="tr-TR" altLang="en-US" sz="2400" i="1" dirty="0">
                <a:latin typeface="Calibri" panose="020F0502020204030204" pitchFamily="34" charset="0"/>
                <a:cs typeface="Calibri" panose="020F0502020204030204" pitchFamily="34" charset="0"/>
              </a:rPr>
              <a:t> </a:t>
            </a:r>
            <a:r>
              <a:rPr lang="tr-TR" altLang="en-US" sz="2400" dirty="0" err="1">
                <a:latin typeface="Calibri" panose="020F0502020204030204" pitchFamily="34" charset="0"/>
                <a:cs typeface="Calibri" panose="020F0502020204030204" pitchFamily="34" charset="0"/>
              </a:rPr>
              <a:t>spp</a:t>
            </a:r>
            <a:r>
              <a:rPr lang="tr-TR" altLang="en-US" sz="2400" dirty="0">
                <a:latin typeface="Calibri" panose="020F0502020204030204" pitchFamily="34" charset="0"/>
                <a:cs typeface="Calibri" panose="020F0502020204030204" pitchFamily="34" charset="0"/>
              </a:rPr>
              <a:t>, </a:t>
            </a:r>
            <a:r>
              <a:rPr lang="tr-TR" altLang="en-US" sz="2400" i="1" dirty="0" err="1">
                <a:latin typeface="Calibri" panose="020F0502020204030204" pitchFamily="34" charset="0"/>
                <a:cs typeface="Calibri" panose="020F0502020204030204" pitchFamily="34" charset="0"/>
              </a:rPr>
              <a:t>Haemophilus</a:t>
            </a:r>
            <a:r>
              <a:rPr lang="tr-TR" altLang="en-US" sz="2400" i="1" dirty="0">
                <a:latin typeface="Calibri" panose="020F0502020204030204" pitchFamily="34" charset="0"/>
                <a:cs typeface="Calibri" panose="020F0502020204030204" pitchFamily="34" charset="0"/>
              </a:rPr>
              <a:t> </a:t>
            </a:r>
            <a:r>
              <a:rPr lang="tr-TR" altLang="en-US" sz="2400" i="1" dirty="0" err="1">
                <a:latin typeface="Calibri" panose="020F0502020204030204" pitchFamily="34" charset="0"/>
                <a:cs typeface="Calibri" panose="020F0502020204030204" pitchFamily="34" charset="0"/>
              </a:rPr>
              <a:t>influenzae</a:t>
            </a:r>
            <a:r>
              <a:rPr lang="tr-TR" altLang="en-US" sz="2400" i="1" dirty="0">
                <a:latin typeface="Calibri" panose="020F0502020204030204" pitchFamily="34" charset="0"/>
                <a:cs typeface="Calibri" panose="020F0502020204030204" pitchFamily="34" charset="0"/>
              </a:rPr>
              <a:t>)</a:t>
            </a:r>
          </a:p>
          <a:p>
            <a:pPr>
              <a:lnSpc>
                <a:spcPct val="150000"/>
              </a:lnSpc>
              <a:spcBef>
                <a:spcPct val="0"/>
              </a:spcBef>
              <a:buClrTx/>
              <a:buSzTx/>
              <a:buFont typeface="Arial" panose="020B0604020202020204" pitchFamily="34" charset="0"/>
              <a:buChar char="•"/>
            </a:pPr>
            <a:r>
              <a:rPr lang="en-US" altLang="en-US" sz="2400" dirty="0" err="1">
                <a:latin typeface="Calibri" panose="020F0502020204030204" pitchFamily="34" charset="0"/>
                <a:cs typeface="Calibri" panose="020F0502020204030204" pitchFamily="34" charset="0"/>
              </a:rPr>
              <a:t>Daha</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az</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olmakla</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birlikte</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yine</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kombinasyon</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halinde</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bazı</a:t>
            </a:r>
            <a:r>
              <a:rPr lang="en-US" altLang="en-US" sz="2400" dirty="0">
                <a:latin typeface="Calibri" panose="020F0502020204030204" pitchFamily="34" charset="0"/>
                <a:cs typeface="Calibri" panose="020F0502020204030204" pitchFamily="34" charset="0"/>
              </a:rPr>
              <a:t> </a:t>
            </a:r>
            <a:r>
              <a:rPr lang="tr-TR" altLang="en-US" sz="2400" dirty="0">
                <a:latin typeface="Calibri" panose="020F0502020204030204" pitchFamily="34" charset="0"/>
                <a:cs typeface="Calibri" panose="020F0502020204030204" pitchFamily="34" charset="0"/>
              </a:rPr>
              <a:t>Gram +</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infeksiyonlarda</a:t>
            </a:r>
            <a:r>
              <a:rPr lang="en-US" altLang="en-US" sz="2400" dirty="0">
                <a:latin typeface="Calibri" panose="020F0502020204030204" pitchFamily="34" charset="0"/>
                <a:cs typeface="Calibri" panose="020F0502020204030204" pitchFamily="34" charset="0"/>
              </a:rPr>
              <a:t> da </a:t>
            </a:r>
            <a:endParaRPr lang="tr-TR" altLang="en-US" sz="2400" dirty="0">
              <a:latin typeface="Calibri" panose="020F0502020204030204" pitchFamily="34" charset="0"/>
              <a:cs typeface="Calibri" panose="020F0502020204030204" pitchFamily="34" charset="0"/>
            </a:endParaRPr>
          </a:p>
        </p:txBody>
      </p:sp>
      <p:sp>
        <p:nvSpPr>
          <p:cNvPr id="55299" name="Text Box 6"/>
          <p:cNvSpPr txBox="1">
            <a:spLocks noChangeArrowheads="1"/>
          </p:cNvSpPr>
          <p:nvPr/>
        </p:nvSpPr>
        <p:spPr bwMode="auto">
          <a:xfrm>
            <a:off x="103188" y="188913"/>
            <a:ext cx="2835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tr-TR">
                <a:solidFill>
                  <a:srgbClr val="FFFF00"/>
                </a:solidFill>
                <a:latin typeface="Segoe UI" panose="020B0502040204020203" pitchFamily="34" charset="0"/>
                <a:cs typeface="Segoe UI" panose="020B0502040204020203" pitchFamily="34" charset="0"/>
              </a:rPr>
              <a:t>Klinik Kullanım</a:t>
            </a:r>
          </a:p>
        </p:txBody>
      </p:sp>
      <p:sp>
        <p:nvSpPr>
          <p:cNvPr id="4" name="Slayt Numarası Yer Tutucusu 3">
            <a:extLst>
              <a:ext uri="{FF2B5EF4-FFF2-40B4-BE49-F238E27FC236}">
                <a16:creationId xmlns:a16="http://schemas.microsoft.com/office/drawing/2014/main" id="{21ACED3F-320D-4D2F-8075-2F199A8975E3}"/>
              </a:ext>
            </a:extLst>
          </p:cNvPr>
          <p:cNvSpPr>
            <a:spLocks noGrp="1"/>
          </p:cNvSpPr>
          <p:nvPr>
            <p:ph type="sldNum" sz="quarter" idx="12"/>
          </p:nvPr>
        </p:nvSpPr>
        <p:spPr/>
        <p:txBody>
          <a:bodyPr/>
          <a:lstStyle/>
          <a:p>
            <a:pPr>
              <a:defRPr/>
            </a:pPr>
            <a:fld id="{5FDCDFFC-5A15-4D57-831C-13B17C77A08D}" type="slidenum">
              <a:rPr lang="tr-TR" altLang="tr-TR" smtClean="0"/>
              <a:pPr>
                <a:defRPr/>
              </a:pPr>
              <a:t>39</a:t>
            </a:fld>
            <a:endParaRPr lang="tr-TR" alt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47638" y="706438"/>
            <a:ext cx="842486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120000"/>
              </a:lnSpc>
              <a:spcBef>
                <a:spcPct val="0"/>
              </a:spcBef>
              <a:buClrTx/>
              <a:buSzTx/>
              <a:buFont typeface="Arial" panose="020B0604020202020204" pitchFamily="34" charset="0"/>
              <a:buChar char="•"/>
            </a:pPr>
            <a:r>
              <a:rPr lang="en-US" altLang="tr-TR" sz="2400">
                <a:latin typeface="Bahnschrift" panose="020B0502040204020203" pitchFamily="34" charset="0"/>
              </a:rPr>
              <a:t>Ribozomda protein sentezini inhibe ederler</a:t>
            </a:r>
          </a:p>
          <a:p>
            <a:pPr eaLnBrk="1" hangingPunct="1">
              <a:lnSpc>
                <a:spcPct val="120000"/>
              </a:lnSpc>
              <a:spcBef>
                <a:spcPct val="0"/>
              </a:spcBef>
              <a:buClrTx/>
              <a:buSzTx/>
              <a:buFont typeface="Arial" panose="020B0604020202020204" pitchFamily="34" charset="0"/>
              <a:buChar char="•"/>
            </a:pPr>
            <a:r>
              <a:rPr lang="en-US" altLang="tr-TR" sz="2400">
                <a:latin typeface="Bahnschrift" panose="020B0502040204020203" pitchFamily="34" charset="0"/>
              </a:rPr>
              <a:t>Bakteriye pasif difüzyon + enerji gerektiren aktif transport ile girerler </a:t>
            </a:r>
          </a:p>
          <a:p>
            <a:pPr eaLnBrk="1" hangingPunct="1">
              <a:lnSpc>
                <a:spcPct val="120000"/>
              </a:lnSpc>
              <a:spcBef>
                <a:spcPct val="0"/>
              </a:spcBef>
              <a:buClrTx/>
              <a:buSzTx/>
              <a:buFont typeface="Arial" panose="020B0604020202020204" pitchFamily="34" charset="0"/>
              <a:buChar char="•"/>
            </a:pPr>
            <a:r>
              <a:rPr lang="en-US" altLang="tr-TR" sz="2400">
                <a:latin typeface="Bahnschrift" panose="020B0502040204020203" pitchFamily="34" charset="0"/>
              </a:rPr>
              <a:t>Rezistans </a:t>
            </a:r>
            <a:r>
              <a:rPr lang="en-US" altLang="tr-TR" sz="2800" i="1" u="sng">
                <a:solidFill>
                  <a:srgbClr val="FFFF00"/>
                </a:solidFill>
                <a:latin typeface="Bahnschrift" panose="020B0502040204020203" pitchFamily="34" charset="0"/>
              </a:rPr>
              <a:t>efflux</a:t>
            </a:r>
            <a:r>
              <a:rPr lang="en-US" altLang="tr-TR" sz="2800" u="sng">
                <a:solidFill>
                  <a:srgbClr val="FFFF00"/>
                </a:solidFill>
                <a:latin typeface="Bahnschrift" panose="020B0502040204020203" pitchFamily="34" charset="0"/>
              </a:rPr>
              <a:t> pompası [Tet(AE), Tet(K)]</a:t>
            </a:r>
            <a:r>
              <a:rPr lang="en-US" altLang="tr-TR" sz="2800">
                <a:solidFill>
                  <a:srgbClr val="FFFF00"/>
                </a:solidFill>
                <a:latin typeface="Bahnschrift" panose="020B0502040204020203" pitchFamily="34" charset="0"/>
              </a:rPr>
              <a:t>, </a:t>
            </a:r>
            <a:r>
              <a:rPr lang="en-US" altLang="tr-TR" sz="2800" u="sng">
                <a:solidFill>
                  <a:srgbClr val="FFFF00"/>
                </a:solidFill>
                <a:latin typeface="Bahnschrift" panose="020B0502040204020203" pitchFamily="34" charset="0"/>
              </a:rPr>
              <a:t>ribozom koruması (Tet(M)</a:t>
            </a:r>
            <a:r>
              <a:rPr lang="en-US" altLang="tr-TR" sz="2800">
                <a:solidFill>
                  <a:srgbClr val="FFFF00"/>
                </a:solidFill>
                <a:latin typeface="Bahnschrift" panose="020B0502040204020203" pitchFamily="34" charset="0"/>
              </a:rPr>
              <a:t>, enzimatik inaktivasyon</a:t>
            </a:r>
            <a:endParaRPr lang="en-US" altLang="tr-TR" sz="2800">
              <a:solidFill>
                <a:srgbClr val="FFFFFF"/>
              </a:solidFill>
              <a:latin typeface="Bahnschrift" panose="020B0502040204020203" pitchFamily="34" charset="0"/>
            </a:endParaRPr>
          </a:p>
        </p:txBody>
      </p:sp>
      <p:pic>
        <p:nvPicPr>
          <p:cNvPr id="18435"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3933825"/>
            <a:ext cx="3417887"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4067175" y="4043363"/>
            <a:ext cx="4929188"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120000"/>
              </a:lnSpc>
              <a:spcBef>
                <a:spcPct val="0"/>
              </a:spcBef>
              <a:buClrTx/>
              <a:buSzTx/>
              <a:buFont typeface="Arial" panose="020B0604020202020204" pitchFamily="34" charset="0"/>
              <a:buChar char="•"/>
            </a:pPr>
            <a:r>
              <a:rPr lang="en-US" altLang="tr-TR" sz="2400">
                <a:latin typeface="Bahnschrift" panose="020B0502040204020203" pitchFamily="34" charset="0"/>
              </a:rPr>
              <a:t> çoğu  </a:t>
            </a:r>
            <a:r>
              <a:rPr lang="en-US" altLang="tr-TR" sz="3600">
                <a:latin typeface="Bahnschrift" panose="020B0502040204020203" pitchFamily="34" charset="0"/>
              </a:rPr>
              <a:t>Gram + ve Gram – </a:t>
            </a:r>
            <a:r>
              <a:rPr lang="en-US" altLang="tr-TR" sz="2400">
                <a:latin typeface="Bahnschrift" panose="020B0502040204020203" pitchFamily="34" charset="0"/>
              </a:rPr>
              <a:t>bakteri : bazı anaeroblar </a:t>
            </a:r>
            <a:r>
              <a:rPr lang="en-US" altLang="tr-TR" sz="2800">
                <a:solidFill>
                  <a:srgbClr val="FFFF00"/>
                </a:solidFill>
                <a:latin typeface="Bahnschrift" panose="020B0502040204020203" pitchFamily="34" charset="0"/>
              </a:rPr>
              <a:t>rickettsiae</a:t>
            </a:r>
            <a:r>
              <a:rPr lang="en-US" altLang="tr-TR" sz="2400">
                <a:latin typeface="Bahnschrift" panose="020B0502040204020203" pitchFamily="34" charset="0"/>
              </a:rPr>
              <a:t>, </a:t>
            </a:r>
            <a:r>
              <a:rPr lang="en-US" altLang="tr-TR" sz="2400">
                <a:solidFill>
                  <a:srgbClr val="FFFF00"/>
                </a:solidFill>
                <a:latin typeface="Bahnschrift" panose="020B0502040204020203" pitchFamily="34" charset="0"/>
              </a:rPr>
              <a:t>chlamydia</a:t>
            </a:r>
            <a:r>
              <a:rPr lang="en-US" altLang="tr-TR" sz="2400">
                <a:latin typeface="Bahnschrift" panose="020B0502040204020203" pitchFamily="34" charset="0"/>
              </a:rPr>
              <a:t>, </a:t>
            </a:r>
            <a:r>
              <a:rPr lang="en-US" altLang="tr-TR" sz="2400">
                <a:solidFill>
                  <a:srgbClr val="FFFF00"/>
                </a:solidFill>
                <a:latin typeface="Bahnschrift" panose="020B0502040204020203" pitchFamily="34" charset="0"/>
              </a:rPr>
              <a:t>mycoplasma</a:t>
            </a:r>
          </a:p>
          <a:p>
            <a:pPr algn="just" eaLnBrk="1" hangingPunct="1">
              <a:lnSpc>
                <a:spcPct val="120000"/>
              </a:lnSpc>
              <a:spcBef>
                <a:spcPct val="0"/>
              </a:spcBef>
              <a:buClrTx/>
              <a:buSzTx/>
              <a:buFont typeface="Arial" panose="020B0604020202020204" pitchFamily="34" charset="0"/>
              <a:buChar char="•"/>
            </a:pPr>
            <a:endParaRPr lang="en-US" altLang="tr-TR" sz="2400">
              <a:latin typeface="Bahnschrift" panose="020B0502040204020203" pitchFamily="34" charset="0"/>
            </a:endParaRPr>
          </a:p>
        </p:txBody>
      </p:sp>
      <p:sp>
        <p:nvSpPr>
          <p:cNvPr id="2" name="Slayt Numarası Yer Tutucusu 1">
            <a:extLst>
              <a:ext uri="{FF2B5EF4-FFF2-40B4-BE49-F238E27FC236}">
                <a16:creationId xmlns:a16="http://schemas.microsoft.com/office/drawing/2014/main" id="{2971BB2F-895F-42B2-B86A-C83F32460A33}"/>
              </a:ext>
            </a:extLst>
          </p:cNvPr>
          <p:cNvSpPr>
            <a:spLocks noGrp="1"/>
          </p:cNvSpPr>
          <p:nvPr>
            <p:ph type="sldNum" sz="quarter" idx="12"/>
          </p:nvPr>
        </p:nvSpPr>
        <p:spPr/>
        <p:txBody>
          <a:bodyPr/>
          <a:lstStyle/>
          <a:p>
            <a:pPr>
              <a:defRPr/>
            </a:pPr>
            <a:fld id="{42D8DB6E-7ED4-4BB4-9281-F867A3FD3938}" type="slidenum">
              <a:rPr lang="tr-TR" altLang="tr-TR" smtClean="0"/>
              <a:pPr>
                <a:defRPr/>
              </a:pPr>
              <a:t>4</a:t>
            </a:fld>
            <a:endParaRPr lang="tr-TR" alt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3DA0943-7945-4261-984C-076D74A7292B}"/>
              </a:ext>
            </a:extLst>
          </p:cNvPr>
          <p:cNvSpPr>
            <a:spLocks noGrp="1"/>
          </p:cNvSpPr>
          <p:nvPr>
            <p:ph type="sldNum" sz="quarter" idx="12"/>
          </p:nvPr>
        </p:nvSpPr>
        <p:spPr/>
        <p:txBody>
          <a:bodyPr/>
          <a:lstStyle/>
          <a:p>
            <a:pPr>
              <a:defRPr/>
            </a:pPr>
            <a:fld id="{FBDB38B4-0CB3-4FD4-B05E-635CFD79FFF4}" type="slidenum">
              <a:rPr lang="tr-TR" altLang="tr-TR" smtClean="0"/>
              <a:pPr>
                <a:defRPr/>
              </a:pPr>
              <a:t>40</a:t>
            </a:fld>
            <a:endParaRPr lang="tr-TR" altLang="tr-TR"/>
          </a:p>
        </p:txBody>
      </p:sp>
      <p:pic>
        <p:nvPicPr>
          <p:cNvPr id="56323"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5" y="63500"/>
            <a:ext cx="22701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Dikdörtgen 5"/>
          <p:cNvSpPr>
            <a:spLocks noChangeArrowheads="1"/>
          </p:cNvSpPr>
          <p:nvPr/>
        </p:nvSpPr>
        <p:spPr bwMode="auto">
          <a:xfrm>
            <a:off x="209550" y="358775"/>
            <a:ext cx="6759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2400" b="1">
                <a:solidFill>
                  <a:srgbClr val="FFFF00"/>
                </a:solidFill>
                <a:latin typeface="Calibri" panose="020F0502020204030204" pitchFamily="34" charset="0"/>
                <a:cs typeface="Calibri" panose="020F0502020204030204" pitchFamily="34" charset="0"/>
              </a:rPr>
              <a:t>Tularemi</a:t>
            </a:r>
            <a:r>
              <a:rPr lang="en-US" altLang="en-US" sz="2400">
                <a:latin typeface="Calibri" panose="020F0502020204030204" pitchFamily="34" charset="0"/>
                <a:cs typeface="Calibri" panose="020F0502020204030204" pitchFamily="34" charset="0"/>
              </a:rPr>
              <a:t> — </a:t>
            </a:r>
            <a:r>
              <a:rPr lang="en-US" altLang="en-US" sz="2400" u="sng">
                <a:latin typeface="Calibri" panose="020F0502020204030204" pitchFamily="34" charset="0"/>
                <a:cs typeface="Calibri" panose="020F0502020204030204" pitchFamily="34" charset="0"/>
                <a:hlinkClick r:id="rId3"/>
              </a:rPr>
              <a:t>Streptomisin</a:t>
            </a:r>
            <a:r>
              <a:rPr lang="en-US" altLang="en-US" sz="2400">
                <a:latin typeface="Calibri" panose="020F0502020204030204" pitchFamily="34" charset="0"/>
                <a:cs typeface="Calibri" panose="020F0502020204030204" pitchFamily="34" charset="0"/>
              </a:rPr>
              <a:t> ve </a:t>
            </a:r>
            <a:r>
              <a:rPr lang="en-US" altLang="en-US" sz="2400" u="sng">
                <a:latin typeface="Calibri" panose="020F0502020204030204" pitchFamily="34" charset="0"/>
                <a:cs typeface="Calibri" panose="020F0502020204030204" pitchFamily="34" charset="0"/>
                <a:hlinkClick r:id="rId4"/>
              </a:rPr>
              <a:t>gentamisin</a:t>
            </a:r>
            <a:r>
              <a:rPr lang="en-US" altLang="en-US" sz="2400">
                <a:latin typeface="Calibri" panose="020F0502020204030204" pitchFamily="34" charset="0"/>
                <a:cs typeface="Calibri" panose="020F0502020204030204" pitchFamily="34" charset="0"/>
              </a:rPr>
              <a:t> ilk tercih</a:t>
            </a:r>
            <a:endParaRPr lang="tr-TR" altLang="en-US" sz="2400">
              <a:latin typeface="Calibri" panose="020F0502020204030204" pitchFamily="34" charset="0"/>
              <a:cs typeface="Calibri" panose="020F0502020204030204" pitchFamily="34" charset="0"/>
            </a:endParaRPr>
          </a:p>
        </p:txBody>
      </p:sp>
      <p:sp>
        <p:nvSpPr>
          <p:cNvPr id="56325" name="Dikdörtgen 2"/>
          <p:cNvSpPr>
            <a:spLocks noChangeArrowheads="1"/>
          </p:cNvSpPr>
          <p:nvPr/>
        </p:nvSpPr>
        <p:spPr bwMode="auto">
          <a:xfrm>
            <a:off x="5694363" y="1243013"/>
            <a:ext cx="2132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tr-TR" altLang="en-US" sz="1800">
                <a:solidFill>
                  <a:srgbClr val="FFFF00"/>
                </a:solidFill>
                <a:latin typeface="Calibri" panose="020F0502020204030204" pitchFamily="34" charset="0"/>
                <a:cs typeface="Calibri" panose="020F0502020204030204" pitchFamily="34" charset="0"/>
              </a:rPr>
              <a:t>Francisella tularensis</a:t>
            </a:r>
          </a:p>
        </p:txBody>
      </p:sp>
      <p:sp>
        <p:nvSpPr>
          <p:cNvPr id="14" name="Dikdörtgen 13">
            <a:extLst>
              <a:ext uri="{FF2B5EF4-FFF2-40B4-BE49-F238E27FC236}">
                <a16:creationId xmlns:a16="http://schemas.microsoft.com/office/drawing/2014/main" id="{4E8A00D1-8A2D-4962-8BCE-30CCD3170BA3}"/>
              </a:ext>
            </a:extLst>
          </p:cNvPr>
          <p:cNvSpPr/>
          <p:nvPr/>
        </p:nvSpPr>
        <p:spPr>
          <a:xfrm rot="19925831">
            <a:off x="1379538" y="2239963"/>
            <a:ext cx="5378450" cy="923925"/>
          </a:xfrm>
          <a:prstGeom prst="rect">
            <a:avLst/>
          </a:prstGeom>
          <a:solidFill>
            <a:schemeClr val="accent4">
              <a:lumMod val="10000"/>
            </a:schemeClr>
          </a:solidFill>
        </p:spPr>
        <p:txBody>
          <a:bodyPr wrap="none">
            <a:spAutoFit/>
          </a:bodyPr>
          <a:lstStyle/>
          <a:p>
            <a:pPr>
              <a:defRPr/>
            </a:pPr>
            <a:r>
              <a:rPr lang="tr-TR" sz="5400" b="1" spc="600" dirty="0" err="1">
                <a:latin typeface="Arial" panose="020B0604020202020204" pitchFamily="34" charset="0"/>
              </a:rPr>
              <a:t>Monotherapy</a:t>
            </a:r>
            <a:endParaRPr lang="tr-TR" sz="5400" spc="600" dirty="0"/>
          </a:p>
        </p:txBody>
      </p:sp>
      <p:grpSp>
        <p:nvGrpSpPr>
          <p:cNvPr id="17" name="Grup 16"/>
          <p:cNvGrpSpPr>
            <a:grpSpLocks/>
          </p:cNvGrpSpPr>
          <p:nvPr/>
        </p:nvGrpSpPr>
        <p:grpSpPr bwMode="auto">
          <a:xfrm>
            <a:off x="250825" y="1684338"/>
            <a:ext cx="8713788" cy="4824412"/>
            <a:chOff x="251520" y="1683646"/>
            <a:chExt cx="8712968" cy="4825700"/>
          </a:xfrm>
        </p:grpSpPr>
        <p:sp>
          <p:nvSpPr>
            <p:cNvPr id="56328" name="Dikdörtgen 6"/>
            <p:cNvSpPr>
              <a:spLocks noChangeArrowheads="1"/>
            </p:cNvSpPr>
            <p:nvPr/>
          </p:nvSpPr>
          <p:spPr bwMode="auto">
            <a:xfrm>
              <a:off x="251520" y="1683646"/>
              <a:ext cx="8712968" cy="46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2400" b="1">
                  <a:solidFill>
                    <a:srgbClr val="FFFF00"/>
                  </a:solidFill>
                  <a:latin typeface="Calibri" panose="020F0502020204030204" pitchFamily="34" charset="0"/>
                  <a:cs typeface="Calibri" panose="020F0502020204030204" pitchFamily="34" charset="0"/>
                </a:rPr>
                <a:t>Veba</a:t>
              </a:r>
              <a:r>
                <a:rPr lang="en-US" altLang="en-US" sz="2400" b="1">
                  <a:latin typeface="Calibri" panose="020F0502020204030204" pitchFamily="34" charset="0"/>
                  <a:cs typeface="Calibri" panose="020F0502020204030204" pitchFamily="34" charset="0"/>
                </a:rPr>
                <a:t> </a:t>
              </a:r>
              <a:r>
                <a:rPr lang="en-US" altLang="en-US" sz="2400">
                  <a:latin typeface="Calibri" panose="020F0502020204030204" pitchFamily="34" charset="0"/>
                  <a:cs typeface="Calibri" panose="020F0502020204030204" pitchFamily="34" charset="0"/>
                </a:rPr>
                <a:t>— </a:t>
              </a:r>
              <a:r>
                <a:rPr lang="en-US" altLang="en-US" sz="2400">
                  <a:latin typeface="Calibri" panose="020F0502020204030204" pitchFamily="34" charset="0"/>
                  <a:cs typeface="Calibri" panose="020F0502020204030204" pitchFamily="34" charset="0"/>
                  <a:hlinkClick r:id="rId3"/>
                </a:rPr>
                <a:t>Streptomisin</a:t>
              </a:r>
              <a:r>
                <a:rPr lang="en-US" altLang="en-US" sz="2400">
                  <a:latin typeface="Calibri" panose="020F0502020204030204" pitchFamily="34" charset="0"/>
                  <a:cs typeface="Calibri" panose="020F0502020204030204" pitchFamily="34" charset="0"/>
                </a:rPr>
                <a:t> ve </a:t>
              </a:r>
              <a:r>
                <a:rPr lang="en-US" altLang="en-US" sz="2400">
                  <a:latin typeface="Calibri" panose="020F0502020204030204" pitchFamily="34" charset="0"/>
                  <a:cs typeface="Calibri" panose="020F0502020204030204" pitchFamily="34" charset="0"/>
                  <a:hlinkClick r:id="rId4"/>
                </a:rPr>
                <a:t>gentamisin</a:t>
              </a:r>
              <a:r>
                <a:rPr lang="en-US" altLang="en-US" sz="2400">
                  <a:latin typeface="Calibri" panose="020F0502020204030204" pitchFamily="34" charset="0"/>
                  <a:cs typeface="Calibri" panose="020F0502020204030204" pitchFamily="34" charset="0"/>
                </a:rPr>
                <a:t> ilk tercih</a:t>
              </a:r>
              <a:endParaRPr lang="tr-TR" altLang="en-US" sz="2400">
                <a:latin typeface="Calibri" panose="020F0502020204030204" pitchFamily="34" charset="0"/>
                <a:cs typeface="Calibri" panose="020F0502020204030204" pitchFamily="34" charset="0"/>
              </a:endParaRPr>
            </a:p>
          </p:txBody>
        </p:sp>
        <p:pic>
          <p:nvPicPr>
            <p:cNvPr id="56329" name="Resim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062254"/>
              <a:ext cx="4596123" cy="344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ikdörtgen 11">
              <a:extLst>
                <a:ext uri="{FF2B5EF4-FFF2-40B4-BE49-F238E27FC236}">
                  <a16:creationId xmlns:a16="http://schemas.microsoft.com/office/drawing/2014/main" id="{436267C9-BFB7-439B-AD48-655AB719BDBB}"/>
                </a:ext>
              </a:extLst>
            </p:cNvPr>
            <p:cNvSpPr/>
            <p:nvPr/>
          </p:nvSpPr>
          <p:spPr>
            <a:xfrm>
              <a:off x="467400" y="3108013"/>
              <a:ext cx="6544647" cy="614527"/>
            </a:xfrm>
            <a:prstGeom prst="rect">
              <a:avLst/>
            </a:prstGeom>
            <a:solidFill>
              <a:schemeClr val="accent4">
                <a:lumMod val="10000"/>
              </a:schemeClr>
            </a:solidFill>
          </p:spPr>
          <p:txBody>
            <a:bodyPr wrap="none">
              <a:spAutoFit/>
            </a:bodyPr>
            <a:lstStyle/>
            <a:p>
              <a:pPr>
                <a:defRPr/>
              </a:pPr>
              <a:r>
                <a:rPr lang="tr-TR" spc="300" dirty="0">
                  <a:solidFill>
                    <a:srgbClr val="FFFF00"/>
                  </a:solidFill>
                  <a:latin typeface="Calibri" panose="020F0502020204030204" pitchFamily="34" charset="0"/>
                  <a:cs typeface="Calibri" panose="020F0502020204030204" pitchFamily="34" charset="0"/>
                </a:rPr>
                <a:t>BLACK DEATH: </a:t>
              </a:r>
              <a:r>
                <a:rPr lang="en-US" sz="1600" dirty="0">
                  <a:latin typeface="Calibri" panose="020F0502020204030204" pitchFamily="34" charset="0"/>
                  <a:cs typeface="Calibri" panose="020F0502020204030204" pitchFamily="34" charset="0"/>
                </a:rPr>
                <a:t>killed 25 million people across Europe during the first </a:t>
              </a:r>
              <a:endParaRPr lang="tr-TR" sz="1600" dirty="0">
                <a:latin typeface="Calibri" panose="020F0502020204030204" pitchFamily="34" charset="0"/>
                <a:cs typeface="Calibri" panose="020F0502020204030204" pitchFamily="34" charset="0"/>
              </a:endParaRPr>
            </a:p>
            <a:p>
              <a:pPr>
                <a:defRPr/>
              </a:pPr>
              <a:r>
                <a:rPr lang="en-US" sz="1600" dirty="0">
                  <a:latin typeface="Calibri" panose="020F0502020204030204" pitchFamily="34" charset="0"/>
                  <a:cs typeface="Calibri" panose="020F0502020204030204" pitchFamily="34" charset="0"/>
                </a:rPr>
                <a:t>deadly pandemic in the mid-14</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Century</a:t>
              </a:r>
              <a:endParaRPr lang="tr-TR" sz="1600" spc="300" dirty="0">
                <a:latin typeface="Calibri" panose="020F0502020204030204" pitchFamily="34" charset="0"/>
                <a:cs typeface="Calibri" panose="020F0502020204030204" pitchFamily="34" charset="0"/>
              </a:endParaRPr>
            </a:p>
          </p:txBody>
        </p:sp>
        <p:pic>
          <p:nvPicPr>
            <p:cNvPr id="56331" name="Resim 15"/>
            <p:cNvPicPr>
              <a:picLocks noChangeAspect="1" noChangeArrowheads="1"/>
            </p:cNvPicPr>
            <p:nvPr/>
          </p:nvPicPr>
          <p:blipFill>
            <a:blip r:embed="rId6" cstate="print">
              <a:extLst>
                <a:ext uri="{28A0092B-C50C-407E-A947-70E740481C1C}">
                  <a14:useLocalDpi xmlns:a14="http://schemas.microsoft.com/office/drawing/2010/main" val="0"/>
                </a:ext>
              </a:extLst>
            </a:blip>
            <a:srcRect r="10500" b="9286"/>
            <a:stretch>
              <a:fillRect/>
            </a:stretch>
          </p:blipFill>
          <p:spPr bwMode="auto">
            <a:xfrm>
              <a:off x="5941141" y="4324733"/>
              <a:ext cx="1885053" cy="155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ikdörtgen 12">
              <a:extLst>
                <a:ext uri="{FF2B5EF4-FFF2-40B4-BE49-F238E27FC236}">
                  <a16:creationId xmlns:a16="http://schemas.microsoft.com/office/drawing/2014/main" id="{9B139C40-ED61-427C-A820-6D1F2A56ECED}"/>
                </a:ext>
              </a:extLst>
            </p:cNvPr>
            <p:cNvSpPr/>
            <p:nvPr/>
          </p:nvSpPr>
          <p:spPr>
            <a:xfrm>
              <a:off x="6127892" y="5772549"/>
              <a:ext cx="1496872" cy="368398"/>
            </a:xfrm>
            <a:prstGeom prst="rect">
              <a:avLst/>
            </a:prstGeom>
            <a:solidFill>
              <a:schemeClr val="accent4">
                <a:lumMod val="10000"/>
              </a:schemeClr>
            </a:solidFill>
          </p:spPr>
          <p:txBody>
            <a:bodyPr wrap="none">
              <a:spAutoFit/>
            </a:bodyPr>
            <a:lstStyle/>
            <a:p>
              <a:pPr>
                <a:defRPr/>
              </a:pPr>
              <a:r>
                <a:rPr lang="tr-TR" dirty="0" err="1">
                  <a:latin typeface="Calibri" panose="020F0502020204030204" pitchFamily="34" charset="0"/>
                  <a:cs typeface="Calibri" panose="020F0502020204030204" pitchFamily="34" charset="0"/>
                </a:rPr>
                <a:t>Yersinia</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pestis</a:t>
              </a:r>
              <a:endParaRPr lang="tr-TR" dirty="0">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3"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1+ppt_w/2"/>
                                          </p:val>
                                        </p:tav>
                                      </p:tavLst>
                                    </p:anim>
                                    <p:anim calcmode="lin" valueType="num">
                                      <p:cBhvr additive="base">
                                        <p:cTn id="7" dur="500"/>
                                        <p:tgtEl>
                                          <p:spTgt spid="14"/>
                                        </p:tgtEl>
                                        <p:attrNameLst>
                                          <p:attrName>ppt_y</p:attrName>
                                        </p:attrNameLst>
                                      </p:cBhvr>
                                      <p:tavLst>
                                        <p:tav tm="0">
                                          <p:val>
                                            <p:strVal val="ppt_y"/>
                                          </p:val>
                                        </p:tav>
                                        <p:tav tm="100000">
                                          <p:val>
                                            <p:strVal val="0-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A0C91C6-CF76-4D01-89C7-23F00CB0F497}"/>
              </a:ext>
            </a:extLst>
          </p:cNvPr>
          <p:cNvSpPr>
            <a:spLocks noGrp="1"/>
          </p:cNvSpPr>
          <p:nvPr>
            <p:ph type="sldNum" sz="quarter" idx="12"/>
          </p:nvPr>
        </p:nvSpPr>
        <p:spPr/>
        <p:txBody>
          <a:bodyPr/>
          <a:lstStyle/>
          <a:p>
            <a:pPr>
              <a:defRPr/>
            </a:pPr>
            <a:fld id="{91D1D07C-2191-4939-BA7B-4E2F5AD34557}" type="slidenum">
              <a:rPr lang="tr-TR" altLang="tr-TR" smtClean="0"/>
              <a:pPr>
                <a:defRPr/>
              </a:pPr>
              <a:t>41</a:t>
            </a:fld>
            <a:endParaRPr lang="tr-TR" altLang="tr-TR"/>
          </a:p>
        </p:txBody>
      </p:sp>
      <p:sp>
        <p:nvSpPr>
          <p:cNvPr id="57347" name="Dikdörtgen 2"/>
          <p:cNvSpPr>
            <a:spLocks noChangeArrowheads="1"/>
          </p:cNvSpPr>
          <p:nvPr/>
        </p:nvSpPr>
        <p:spPr bwMode="auto">
          <a:xfrm>
            <a:off x="1908175" y="1916113"/>
            <a:ext cx="6192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2800">
                <a:latin typeface="Calibri" panose="020F0502020204030204" pitchFamily="34" charset="0"/>
                <a:cs typeface="Calibri" panose="020F0502020204030204" pitchFamily="34" charset="0"/>
              </a:rPr>
              <a:t>MDR Gram - nedeniyle oluşan UTI</a:t>
            </a:r>
            <a:endParaRPr lang="tr-TR" altLang="en-US" sz="2800">
              <a:latin typeface="Calibri" panose="020F0502020204030204" pitchFamily="34" charset="0"/>
              <a:cs typeface="Calibri" panose="020F0502020204030204" pitchFamily="34" charset="0"/>
            </a:endParaRPr>
          </a:p>
        </p:txBody>
      </p:sp>
      <p:sp>
        <p:nvSpPr>
          <p:cNvPr id="4" name="Dikdörtgen 3">
            <a:extLst>
              <a:ext uri="{FF2B5EF4-FFF2-40B4-BE49-F238E27FC236}">
                <a16:creationId xmlns:a16="http://schemas.microsoft.com/office/drawing/2014/main" id="{FB3F7D81-5315-4711-9EDE-B948FABBC4DE}"/>
              </a:ext>
            </a:extLst>
          </p:cNvPr>
          <p:cNvSpPr/>
          <p:nvPr/>
        </p:nvSpPr>
        <p:spPr>
          <a:xfrm rot="19925831">
            <a:off x="36513" y="1131888"/>
            <a:ext cx="3578225" cy="584200"/>
          </a:xfrm>
          <a:prstGeom prst="rect">
            <a:avLst/>
          </a:prstGeom>
          <a:solidFill>
            <a:schemeClr val="accent4">
              <a:lumMod val="10000"/>
            </a:schemeClr>
          </a:solidFill>
        </p:spPr>
        <p:txBody>
          <a:bodyPr>
            <a:spAutoFit/>
          </a:bodyPr>
          <a:lstStyle/>
          <a:p>
            <a:pPr>
              <a:defRPr/>
            </a:pPr>
            <a:r>
              <a:rPr lang="tr-TR" sz="3200" b="1" spc="600" dirty="0" err="1">
                <a:latin typeface="Arial" panose="020B0604020202020204" pitchFamily="34" charset="0"/>
              </a:rPr>
              <a:t>Monotherapy</a:t>
            </a:r>
            <a:endParaRPr lang="tr-TR" sz="3200" spc="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16ED505A-D160-4104-ABAA-A85342253C3C}"/>
              </a:ext>
            </a:extLst>
          </p:cNvPr>
          <p:cNvSpPr>
            <a:spLocks noGrp="1"/>
          </p:cNvSpPr>
          <p:nvPr>
            <p:ph type="sldNum" sz="quarter" idx="12"/>
          </p:nvPr>
        </p:nvSpPr>
        <p:spPr/>
        <p:txBody>
          <a:bodyPr/>
          <a:lstStyle/>
          <a:p>
            <a:pPr>
              <a:defRPr/>
            </a:pPr>
            <a:fld id="{AB18C3C4-A032-4442-BEB2-DD1C150B561B}" type="slidenum">
              <a:rPr lang="tr-TR" altLang="tr-TR" smtClean="0"/>
              <a:pPr>
                <a:defRPr/>
              </a:pPr>
              <a:t>42</a:t>
            </a:fld>
            <a:endParaRPr lang="tr-TR" altLang="tr-TR"/>
          </a:p>
        </p:txBody>
      </p:sp>
      <p:pic>
        <p:nvPicPr>
          <p:cNvPr id="58371" name="Resim 3"/>
          <p:cNvPicPr>
            <a:picLocks noChangeAspect="1" noChangeArrowheads="1"/>
          </p:cNvPicPr>
          <p:nvPr/>
        </p:nvPicPr>
        <p:blipFill>
          <a:blip r:embed="rId2">
            <a:extLst>
              <a:ext uri="{28A0092B-C50C-407E-A947-70E740481C1C}">
                <a14:useLocalDpi xmlns:a14="http://schemas.microsoft.com/office/drawing/2010/main" val="0"/>
              </a:ext>
            </a:extLst>
          </a:blip>
          <a:srcRect l="28436" t="6203" r="32242" b="8105"/>
          <a:stretch>
            <a:fillRect/>
          </a:stretch>
        </p:blipFill>
        <p:spPr bwMode="auto">
          <a:xfrm>
            <a:off x="323850" y="333375"/>
            <a:ext cx="22320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Dikdörtgen 4"/>
          <p:cNvSpPr>
            <a:spLocks noChangeArrowheads="1"/>
          </p:cNvSpPr>
          <p:nvPr/>
        </p:nvSpPr>
        <p:spPr bwMode="auto">
          <a:xfrm>
            <a:off x="2771775" y="1039813"/>
            <a:ext cx="61928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 typeface="Arial" panose="020B0604020202020204" pitchFamily="34" charset="0"/>
              <a:buChar char="•"/>
            </a:pPr>
            <a:r>
              <a:rPr lang="en-US" altLang="en-US" sz="2800">
                <a:latin typeface="Calibri" panose="020F0502020204030204" pitchFamily="34" charset="0"/>
                <a:cs typeface="Calibri" panose="020F0502020204030204" pitchFamily="34" charset="0"/>
              </a:rPr>
              <a:t>İnfekte yanık, yara ve cilt lezyonlarında </a:t>
            </a:r>
            <a:r>
              <a:rPr lang="tr-TR" altLang="en-US" sz="2800">
                <a:solidFill>
                  <a:srgbClr val="FFFF00"/>
                </a:solidFill>
                <a:latin typeface="Calibri" panose="020F0502020204030204" pitchFamily="34" charset="0"/>
                <a:cs typeface="Calibri" panose="020F0502020204030204" pitchFamily="34" charset="0"/>
              </a:rPr>
              <a:t>gentam</a:t>
            </a:r>
            <a:r>
              <a:rPr lang="en-US" altLang="en-US" sz="2800">
                <a:solidFill>
                  <a:srgbClr val="FFFF00"/>
                </a:solidFill>
                <a:latin typeface="Calibri" panose="020F0502020204030204" pitchFamily="34" charset="0"/>
                <a:cs typeface="Calibri" panose="020F0502020204030204" pitchFamily="34" charset="0"/>
              </a:rPr>
              <a:t>isin topikal preparatlar </a:t>
            </a:r>
            <a:endParaRPr lang="tr-TR" altLang="en-US" sz="2800">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r>
              <a:rPr lang="en-US" altLang="en-US" sz="2800">
                <a:latin typeface="Calibri" panose="020F0502020204030204" pitchFamily="34" charset="0"/>
                <a:cs typeface="Calibri" panose="020F0502020204030204" pitchFamily="34" charset="0"/>
              </a:rPr>
              <a:t>Kateter infeksiyonlarının engellenmesi</a:t>
            </a:r>
            <a:endParaRPr lang="tr-TR" altLang="en-US" sz="2800">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r>
              <a:rPr lang="en-US" altLang="en-US" sz="2800">
                <a:latin typeface="Calibri" panose="020F0502020204030204" pitchFamily="34" charset="0"/>
                <a:cs typeface="Calibri" panose="020F0502020204030204" pitchFamily="34" charset="0"/>
              </a:rPr>
              <a:t>Etkinlik net değil</a:t>
            </a:r>
            <a:endParaRPr lang="tr-TR" altLang="en-US" sz="2800">
              <a:latin typeface="Calibri" panose="020F0502020204030204" pitchFamily="34" charset="0"/>
              <a:cs typeface="Calibri" panose="020F0502020204030204" pitchFamily="34" charset="0"/>
            </a:endParaRPr>
          </a:p>
        </p:txBody>
      </p:sp>
      <p:sp>
        <p:nvSpPr>
          <p:cNvPr id="58373" name="Dikdörtgen 5"/>
          <p:cNvSpPr>
            <a:spLocks noChangeArrowheads="1"/>
          </p:cNvSpPr>
          <p:nvPr/>
        </p:nvSpPr>
        <p:spPr bwMode="auto">
          <a:xfrm>
            <a:off x="2662238" y="3943350"/>
            <a:ext cx="6192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 typeface="Arial" panose="020B0604020202020204" pitchFamily="34" charset="0"/>
              <a:buChar char="•"/>
            </a:pPr>
            <a:r>
              <a:rPr lang="tr-TR" altLang="en-US" sz="2800">
                <a:solidFill>
                  <a:srgbClr val="FFFF00"/>
                </a:solidFill>
                <a:latin typeface="Calibri" panose="020F0502020204030204" pitchFamily="34" charset="0"/>
                <a:cs typeface="Calibri" panose="020F0502020204030204" pitchFamily="34" charset="0"/>
              </a:rPr>
              <a:t>Neom</a:t>
            </a:r>
            <a:r>
              <a:rPr lang="en-US" altLang="en-US" sz="2800">
                <a:solidFill>
                  <a:srgbClr val="FFFF00"/>
                </a:solidFill>
                <a:latin typeface="Calibri" panose="020F0502020204030204" pitchFamily="34" charset="0"/>
                <a:cs typeface="Calibri" panose="020F0502020204030204" pitchFamily="34" charset="0"/>
              </a:rPr>
              <a:t>is</a:t>
            </a:r>
            <a:r>
              <a:rPr lang="tr-TR" altLang="en-US" sz="2800">
                <a:solidFill>
                  <a:srgbClr val="FFFF00"/>
                </a:solidFill>
                <a:latin typeface="Calibri" panose="020F0502020204030204" pitchFamily="34" charset="0"/>
                <a:cs typeface="Calibri" panose="020F0502020204030204" pitchFamily="34" charset="0"/>
              </a:rPr>
              <a:t>in</a:t>
            </a:r>
            <a:r>
              <a:rPr lang="en-US" altLang="en-US" sz="2800">
                <a:solidFill>
                  <a:srgbClr val="FFFF00"/>
                </a:solidFill>
                <a:latin typeface="Calibri" panose="020F0502020204030204" pitchFamily="34" charset="0"/>
                <a:cs typeface="Calibri" panose="020F0502020204030204" pitchFamily="34" charset="0"/>
              </a:rPr>
              <a:t>, topi</a:t>
            </a:r>
            <a:r>
              <a:rPr lang="tr-TR" altLang="en-US" sz="2800">
                <a:solidFill>
                  <a:srgbClr val="FFFF00"/>
                </a:solidFill>
                <a:latin typeface="Calibri" panose="020F0502020204030204" pitchFamily="34" charset="0"/>
                <a:cs typeface="Calibri" panose="020F0502020204030204" pitchFamily="34" charset="0"/>
              </a:rPr>
              <a:t>k</a:t>
            </a:r>
            <a:r>
              <a:rPr lang="en-US" altLang="en-US" sz="2800">
                <a:solidFill>
                  <a:srgbClr val="FFFF00"/>
                </a:solidFill>
                <a:latin typeface="Calibri" panose="020F0502020204030204" pitchFamily="34" charset="0"/>
                <a:cs typeface="Calibri" panose="020F0502020204030204" pitchFamily="34" charset="0"/>
              </a:rPr>
              <a:t>al kullanım</a:t>
            </a:r>
            <a:endParaRPr lang="tr-TR" altLang="en-US" sz="28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4" descr="Figure_3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5088"/>
            <a:ext cx="28860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5"/>
          <p:cNvSpPr txBox="1">
            <a:spLocks noChangeArrowheads="1"/>
          </p:cNvSpPr>
          <p:nvPr/>
        </p:nvSpPr>
        <p:spPr bwMode="auto">
          <a:xfrm>
            <a:off x="158750" y="60325"/>
            <a:ext cx="146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tr-TR" altLang="tr-TR" sz="3600">
                <a:solidFill>
                  <a:srgbClr val="FFFF00"/>
                </a:solidFill>
                <a:latin typeface="Calibri" panose="020F0502020204030204" pitchFamily="34" charset="0"/>
                <a:cs typeface="Calibri" panose="020F0502020204030204" pitchFamily="34" charset="0"/>
              </a:rPr>
              <a:t>Advers</a:t>
            </a:r>
            <a:endParaRPr lang="en-US" altLang="tr-TR" sz="3600">
              <a:solidFill>
                <a:srgbClr val="FFFF00"/>
              </a:solidFill>
              <a:latin typeface="Calibri" panose="020F0502020204030204" pitchFamily="34" charset="0"/>
              <a:cs typeface="Calibri" panose="020F0502020204030204" pitchFamily="34" charset="0"/>
            </a:endParaRPr>
          </a:p>
        </p:txBody>
      </p:sp>
      <p:sp>
        <p:nvSpPr>
          <p:cNvPr id="59396" name="Metin kutusu 2"/>
          <p:cNvSpPr txBox="1">
            <a:spLocks noChangeArrowheads="1"/>
          </p:cNvSpPr>
          <p:nvPr/>
        </p:nvSpPr>
        <p:spPr bwMode="auto">
          <a:xfrm>
            <a:off x="323850" y="1052513"/>
            <a:ext cx="41767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 typeface="Arial" panose="020B0604020202020204" pitchFamily="34" charset="0"/>
              <a:buChar char="•"/>
            </a:pPr>
            <a:r>
              <a:rPr lang="en-US" altLang="en-US" sz="2800">
                <a:latin typeface="Calibri" panose="020F0502020204030204" pitchFamily="34" charset="0"/>
                <a:cs typeface="Calibri" panose="020F0502020204030204" pitchFamily="34" charset="0"/>
              </a:rPr>
              <a:t>Yüksek dozda kürar benzeri etkiler, solunum paralizi ile sonuçlanabilir</a:t>
            </a:r>
          </a:p>
          <a:p>
            <a:pPr>
              <a:spcBef>
                <a:spcPct val="0"/>
              </a:spcBef>
              <a:buClrTx/>
              <a:buSzTx/>
              <a:buFont typeface="Arial" panose="020B0604020202020204" pitchFamily="34" charset="0"/>
              <a:buChar char="•"/>
            </a:pPr>
            <a:endParaRPr lang="en-US" altLang="en-US" sz="2800">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r>
              <a:rPr lang="en-US" altLang="en-US" sz="2800">
                <a:latin typeface="Calibri" panose="020F0502020204030204" pitchFamily="34" charset="0"/>
                <a:cs typeface="Calibri" panose="020F0502020204030204" pitchFamily="34" charset="0"/>
              </a:rPr>
              <a:t>K</a:t>
            </a:r>
            <a:r>
              <a:rPr lang="tr-TR" altLang="en-US" sz="2800">
                <a:latin typeface="Calibri" panose="020F0502020204030204" pitchFamily="34" charset="0"/>
                <a:cs typeface="Calibri" panose="020F0502020204030204" pitchFamily="34" charset="0"/>
              </a:rPr>
              <a:t>al</a:t>
            </a:r>
            <a:r>
              <a:rPr lang="en-US" altLang="en-US" sz="2800">
                <a:latin typeface="Calibri" panose="020F0502020204030204" pitchFamily="34" charset="0"/>
                <a:cs typeface="Calibri" panose="020F0502020204030204" pitchFamily="34" charset="0"/>
              </a:rPr>
              <a:t>siyum glukonat ya da neostigminle geri çevrilebilir </a:t>
            </a:r>
            <a:endParaRPr lang="tr-TR" altLang="en-US" sz="28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44201" y="399293"/>
            <a:ext cx="6548908" cy="3808735"/>
          </a:xfrm>
          <a:prstGeom prst="rect">
            <a:avLst/>
          </a:prstGeom>
          <a:noFill/>
        </p:spPr>
        <p:txBody>
          <a:bodyPr wrap="none" lIns="68580" tIns="34290" rIns="68580" bIns="34290">
            <a:spAutoFit/>
          </a:bodyPr>
          <a:lstStyle/>
          <a:p>
            <a:pPr algn="ctr">
              <a:lnSpc>
                <a:spcPct val="150000"/>
              </a:lnSpc>
            </a:pPr>
            <a:r>
              <a:rPr lang="tr-TR" sz="405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TEMEL FARMAKOLOJİ</a:t>
            </a:r>
            <a:endParaRPr lang="tr-TR" sz="405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a:p>
            <a:pPr algn="ctr">
              <a:lnSpc>
                <a:spcPct val="150000"/>
              </a:lnSpc>
            </a:pPr>
            <a:r>
              <a:rPr lang="tr-TR" sz="405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SulFONAMIDLer</a:t>
            </a:r>
            <a:r>
              <a:rPr lang="tr-TR" sz="4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a:t>
            </a:r>
          </a:p>
          <a:p>
            <a:pPr algn="ctr">
              <a:lnSpc>
                <a:spcPct val="150000"/>
              </a:lnSpc>
            </a:pPr>
            <a:r>
              <a:rPr lang="tr-TR" sz="4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TRIMETOPRIM,</a:t>
            </a:r>
          </a:p>
          <a:p>
            <a:pPr algn="ctr">
              <a:lnSpc>
                <a:spcPct val="150000"/>
              </a:lnSpc>
            </a:pPr>
            <a:r>
              <a:rPr lang="tr-TR" sz="4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PRIMETAMIN</a:t>
            </a:r>
          </a:p>
        </p:txBody>
      </p:sp>
      <p:pic>
        <p:nvPicPr>
          <p:cNvPr id="5" name="Picture 2" descr="Image result for bactrim"/>
          <p:cNvPicPr>
            <a:picLocks noChangeAspect="1" noChangeArrowheads="1"/>
          </p:cNvPicPr>
          <p:nvPr/>
        </p:nvPicPr>
        <p:blipFill rotWithShape="1">
          <a:blip r:embed="rId2">
            <a:extLst>
              <a:ext uri="{28A0092B-C50C-407E-A947-70E740481C1C}">
                <a14:useLocalDpi xmlns:a14="http://schemas.microsoft.com/office/drawing/2010/main" val="0"/>
              </a:ext>
            </a:extLst>
          </a:blip>
          <a:srcRect r="2063" b="20567"/>
          <a:stretch/>
        </p:blipFill>
        <p:spPr bwMode="auto">
          <a:xfrm rot="19902381">
            <a:off x="1036368" y="4892058"/>
            <a:ext cx="2400058"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6516216" y="4208028"/>
            <a:ext cx="2143125" cy="2143125"/>
          </a:xfrm>
          <a:prstGeom prst="rect">
            <a:avLst/>
          </a:prstGeom>
        </p:spPr>
      </p:pic>
    </p:spTree>
    <p:extLst>
      <p:ext uri="{BB962C8B-B14F-4D97-AF65-F5344CB8AC3E}">
        <p14:creationId xmlns:p14="http://schemas.microsoft.com/office/powerpoint/2010/main" val="68897734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6"/>
          <p:cNvSpPr>
            <a:spLocks noChangeShapeType="1"/>
          </p:cNvSpPr>
          <p:nvPr/>
        </p:nvSpPr>
        <p:spPr bwMode="auto">
          <a:xfrm>
            <a:off x="4748994" y="5020215"/>
            <a:ext cx="540544" cy="7024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flipH="1">
            <a:off x="3277381" y="4926528"/>
            <a:ext cx="648891" cy="7024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8"/>
          <p:cNvSpPr txBox="1">
            <a:spLocks noChangeArrowheads="1"/>
          </p:cNvSpPr>
          <p:nvPr/>
        </p:nvSpPr>
        <p:spPr bwMode="auto">
          <a:xfrm>
            <a:off x="3060687" y="5682574"/>
            <a:ext cx="591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Calibri" pitchFamily="34" charset="0"/>
              </a:defRPr>
            </a:lvl1pPr>
            <a:lvl2pPr marL="742950" indent="-285750" eaLnBrk="0" hangingPunct="0">
              <a:defRPr sz="2400">
                <a:solidFill>
                  <a:schemeClr val="accent2"/>
                </a:solidFill>
                <a:latin typeface="Calibri" pitchFamily="34" charset="0"/>
              </a:defRPr>
            </a:lvl2pPr>
            <a:lvl3pPr marL="1143000" indent="-228600" eaLnBrk="0" hangingPunct="0">
              <a:defRPr sz="2400">
                <a:solidFill>
                  <a:schemeClr val="accent2"/>
                </a:solidFill>
                <a:latin typeface="Calibri" pitchFamily="34" charset="0"/>
              </a:defRPr>
            </a:lvl3pPr>
            <a:lvl4pPr marL="1600200" indent="-228600" eaLnBrk="0" hangingPunct="0">
              <a:defRPr sz="2400">
                <a:solidFill>
                  <a:schemeClr val="accent2"/>
                </a:solidFill>
                <a:latin typeface="Calibri" pitchFamily="34" charset="0"/>
              </a:defRPr>
            </a:lvl4pPr>
            <a:lvl5pPr marL="2057400" indent="-228600" eaLnBrk="0" hangingPunct="0">
              <a:defRPr sz="2400">
                <a:solidFill>
                  <a:schemeClr val="accent2"/>
                </a:solidFill>
                <a:latin typeface="Calibri" pitchFamily="34" charset="0"/>
              </a:defRPr>
            </a:lvl5pPr>
            <a:lvl6pPr marL="2514600" indent="-228600" eaLnBrk="0" fontAlgn="base" hangingPunct="0">
              <a:spcBef>
                <a:spcPct val="0"/>
              </a:spcBef>
              <a:spcAft>
                <a:spcPct val="0"/>
              </a:spcAft>
              <a:defRPr sz="2400">
                <a:solidFill>
                  <a:schemeClr val="accent2"/>
                </a:solidFill>
                <a:latin typeface="Calibri" pitchFamily="34" charset="0"/>
              </a:defRPr>
            </a:lvl6pPr>
            <a:lvl7pPr marL="2971800" indent="-228600" eaLnBrk="0" fontAlgn="base" hangingPunct="0">
              <a:spcBef>
                <a:spcPct val="0"/>
              </a:spcBef>
              <a:spcAft>
                <a:spcPct val="0"/>
              </a:spcAft>
              <a:defRPr sz="2400">
                <a:solidFill>
                  <a:schemeClr val="accent2"/>
                </a:solidFill>
                <a:latin typeface="Calibri" pitchFamily="34" charset="0"/>
              </a:defRPr>
            </a:lvl7pPr>
            <a:lvl8pPr marL="3429000" indent="-228600" eaLnBrk="0" fontAlgn="base" hangingPunct="0">
              <a:spcBef>
                <a:spcPct val="0"/>
              </a:spcBef>
              <a:spcAft>
                <a:spcPct val="0"/>
              </a:spcAft>
              <a:defRPr sz="2400">
                <a:solidFill>
                  <a:schemeClr val="accent2"/>
                </a:solidFill>
                <a:latin typeface="Calibri" pitchFamily="34" charset="0"/>
              </a:defRPr>
            </a:lvl8pPr>
            <a:lvl9pPr marL="3886200" indent="-228600" eaLnBrk="0" fontAlgn="base" hangingPunct="0">
              <a:spcBef>
                <a:spcPct val="0"/>
              </a:spcBef>
              <a:spcAft>
                <a:spcPct val="0"/>
              </a:spcAft>
              <a:defRPr sz="2400">
                <a:solidFill>
                  <a:schemeClr val="accent2"/>
                </a:solidFill>
                <a:latin typeface="Calibri" pitchFamily="34" charset="0"/>
              </a:defRPr>
            </a:lvl9pPr>
          </a:lstStyle>
          <a:p>
            <a:pPr eaLnBrk="1" hangingPunct="1"/>
            <a:r>
              <a:rPr lang="tr-TR" sz="1800">
                <a:solidFill>
                  <a:schemeClr val="tx1"/>
                </a:solidFill>
              </a:rPr>
              <a:t>RNA</a:t>
            </a:r>
          </a:p>
        </p:txBody>
      </p:sp>
      <p:sp>
        <p:nvSpPr>
          <p:cNvPr id="9" name="Text Box 9"/>
          <p:cNvSpPr txBox="1">
            <a:spLocks noChangeArrowheads="1"/>
          </p:cNvSpPr>
          <p:nvPr/>
        </p:nvSpPr>
        <p:spPr bwMode="auto">
          <a:xfrm>
            <a:off x="5316922" y="5871630"/>
            <a:ext cx="869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Calibri" pitchFamily="34" charset="0"/>
              </a:defRPr>
            </a:lvl1pPr>
            <a:lvl2pPr marL="742950" indent="-285750" eaLnBrk="0" hangingPunct="0">
              <a:defRPr sz="2400">
                <a:solidFill>
                  <a:schemeClr val="accent2"/>
                </a:solidFill>
                <a:latin typeface="Calibri" pitchFamily="34" charset="0"/>
              </a:defRPr>
            </a:lvl2pPr>
            <a:lvl3pPr marL="1143000" indent="-228600" eaLnBrk="0" hangingPunct="0">
              <a:defRPr sz="2400">
                <a:solidFill>
                  <a:schemeClr val="accent2"/>
                </a:solidFill>
                <a:latin typeface="Calibri" pitchFamily="34" charset="0"/>
              </a:defRPr>
            </a:lvl3pPr>
            <a:lvl4pPr marL="1600200" indent="-228600" eaLnBrk="0" hangingPunct="0">
              <a:defRPr sz="2400">
                <a:solidFill>
                  <a:schemeClr val="accent2"/>
                </a:solidFill>
                <a:latin typeface="Calibri" pitchFamily="34" charset="0"/>
              </a:defRPr>
            </a:lvl4pPr>
            <a:lvl5pPr marL="2057400" indent="-228600" eaLnBrk="0" hangingPunct="0">
              <a:defRPr sz="2400">
                <a:solidFill>
                  <a:schemeClr val="accent2"/>
                </a:solidFill>
                <a:latin typeface="Calibri" pitchFamily="34" charset="0"/>
              </a:defRPr>
            </a:lvl5pPr>
            <a:lvl6pPr marL="2514600" indent="-228600" eaLnBrk="0" fontAlgn="base" hangingPunct="0">
              <a:spcBef>
                <a:spcPct val="0"/>
              </a:spcBef>
              <a:spcAft>
                <a:spcPct val="0"/>
              </a:spcAft>
              <a:defRPr sz="2400">
                <a:solidFill>
                  <a:schemeClr val="accent2"/>
                </a:solidFill>
                <a:latin typeface="Calibri" pitchFamily="34" charset="0"/>
              </a:defRPr>
            </a:lvl6pPr>
            <a:lvl7pPr marL="2971800" indent="-228600" eaLnBrk="0" fontAlgn="base" hangingPunct="0">
              <a:spcBef>
                <a:spcPct val="0"/>
              </a:spcBef>
              <a:spcAft>
                <a:spcPct val="0"/>
              </a:spcAft>
              <a:defRPr sz="2400">
                <a:solidFill>
                  <a:schemeClr val="accent2"/>
                </a:solidFill>
                <a:latin typeface="Calibri" pitchFamily="34" charset="0"/>
              </a:defRPr>
            </a:lvl7pPr>
            <a:lvl8pPr marL="3429000" indent="-228600" eaLnBrk="0" fontAlgn="base" hangingPunct="0">
              <a:spcBef>
                <a:spcPct val="0"/>
              </a:spcBef>
              <a:spcAft>
                <a:spcPct val="0"/>
              </a:spcAft>
              <a:defRPr sz="2400">
                <a:solidFill>
                  <a:schemeClr val="accent2"/>
                </a:solidFill>
                <a:latin typeface="Calibri" pitchFamily="34" charset="0"/>
              </a:defRPr>
            </a:lvl8pPr>
            <a:lvl9pPr marL="3886200" indent="-228600" eaLnBrk="0" fontAlgn="base" hangingPunct="0">
              <a:spcBef>
                <a:spcPct val="0"/>
              </a:spcBef>
              <a:spcAft>
                <a:spcPct val="0"/>
              </a:spcAft>
              <a:defRPr sz="2400">
                <a:solidFill>
                  <a:schemeClr val="accent2"/>
                </a:solidFill>
                <a:latin typeface="Calibri" pitchFamily="34" charset="0"/>
              </a:defRPr>
            </a:lvl9pPr>
          </a:lstStyle>
          <a:p>
            <a:pPr eaLnBrk="1" hangingPunct="1"/>
            <a:r>
              <a:rPr lang="tr-TR" sz="1800" dirty="0">
                <a:solidFill>
                  <a:schemeClr val="tx1"/>
                </a:solidFill>
              </a:rPr>
              <a:t>protein</a:t>
            </a:r>
          </a:p>
        </p:txBody>
      </p:sp>
      <p:sp>
        <p:nvSpPr>
          <p:cNvPr id="12" name="Line 15"/>
          <p:cNvSpPr>
            <a:spLocks noChangeShapeType="1"/>
          </p:cNvSpPr>
          <p:nvPr/>
        </p:nvSpPr>
        <p:spPr bwMode="auto">
          <a:xfrm>
            <a:off x="4248931" y="4931290"/>
            <a:ext cx="0" cy="10798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16"/>
          <p:cNvSpPr txBox="1">
            <a:spLocks noChangeArrowheads="1"/>
          </p:cNvSpPr>
          <p:nvPr/>
        </p:nvSpPr>
        <p:spPr bwMode="auto">
          <a:xfrm>
            <a:off x="3909603" y="6056430"/>
            <a:ext cx="609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Calibri" pitchFamily="34" charset="0"/>
              </a:defRPr>
            </a:lvl1pPr>
            <a:lvl2pPr marL="742950" indent="-285750" eaLnBrk="0" hangingPunct="0">
              <a:defRPr sz="2400">
                <a:solidFill>
                  <a:schemeClr val="accent2"/>
                </a:solidFill>
                <a:latin typeface="Calibri" pitchFamily="34" charset="0"/>
              </a:defRPr>
            </a:lvl2pPr>
            <a:lvl3pPr marL="1143000" indent="-228600" eaLnBrk="0" hangingPunct="0">
              <a:defRPr sz="2400">
                <a:solidFill>
                  <a:schemeClr val="accent2"/>
                </a:solidFill>
                <a:latin typeface="Calibri" pitchFamily="34" charset="0"/>
              </a:defRPr>
            </a:lvl3pPr>
            <a:lvl4pPr marL="1600200" indent="-228600" eaLnBrk="0" hangingPunct="0">
              <a:defRPr sz="2400">
                <a:solidFill>
                  <a:schemeClr val="accent2"/>
                </a:solidFill>
                <a:latin typeface="Calibri" pitchFamily="34" charset="0"/>
              </a:defRPr>
            </a:lvl4pPr>
            <a:lvl5pPr marL="2057400" indent="-228600" eaLnBrk="0" hangingPunct="0">
              <a:defRPr sz="2400">
                <a:solidFill>
                  <a:schemeClr val="accent2"/>
                </a:solidFill>
                <a:latin typeface="Calibri" pitchFamily="34" charset="0"/>
              </a:defRPr>
            </a:lvl5pPr>
            <a:lvl6pPr marL="2514600" indent="-228600" eaLnBrk="0" fontAlgn="base" hangingPunct="0">
              <a:spcBef>
                <a:spcPct val="0"/>
              </a:spcBef>
              <a:spcAft>
                <a:spcPct val="0"/>
              </a:spcAft>
              <a:defRPr sz="2400">
                <a:solidFill>
                  <a:schemeClr val="accent2"/>
                </a:solidFill>
                <a:latin typeface="Calibri" pitchFamily="34" charset="0"/>
              </a:defRPr>
            </a:lvl6pPr>
            <a:lvl7pPr marL="2971800" indent="-228600" eaLnBrk="0" fontAlgn="base" hangingPunct="0">
              <a:spcBef>
                <a:spcPct val="0"/>
              </a:spcBef>
              <a:spcAft>
                <a:spcPct val="0"/>
              </a:spcAft>
              <a:defRPr sz="2400">
                <a:solidFill>
                  <a:schemeClr val="accent2"/>
                </a:solidFill>
                <a:latin typeface="Calibri" pitchFamily="34" charset="0"/>
              </a:defRPr>
            </a:lvl7pPr>
            <a:lvl8pPr marL="3429000" indent="-228600" eaLnBrk="0" fontAlgn="base" hangingPunct="0">
              <a:spcBef>
                <a:spcPct val="0"/>
              </a:spcBef>
              <a:spcAft>
                <a:spcPct val="0"/>
              </a:spcAft>
              <a:defRPr sz="2400">
                <a:solidFill>
                  <a:schemeClr val="accent2"/>
                </a:solidFill>
                <a:latin typeface="Calibri" pitchFamily="34" charset="0"/>
              </a:defRPr>
            </a:lvl8pPr>
            <a:lvl9pPr marL="3886200" indent="-228600" eaLnBrk="0" fontAlgn="base" hangingPunct="0">
              <a:spcBef>
                <a:spcPct val="0"/>
              </a:spcBef>
              <a:spcAft>
                <a:spcPct val="0"/>
              </a:spcAft>
              <a:defRPr sz="2400">
                <a:solidFill>
                  <a:schemeClr val="accent2"/>
                </a:solidFill>
                <a:latin typeface="Calibri" pitchFamily="34" charset="0"/>
              </a:defRPr>
            </a:lvl9pPr>
          </a:lstStyle>
          <a:p>
            <a:pPr eaLnBrk="1" hangingPunct="1"/>
            <a:r>
              <a:rPr lang="tr-TR" sz="1800">
                <a:solidFill>
                  <a:schemeClr val="tx1"/>
                </a:solidFill>
              </a:rPr>
              <a:t>DNA</a:t>
            </a:r>
          </a:p>
        </p:txBody>
      </p:sp>
      <p:pic>
        <p:nvPicPr>
          <p:cNvPr id="1026" name="Picture 2" descr="sulfonamides mechanism of action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13450"/>
          <a:stretch/>
        </p:blipFill>
        <p:spPr bwMode="auto">
          <a:xfrm>
            <a:off x="2735796" y="623608"/>
            <a:ext cx="3847160" cy="426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06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249742" y="134634"/>
            <a:ext cx="4351256" cy="461665"/>
          </a:xfrm>
          <a:prstGeom prst="rect">
            <a:avLst/>
          </a:prstGeom>
          <a:solidFill>
            <a:schemeClr val="accent3"/>
          </a:solidFill>
        </p:spPr>
        <p:txBody>
          <a:bodyPr wrap="none" rtlCol="0">
            <a:spAutoFit/>
          </a:bodyPr>
          <a:lstStyle/>
          <a:p>
            <a:r>
              <a:rPr lang="tr-TR" sz="2400" spc="225" dirty="0" err="1">
                <a:solidFill>
                  <a:schemeClr val="bg1"/>
                </a:solidFill>
                <a:effectLst>
                  <a:outerShdw blurRad="38100" dist="38100" dir="2700000" algn="tl">
                    <a:srgbClr val="000000">
                      <a:alpha val="43137"/>
                    </a:srgbClr>
                  </a:outerShdw>
                </a:effectLst>
              </a:rPr>
              <a:t>Antimikrobiyal</a:t>
            </a:r>
            <a:r>
              <a:rPr lang="tr-TR" sz="2400" spc="225" dirty="0">
                <a:solidFill>
                  <a:schemeClr val="bg1"/>
                </a:solidFill>
                <a:effectLst>
                  <a:outerShdw blurRad="38100" dist="38100" dir="2700000" algn="tl">
                    <a:srgbClr val="000000">
                      <a:alpha val="43137"/>
                    </a:srgbClr>
                  </a:outerShdw>
                </a:effectLst>
              </a:rPr>
              <a:t> Aktivite</a:t>
            </a:r>
            <a:endParaRPr lang="en-US" sz="2400" spc="225" dirty="0">
              <a:solidFill>
                <a:schemeClr val="bg1"/>
              </a:solidFill>
              <a:effectLst>
                <a:outerShdw blurRad="38100" dist="38100" dir="2700000" algn="tl">
                  <a:srgbClr val="000000">
                    <a:alpha val="43137"/>
                  </a:srgbClr>
                </a:outerShdw>
              </a:effectLst>
            </a:endParaRPr>
          </a:p>
        </p:txBody>
      </p:sp>
      <p:sp>
        <p:nvSpPr>
          <p:cNvPr id="5" name="Metin kutusu 4"/>
          <p:cNvSpPr txBox="1"/>
          <p:nvPr/>
        </p:nvSpPr>
        <p:spPr>
          <a:xfrm>
            <a:off x="2249743" y="1160748"/>
            <a:ext cx="3467616" cy="4524315"/>
          </a:xfrm>
          <a:prstGeom prst="rect">
            <a:avLst/>
          </a:prstGeom>
          <a:noFill/>
        </p:spPr>
        <p:txBody>
          <a:bodyPr wrap="none" rtlCol="0">
            <a:spAutoFit/>
          </a:bodyPr>
          <a:lstStyle/>
          <a:p>
            <a:pPr>
              <a:lnSpc>
                <a:spcPct val="150000"/>
              </a:lnSpc>
            </a:pPr>
            <a:r>
              <a:rPr lang="tr-TR" sz="2400" b="1" dirty="0"/>
              <a:t>Gram + ve Gram –</a:t>
            </a:r>
          </a:p>
          <a:p>
            <a:pPr>
              <a:lnSpc>
                <a:spcPct val="150000"/>
              </a:lnSpc>
            </a:pPr>
            <a:r>
              <a:rPr lang="tr-TR" sz="2400" i="1" dirty="0" err="1"/>
              <a:t>E.Coli</a:t>
            </a:r>
            <a:endParaRPr lang="tr-TR" sz="2400" i="1" dirty="0"/>
          </a:p>
          <a:p>
            <a:pPr>
              <a:lnSpc>
                <a:spcPct val="150000"/>
              </a:lnSpc>
            </a:pPr>
            <a:r>
              <a:rPr lang="tr-TR" sz="2400" i="1" dirty="0" err="1"/>
              <a:t>Klebsiella</a:t>
            </a:r>
            <a:r>
              <a:rPr lang="tr-TR" sz="2400" i="1" dirty="0"/>
              <a:t> </a:t>
            </a:r>
            <a:r>
              <a:rPr lang="tr-TR" sz="2400" i="1" dirty="0" err="1"/>
              <a:t>pneumonia</a:t>
            </a:r>
            <a:endParaRPr lang="tr-TR" sz="2400" i="1" dirty="0"/>
          </a:p>
          <a:p>
            <a:pPr>
              <a:lnSpc>
                <a:spcPct val="150000"/>
              </a:lnSpc>
            </a:pPr>
            <a:r>
              <a:rPr lang="tr-TR" sz="2400" i="1" dirty="0" err="1"/>
              <a:t>Salmonella</a:t>
            </a:r>
            <a:endParaRPr lang="tr-TR" sz="2400" i="1" dirty="0"/>
          </a:p>
          <a:p>
            <a:pPr>
              <a:lnSpc>
                <a:spcPct val="150000"/>
              </a:lnSpc>
            </a:pPr>
            <a:r>
              <a:rPr lang="tr-TR" sz="2400" i="1" dirty="0" err="1"/>
              <a:t>Shigella</a:t>
            </a:r>
            <a:endParaRPr lang="tr-TR" sz="2400" i="1" dirty="0"/>
          </a:p>
          <a:p>
            <a:pPr>
              <a:lnSpc>
                <a:spcPct val="150000"/>
              </a:lnSpc>
            </a:pPr>
            <a:r>
              <a:rPr lang="tr-TR" sz="2400" i="1" dirty="0" err="1"/>
              <a:t>Enterobacter</a:t>
            </a:r>
            <a:r>
              <a:rPr lang="tr-TR" sz="2400" dirty="0"/>
              <a:t> </a:t>
            </a:r>
            <a:r>
              <a:rPr lang="tr-TR" sz="2400" dirty="0" err="1"/>
              <a:t>sp</a:t>
            </a:r>
            <a:endParaRPr lang="tr-TR" sz="2400" dirty="0"/>
          </a:p>
          <a:p>
            <a:pPr>
              <a:lnSpc>
                <a:spcPct val="150000"/>
              </a:lnSpc>
            </a:pPr>
            <a:endParaRPr lang="tr-TR" sz="2400" dirty="0"/>
          </a:p>
          <a:p>
            <a:pPr>
              <a:lnSpc>
                <a:spcPct val="150000"/>
              </a:lnSpc>
            </a:pPr>
            <a:endParaRPr lang="en-US" sz="2400" dirty="0"/>
          </a:p>
        </p:txBody>
      </p:sp>
    </p:spTree>
    <p:extLst>
      <p:ext uri="{BB962C8B-B14F-4D97-AF65-F5344CB8AC3E}">
        <p14:creationId xmlns:p14="http://schemas.microsoft.com/office/powerpoint/2010/main" val="2383651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95736" y="188640"/>
            <a:ext cx="1903598" cy="461665"/>
          </a:xfrm>
          <a:prstGeom prst="rect">
            <a:avLst/>
          </a:prstGeom>
          <a:solidFill>
            <a:schemeClr val="accent3"/>
          </a:solidFill>
        </p:spPr>
        <p:txBody>
          <a:bodyPr wrap="none" rtlCol="0">
            <a:spAutoFit/>
          </a:bodyPr>
          <a:lstStyle/>
          <a:p>
            <a:r>
              <a:rPr lang="tr-TR" sz="2400" spc="225" dirty="0">
                <a:solidFill>
                  <a:schemeClr val="bg1"/>
                </a:solidFill>
                <a:effectLst>
                  <a:outerShdw blurRad="38100" dist="38100" dir="2700000" algn="tl">
                    <a:srgbClr val="000000">
                      <a:alpha val="43137"/>
                    </a:srgbClr>
                  </a:outerShdw>
                </a:effectLst>
              </a:rPr>
              <a:t>Rezistans</a:t>
            </a:r>
            <a:endParaRPr lang="en-US" sz="2400" spc="225" dirty="0">
              <a:solidFill>
                <a:schemeClr val="bg1"/>
              </a:solidFill>
              <a:effectLst>
                <a:outerShdw blurRad="38100" dist="38100" dir="2700000" algn="tl">
                  <a:srgbClr val="000000">
                    <a:alpha val="43137"/>
                  </a:srgbClr>
                </a:outerShdw>
              </a:effectLst>
            </a:endParaRPr>
          </a:p>
        </p:txBody>
      </p:sp>
      <p:sp>
        <p:nvSpPr>
          <p:cNvPr id="6" name="Metin kutusu 5"/>
          <p:cNvSpPr txBox="1"/>
          <p:nvPr/>
        </p:nvSpPr>
        <p:spPr>
          <a:xfrm>
            <a:off x="2141730" y="1160749"/>
            <a:ext cx="6019597" cy="4524315"/>
          </a:xfrm>
          <a:prstGeom prst="rect">
            <a:avLst/>
          </a:prstGeom>
          <a:noFill/>
        </p:spPr>
        <p:txBody>
          <a:bodyPr wrap="none" rtlCol="0">
            <a:spAutoFit/>
          </a:bodyPr>
          <a:lstStyle/>
          <a:p>
            <a:pPr>
              <a:lnSpc>
                <a:spcPct val="150000"/>
              </a:lnSpc>
            </a:pPr>
            <a:r>
              <a:rPr lang="tr-TR" sz="2400" b="1" dirty="0"/>
              <a:t>_____?______ yapımının artması</a:t>
            </a:r>
          </a:p>
          <a:p>
            <a:pPr>
              <a:lnSpc>
                <a:spcPct val="150000"/>
              </a:lnSpc>
            </a:pPr>
            <a:endParaRPr lang="tr-TR" sz="2400" b="1" dirty="0"/>
          </a:p>
          <a:p>
            <a:pPr>
              <a:lnSpc>
                <a:spcPct val="150000"/>
              </a:lnSpc>
            </a:pPr>
            <a:r>
              <a:rPr lang="tr-TR" sz="2400" u="sng" dirty="0" err="1"/>
              <a:t>Sulfonamide</a:t>
            </a:r>
            <a:r>
              <a:rPr lang="tr-TR" sz="2400" u="sng" dirty="0"/>
              <a:t> az duyarlı </a:t>
            </a:r>
            <a:r>
              <a:rPr lang="tr-TR" sz="2400" dirty="0" err="1"/>
              <a:t>dihiropteroat</a:t>
            </a:r>
            <a:r>
              <a:rPr lang="tr-TR" sz="2400" dirty="0"/>
              <a:t> </a:t>
            </a:r>
          </a:p>
          <a:p>
            <a:pPr>
              <a:lnSpc>
                <a:spcPct val="150000"/>
              </a:lnSpc>
            </a:pPr>
            <a:r>
              <a:rPr lang="tr-TR" sz="2400" dirty="0" err="1"/>
              <a:t>sentaz</a:t>
            </a:r>
            <a:r>
              <a:rPr lang="tr-TR" sz="2400" dirty="0"/>
              <a:t> yapımı</a:t>
            </a:r>
          </a:p>
          <a:p>
            <a:pPr>
              <a:lnSpc>
                <a:spcPct val="150000"/>
              </a:lnSpc>
            </a:pPr>
            <a:endParaRPr lang="tr-TR" sz="2400" dirty="0"/>
          </a:p>
          <a:p>
            <a:pPr>
              <a:lnSpc>
                <a:spcPct val="150000"/>
              </a:lnSpc>
            </a:pPr>
            <a:r>
              <a:rPr lang="tr-TR" sz="2400" dirty="0" err="1"/>
              <a:t>Sulfonamide</a:t>
            </a:r>
            <a:r>
              <a:rPr lang="tr-TR" sz="2400" dirty="0"/>
              <a:t> geçirgenliğin azalması</a:t>
            </a:r>
          </a:p>
          <a:p>
            <a:pPr>
              <a:lnSpc>
                <a:spcPct val="150000"/>
              </a:lnSpc>
            </a:pPr>
            <a:endParaRPr lang="tr-TR" sz="2400" dirty="0"/>
          </a:p>
          <a:p>
            <a:pPr>
              <a:lnSpc>
                <a:spcPct val="150000"/>
              </a:lnSpc>
            </a:pPr>
            <a:endParaRPr lang="tr-TR" sz="2400" dirty="0"/>
          </a:p>
        </p:txBody>
      </p:sp>
    </p:spTree>
    <p:extLst>
      <p:ext uri="{BB962C8B-B14F-4D97-AF65-F5344CB8AC3E}">
        <p14:creationId xmlns:p14="http://schemas.microsoft.com/office/powerpoint/2010/main" val="3807990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32138" y="692696"/>
            <a:ext cx="3043718" cy="5493812"/>
          </a:xfrm>
          <a:prstGeom prst="rect">
            <a:avLst/>
          </a:prstGeom>
        </p:spPr>
        <p:txBody>
          <a:bodyPr wrap="square">
            <a:spAutoFit/>
          </a:bodyPr>
          <a:lstStyle/>
          <a:p>
            <a:pPr lvl="0" fontAlgn="base">
              <a:spcBef>
                <a:spcPct val="0"/>
              </a:spcBef>
              <a:spcAft>
                <a:spcPct val="0"/>
              </a:spcAft>
            </a:pPr>
            <a:r>
              <a:rPr lang="tr-TR" sz="2700" dirty="0">
                <a:solidFill>
                  <a:srgbClr val="FF0000"/>
                </a:solidFill>
                <a:latin typeface="Calibri" pitchFamily="34" charset="0"/>
              </a:rPr>
              <a:t>Kısa Etkili</a:t>
            </a:r>
          </a:p>
          <a:p>
            <a:pPr lvl="0" fontAlgn="base">
              <a:spcBef>
                <a:spcPct val="0"/>
              </a:spcBef>
              <a:spcAft>
                <a:spcPct val="0"/>
              </a:spcAft>
            </a:pPr>
            <a:endParaRPr lang="tr-TR" sz="2700" dirty="0">
              <a:solidFill>
                <a:srgbClr val="FF0000"/>
              </a:solidFill>
              <a:latin typeface="Calibri" pitchFamily="34" charset="0"/>
            </a:endParaRPr>
          </a:p>
          <a:p>
            <a:pPr lvl="0" fontAlgn="base">
              <a:spcBef>
                <a:spcPct val="0"/>
              </a:spcBef>
              <a:spcAft>
                <a:spcPct val="0"/>
              </a:spcAft>
            </a:pPr>
            <a:endParaRPr lang="tr-TR" sz="2700" dirty="0">
              <a:solidFill>
                <a:srgbClr val="FF0000"/>
              </a:solidFill>
              <a:latin typeface="Calibri" pitchFamily="34" charset="0"/>
            </a:endParaRPr>
          </a:p>
          <a:p>
            <a:pPr lvl="0" fontAlgn="base">
              <a:spcBef>
                <a:spcPct val="0"/>
              </a:spcBef>
              <a:spcAft>
                <a:spcPct val="0"/>
              </a:spcAft>
            </a:pPr>
            <a:endParaRPr lang="tr-TR" sz="2700" dirty="0">
              <a:solidFill>
                <a:srgbClr val="FF0000"/>
              </a:solidFill>
              <a:latin typeface="Calibri" pitchFamily="34" charset="0"/>
            </a:endParaRPr>
          </a:p>
          <a:p>
            <a:pPr lvl="0" fontAlgn="base">
              <a:spcBef>
                <a:spcPct val="0"/>
              </a:spcBef>
              <a:spcAft>
                <a:spcPct val="0"/>
              </a:spcAft>
            </a:pPr>
            <a:r>
              <a:rPr lang="tr-TR" sz="2700" dirty="0">
                <a:solidFill>
                  <a:srgbClr val="FF0000"/>
                </a:solidFill>
                <a:latin typeface="Calibri" pitchFamily="34" charset="0"/>
              </a:rPr>
              <a:t>Orta Etkili</a:t>
            </a:r>
          </a:p>
          <a:p>
            <a:pPr lvl="0" fontAlgn="base">
              <a:spcBef>
                <a:spcPct val="0"/>
              </a:spcBef>
              <a:spcAft>
                <a:spcPct val="0"/>
              </a:spcAft>
            </a:pPr>
            <a:endParaRPr lang="tr-TR" sz="2700" dirty="0">
              <a:solidFill>
                <a:srgbClr val="FF0000"/>
              </a:solidFill>
              <a:latin typeface="Calibri" pitchFamily="34" charset="0"/>
            </a:endParaRPr>
          </a:p>
          <a:p>
            <a:pPr lvl="0" fontAlgn="base">
              <a:spcBef>
                <a:spcPct val="0"/>
              </a:spcBef>
              <a:spcAft>
                <a:spcPct val="0"/>
              </a:spcAft>
            </a:pPr>
            <a:endParaRPr lang="tr-TR" sz="2700" dirty="0">
              <a:solidFill>
                <a:srgbClr val="FF0000"/>
              </a:solidFill>
              <a:latin typeface="Calibri" pitchFamily="34" charset="0"/>
            </a:endParaRPr>
          </a:p>
          <a:p>
            <a:pPr lvl="0" fontAlgn="base">
              <a:spcBef>
                <a:spcPct val="0"/>
              </a:spcBef>
              <a:spcAft>
                <a:spcPct val="0"/>
              </a:spcAft>
            </a:pPr>
            <a:endParaRPr lang="tr-TR" sz="2700" dirty="0">
              <a:solidFill>
                <a:srgbClr val="FF0000"/>
              </a:solidFill>
              <a:latin typeface="Calibri" pitchFamily="34" charset="0"/>
            </a:endParaRPr>
          </a:p>
          <a:p>
            <a:pPr lvl="0" fontAlgn="base">
              <a:spcBef>
                <a:spcPct val="0"/>
              </a:spcBef>
              <a:spcAft>
                <a:spcPct val="0"/>
              </a:spcAft>
            </a:pPr>
            <a:r>
              <a:rPr lang="tr-TR" sz="2700" dirty="0">
                <a:solidFill>
                  <a:srgbClr val="FF0000"/>
                </a:solidFill>
                <a:latin typeface="Calibri" pitchFamily="34" charset="0"/>
              </a:rPr>
              <a:t>Uzun Etkili </a:t>
            </a:r>
          </a:p>
          <a:p>
            <a:pPr lvl="0" fontAlgn="base">
              <a:spcBef>
                <a:spcPct val="0"/>
              </a:spcBef>
              <a:spcAft>
                <a:spcPct val="0"/>
              </a:spcAft>
            </a:pPr>
            <a:endParaRPr lang="tr-TR" sz="2700" dirty="0">
              <a:solidFill>
                <a:srgbClr val="FF0000"/>
              </a:solidFill>
              <a:latin typeface="Calibri" pitchFamily="34" charset="0"/>
            </a:endParaRPr>
          </a:p>
          <a:p>
            <a:pPr lvl="0" fontAlgn="base">
              <a:spcBef>
                <a:spcPct val="0"/>
              </a:spcBef>
              <a:spcAft>
                <a:spcPct val="0"/>
              </a:spcAft>
            </a:pPr>
            <a:endParaRPr lang="tr-TR" sz="2700" dirty="0">
              <a:solidFill>
                <a:srgbClr val="FF0000"/>
              </a:solidFill>
              <a:latin typeface="Calibri" pitchFamily="34" charset="0"/>
            </a:endParaRPr>
          </a:p>
          <a:p>
            <a:pPr lvl="0" fontAlgn="base">
              <a:spcBef>
                <a:spcPct val="0"/>
              </a:spcBef>
              <a:spcAft>
                <a:spcPct val="0"/>
              </a:spcAft>
            </a:pPr>
            <a:endParaRPr lang="tr-TR" sz="2700" dirty="0">
              <a:solidFill>
                <a:srgbClr val="FF0000"/>
              </a:solidFill>
              <a:latin typeface="Calibri" pitchFamily="34" charset="0"/>
            </a:endParaRPr>
          </a:p>
          <a:p>
            <a:pPr lvl="0" fontAlgn="base">
              <a:spcBef>
                <a:spcPct val="0"/>
              </a:spcBef>
              <a:spcAft>
                <a:spcPct val="0"/>
              </a:spcAft>
            </a:pPr>
            <a:r>
              <a:rPr lang="tr-TR" sz="2700" dirty="0">
                <a:solidFill>
                  <a:srgbClr val="FF0000"/>
                </a:solidFill>
                <a:latin typeface="Calibri" pitchFamily="34" charset="0"/>
              </a:rPr>
              <a:t>Kombinasyon</a:t>
            </a:r>
          </a:p>
        </p:txBody>
      </p:sp>
      <p:sp>
        <p:nvSpPr>
          <p:cNvPr id="6" name="Dikdörtgen 5"/>
          <p:cNvSpPr/>
          <p:nvPr/>
        </p:nvSpPr>
        <p:spPr>
          <a:xfrm>
            <a:off x="2411760" y="569971"/>
            <a:ext cx="7632848" cy="6124754"/>
          </a:xfrm>
          <a:prstGeom prst="rect">
            <a:avLst/>
          </a:prstGeom>
        </p:spPr>
        <p:txBody>
          <a:bodyPr wrap="square">
            <a:spAutoFit/>
          </a:bodyPr>
          <a:lstStyle/>
          <a:p>
            <a:pPr lvl="0" fontAlgn="base">
              <a:spcBef>
                <a:spcPct val="0"/>
              </a:spcBef>
              <a:spcAft>
                <a:spcPct val="0"/>
              </a:spcAft>
            </a:pPr>
            <a:r>
              <a:rPr lang="tr-TR" sz="2800" dirty="0" err="1">
                <a:latin typeface="Calibri" pitchFamily="34" charset="0"/>
              </a:rPr>
              <a:t>Sulfizoksazol</a:t>
            </a:r>
            <a:endParaRPr lang="tr-TR" sz="2800" dirty="0">
              <a:latin typeface="Calibri" pitchFamily="34" charset="0"/>
            </a:endParaRPr>
          </a:p>
          <a:p>
            <a:pPr lvl="0" fontAlgn="base">
              <a:spcBef>
                <a:spcPct val="0"/>
              </a:spcBef>
              <a:spcAft>
                <a:spcPct val="0"/>
              </a:spcAft>
            </a:pPr>
            <a:endParaRPr lang="tr-TR" sz="2800" dirty="0">
              <a:latin typeface="Calibri" pitchFamily="34" charset="0"/>
            </a:endParaRPr>
          </a:p>
          <a:p>
            <a:pPr lvl="0" fontAlgn="base">
              <a:spcBef>
                <a:spcPct val="0"/>
              </a:spcBef>
              <a:spcAft>
                <a:spcPct val="0"/>
              </a:spcAft>
            </a:pPr>
            <a:endParaRPr lang="tr-TR" sz="2800" dirty="0" smtClean="0">
              <a:latin typeface="Calibri" pitchFamily="34" charset="0"/>
            </a:endParaRPr>
          </a:p>
          <a:p>
            <a:pPr lvl="0" fontAlgn="base">
              <a:spcBef>
                <a:spcPct val="0"/>
              </a:spcBef>
              <a:spcAft>
                <a:spcPct val="0"/>
              </a:spcAft>
            </a:pPr>
            <a:r>
              <a:rPr lang="tr-TR" sz="2800" dirty="0" err="1" smtClean="0">
                <a:latin typeface="Calibri" pitchFamily="34" charset="0"/>
              </a:rPr>
              <a:t>Sulfametoksazol</a:t>
            </a:r>
            <a:r>
              <a:rPr lang="tr-TR" sz="2800" dirty="0" smtClean="0">
                <a:latin typeface="Calibri" pitchFamily="34" charset="0"/>
              </a:rPr>
              <a:t> </a:t>
            </a:r>
            <a:r>
              <a:rPr lang="tr-TR" sz="2800" dirty="0">
                <a:latin typeface="Calibri" pitchFamily="34" charset="0"/>
              </a:rPr>
              <a:t>(t</a:t>
            </a:r>
            <a:r>
              <a:rPr lang="tr-TR" sz="2800" baseline="-25000" dirty="0">
                <a:latin typeface="Calibri" pitchFamily="34" charset="0"/>
              </a:rPr>
              <a:t>1/2</a:t>
            </a:r>
            <a:r>
              <a:rPr lang="tr-TR" sz="2800" dirty="0">
                <a:latin typeface="Calibri" pitchFamily="34" charset="0"/>
              </a:rPr>
              <a:t> 10-12) sadece kombinasyonda)</a:t>
            </a:r>
          </a:p>
          <a:p>
            <a:pPr lvl="0" fontAlgn="base">
              <a:spcBef>
                <a:spcPct val="0"/>
              </a:spcBef>
              <a:spcAft>
                <a:spcPct val="0"/>
              </a:spcAft>
            </a:pPr>
            <a:r>
              <a:rPr lang="tr-TR" sz="2800" dirty="0" err="1">
                <a:latin typeface="Calibri" pitchFamily="34" charset="0"/>
              </a:rPr>
              <a:t>Sulfadiazin</a:t>
            </a:r>
            <a:endParaRPr lang="tr-TR" sz="2800" dirty="0">
              <a:latin typeface="Calibri" pitchFamily="34" charset="0"/>
            </a:endParaRPr>
          </a:p>
          <a:p>
            <a:pPr lvl="0" fontAlgn="base">
              <a:spcBef>
                <a:spcPct val="0"/>
              </a:spcBef>
              <a:spcAft>
                <a:spcPct val="0"/>
              </a:spcAft>
            </a:pPr>
            <a:endParaRPr lang="tr-TR" sz="2800" dirty="0">
              <a:latin typeface="Calibri" pitchFamily="34" charset="0"/>
            </a:endParaRPr>
          </a:p>
          <a:p>
            <a:pPr lvl="0" fontAlgn="base">
              <a:spcBef>
                <a:spcPct val="0"/>
              </a:spcBef>
              <a:spcAft>
                <a:spcPct val="0"/>
              </a:spcAft>
            </a:pPr>
            <a:r>
              <a:rPr lang="tr-TR" sz="2800" dirty="0" smtClean="0">
                <a:latin typeface="Calibri" pitchFamily="34" charset="0"/>
              </a:rPr>
              <a:t>(</a:t>
            </a:r>
            <a:r>
              <a:rPr lang="tr-TR" sz="2800" dirty="0">
                <a:latin typeface="Calibri" pitchFamily="34" charset="0"/>
              </a:rPr>
              <a:t>artık kullanılmıyor, Stevens Johnson </a:t>
            </a:r>
            <a:endParaRPr lang="tr-TR" sz="2800" dirty="0" smtClean="0">
              <a:latin typeface="Calibri" pitchFamily="34" charset="0"/>
            </a:endParaRPr>
          </a:p>
          <a:p>
            <a:pPr lvl="0" fontAlgn="base">
              <a:spcBef>
                <a:spcPct val="0"/>
              </a:spcBef>
              <a:spcAft>
                <a:spcPct val="0"/>
              </a:spcAft>
            </a:pPr>
            <a:r>
              <a:rPr lang="tr-TR" sz="2800" dirty="0" smtClean="0">
                <a:latin typeface="Calibri" pitchFamily="34" charset="0"/>
              </a:rPr>
              <a:t>sendromu </a:t>
            </a:r>
            <a:r>
              <a:rPr lang="tr-TR" sz="2800" dirty="0">
                <a:latin typeface="Calibri" pitchFamily="34" charset="0"/>
              </a:rPr>
              <a:t>riski!)</a:t>
            </a:r>
          </a:p>
          <a:p>
            <a:pPr lvl="0" fontAlgn="base">
              <a:spcBef>
                <a:spcPct val="0"/>
              </a:spcBef>
              <a:spcAft>
                <a:spcPct val="0"/>
              </a:spcAft>
            </a:pPr>
            <a:r>
              <a:rPr lang="tr-TR" sz="2800" dirty="0" err="1">
                <a:latin typeface="Calibri" pitchFamily="34" charset="0"/>
              </a:rPr>
              <a:t>Sulfadimetoksin</a:t>
            </a:r>
            <a:endParaRPr lang="tr-TR" sz="2800" dirty="0">
              <a:latin typeface="Calibri" pitchFamily="34" charset="0"/>
            </a:endParaRPr>
          </a:p>
          <a:p>
            <a:pPr lvl="0" fontAlgn="base">
              <a:spcBef>
                <a:spcPct val="0"/>
              </a:spcBef>
              <a:spcAft>
                <a:spcPct val="0"/>
              </a:spcAft>
            </a:pPr>
            <a:r>
              <a:rPr lang="tr-TR" sz="2800" dirty="0" err="1">
                <a:latin typeface="Calibri" pitchFamily="34" charset="0"/>
              </a:rPr>
              <a:t>Sulfametoksipiridazin</a:t>
            </a:r>
            <a:endParaRPr lang="tr-TR" sz="2800" dirty="0">
              <a:latin typeface="Calibri" pitchFamily="34" charset="0"/>
            </a:endParaRPr>
          </a:p>
          <a:p>
            <a:pPr lvl="0" fontAlgn="base">
              <a:spcBef>
                <a:spcPct val="0"/>
              </a:spcBef>
              <a:spcAft>
                <a:spcPct val="0"/>
              </a:spcAft>
            </a:pPr>
            <a:endParaRPr lang="tr-TR" sz="2800" dirty="0">
              <a:latin typeface="Calibri" pitchFamily="34" charset="0"/>
            </a:endParaRPr>
          </a:p>
          <a:p>
            <a:pPr lvl="0" fontAlgn="base">
              <a:spcBef>
                <a:spcPct val="0"/>
              </a:spcBef>
              <a:spcAft>
                <a:spcPct val="0"/>
              </a:spcAft>
            </a:pPr>
            <a:endParaRPr lang="tr-TR" sz="2800" dirty="0">
              <a:latin typeface="Calibri" pitchFamily="34" charset="0"/>
            </a:endParaRPr>
          </a:p>
          <a:p>
            <a:pPr lvl="0" fontAlgn="base">
              <a:spcBef>
                <a:spcPct val="0"/>
              </a:spcBef>
              <a:spcAft>
                <a:spcPct val="0"/>
              </a:spcAft>
            </a:pPr>
            <a:r>
              <a:rPr lang="tr-TR" sz="2800" dirty="0" err="1">
                <a:latin typeface="Calibri" pitchFamily="34" charset="0"/>
              </a:rPr>
              <a:t>Sulfametoksazol</a:t>
            </a:r>
            <a:r>
              <a:rPr lang="tr-TR" sz="2800" dirty="0">
                <a:latin typeface="Calibri" pitchFamily="34" charset="0"/>
              </a:rPr>
              <a:t> + </a:t>
            </a:r>
            <a:r>
              <a:rPr lang="tr-TR" sz="2800" dirty="0" err="1">
                <a:latin typeface="Calibri" pitchFamily="34" charset="0"/>
              </a:rPr>
              <a:t>Trimetoprim</a:t>
            </a:r>
            <a:r>
              <a:rPr lang="tr-TR" sz="2800" dirty="0">
                <a:latin typeface="Calibri" pitchFamily="34" charset="0"/>
              </a:rPr>
              <a:t> (SMZ/TMP)</a:t>
            </a:r>
          </a:p>
        </p:txBody>
      </p:sp>
      <p:sp>
        <p:nvSpPr>
          <p:cNvPr id="7" name="Metin kutusu 6"/>
          <p:cNvSpPr txBox="1"/>
          <p:nvPr/>
        </p:nvSpPr>
        <p:spPr>
          <a:xfrm>
            <a:off x="2010310" y="108306"/>
            <a:ext cx="2952668" cy="461665"/>
          </a:xfrm>
          <a:prstGeom prst="rect">
            <a:avLst/>
          </a:prstGeom>
          <a:solidFill>
            <a:schemeClr val="accent3"/>
          </a:solidFill>
        </p:spPr>
        <p:txBody>
          <a:bodyPr wrap="none" rtlCol="0">
            <a:spAutoFit/>
          </a:bodyPr>
          <a:lstStyle/>
          <a:p>
            <a:r>
              <a:rPr lang="tr-TR" sz="2400" spc="225" dirty="0" err="1">
                <a:solidFill>
                  <a:schemeClr val="bg1"/>
                </a:solidFill>
                <a:effectLst>
                  <a:outerShdw blurRad="38100" dist="38100" dir="2700000" algn="tl">
                    <a:srgbClr val="000000">
                      <a:alpha val="43137"/>
                    </a:srgbClr>
                  </a:outerShdw>
                </a:effectLst>
              </a:rPr>
              <a:t>Farmakokinetik</a:t>
            </a:r>
            <a:endParaRPr lang="en-US" sz="2400" spc="225"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266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9742" y="134634"/>
            <a:ext cx="2952668" cy="461665"/>
          </a:xfrm>
          <a:prstGeom prst="rect">
            <a:avLst/>
          </a:prstGeom>
          <a:solidFill>
            <a:schemeClr val="accent3"/>
          </a:solidFill>
        </p:spPr>
        <p:txBody>
          <a:bodyPr wrap="none" rtlCol="0">
            <a:spAutoFit/>
          </a:bodyPr>
          <a:lstStyle/>
          <a:p>
            <a:r>
              <a:rPr lang="tr-TR" sz="2400" spc="225" dirty="0" err="1">
                <a:solidFill>
                  <a:schemeClr val="bg1"/>
                </a:solidFill>
                <a:effectLst>
                  <a:outerShdw blurRad="38100" dist="38100" dir="2700000" algn="tl">
                    <a:srgbClr val="000000">
                      <a:alpha val="43137"/>
                    </a:srgbClr>
                  </a:outerShdw>
                </a:effectLst>
              </a:rPr>
              <a:t>Farmakokinetik</a:t>
            </a:r>
            <a:endParaRPr lang="en-US" sz="2400" spc="225" dirty="0">
              <a:solidFill>
                <a:schemeClr val="bg1"/>
              </a:solidFill>
              <a:effectLst>
                <a:outerShdw blurRad="38100" dist="38100" dir="2700000" algn="tl">
                  <a:srgbClr val="000000">
                    <a:alpha val="43137"/>
                  </a:srgbClr>
                </a:outerShdw>
              </a:effectLst>
            </a:endParaRPr>
          </a:p>
        </p:txBody>
      </p:sp>
      <p:sp>
        <p:nvSpPr>
          <p:cNvPr id="6" name="Metin kutusu 5"/>
          <p:cNvSpPr txBox="1"/>
          <p:nvPr/>
        </p:nvSpPr>
        <p:spPr>
          <a:xfrm>
            <a:off x="2141731" y="1160748"/>
            <a:ext cx="6125203" cy="3046988"/>
          </a:xfrm>
          <a:prstGeom prst="rect">
            <a:avLst/>
          </a:prstGeom>
          <a:noFill/>
        </p:spPr>
        <p:txBody>
          <a:bodyPr wrap="none" rtlCol="0">
            <a:spAutoFit/>
          </a:bodyPr>
          <a:lstStyle/>
          <a:p>
            <a:pPr>
              <a:lnSpc>
                <a:spcPct val="200000"/>
              </a:lnSpc>
            </a:pPr>
            <a:r>
              <a:rPr lang="tr-TR" sz="2400" dirty="0"/>
              <a:t>Oral/ </a:t>
            </a:r>
            <a:r>
              <a:rPr lang="tr-TR" sz="2400" dirty="0" err="1"/>
              <a:t>perenteral</a:t>
            </a:r>
            <a:endParaRPr lang="tr-TR" sz="2400" dirty="0"/>
          </a:p>
          <a:p>
            <a:pPr>
              <a:lnSpc>
                <a:spcPct val="200000"/>
              </a:lnSpc>
            </a:pPr>
            <a:r>
              <a:rPr lang="tr-TR" sz="2400" dirty="0"/>
              <a:t>Yaygın doku dağılımı</a:t>
            </a:r>
          </a:p>
          <a:p>
            <a:pPr>
              <a:lnSpc>
                <a:spcPct val="200000"/>
              </a:lnSpc>
            </a:pPr>
            <a:r>
              <a:rPr lang="tr-TR" sz="2400" dirty="0"/>
              <a:t>Karaciğerde kısmen </a:t>
            </a:r>
            <a:r>
              <a:rPr lang="tr-TR" sz="2400" dirty="0" err="1"/>
              <a:t>metabolize</a:t>
            </a:r>
            <a:r>
              <a:rPr lang="tr-TR" sz="2400" dirty="0"/>
              <a:t> olurlar</a:t>
            </a:r>
          </a:p>
          <a:p>
            <a:pPr>
              <a:lnSpc>
                <a:spcPct val="200000"/>
              </a:lnSpc>
            </a:pPr>
            <a:r>
              <a:rPr lang="tr-TR" sz="2400" dirty="0"/>
              <a:t>GF ile eliminasyon</a:t>
            </a:r>
          </a:p>
        </p:txBody>
      </p:sp>
    </p:spTree>
    <p:extLst>
      <p:ext uri="{BB962C8B-B14F-4D97-AF65-F5344CB8AC3E}">
        <p14:creationId xmlns:p14="http://schemas.microsoft.com/office/powerpoint/2010/main" val="359399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5" descr="Figure_31-3_2"/>
          <p:cNvPicPr>
            <a:picLocks noChangeAspect="1" noChangeArrowheads="1"/>
          </p:cNvPicPr>
          <p:nvPr/>
        </p:nvPicPr>
        <p:blipFill>
          <a:blip r:embed="rId2">
            <a:extLst>
              <a:ext uri="{28A0092B-C50C-407E-A947-70E740481C1C}">
                <a14:useLocalDpi xmlns:a14="http://schemas.microsoft.com/office/drawing/2010/main" val="0"/>
              </a:ext>
            </a:extLst>
          </a:blip>
          <a:srcRect t="15074"/>
          <a:stretch>
            <a:fillRect/>
          </a:stretch>
        </p:blipFill>
        <p:spPr bwMode="auto">
          <a:xfrm>
            <a:off x="31750" y="1123950"/>
            <a:ext cx="2811463"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a:extLst>
              <a:ext uri="{FF2B5EF4-FFF2-40B4-BE49-F238E27FC236}">
                <a16:creationId xmlns:a16="http://schemas.microsoft.com/office/drawing/2014/main" id="{64925E46-1A1B-46D3-89DB-A4185E3A11C6}"/>
              </a:ext>
            </a:extLst>
          </p:cNvPr>
          <p:cNvSpPr txBox="1">
            <a:spLocks noChangeArrowheads="1"/>
          </p:cNvSpPr>
          <p:nvPr/>
        </p:nvSpPr>
        <p:spPr bwMode="auto">
          <a:xfrm>
            <a:off x="3132138" y="41275"/>
            <a:ext cx="6026150"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marL="342900" indent="-342900" eaLnBrk="1" hangingPunct="1">
              <a:lnSpc>
                <a:spcPct val="150000"/>
              </a:lnSpc>
              <a:spcBef>
                <a:spcPct val="0"/>
              </a:spcBef>
              <a:buClrTx/>
              <a:buSzTx/>
              <a:buFont typeface="Arial" panose="020B0604020202020204" pitchFamily="34" charset="0"/>
              <a:buChar char="•"/>
              <a:defRPr/>
            </a:pPr>
            <a:r>
              <a:rPr lang="tr-TR" altLang="tr-TR" sz="2400" dirty="0">
                <a:latin typeface="Calibri" panose="020F0502020204030204" pitchFamily="34" charset="0"/>
                <a:cs typeface="Calibri" panose="020F0502020204030204" pitchFamily="34" charset="0"/>
              </a:rPr>
              <a:t>Oral </a:t>
            </a:r>
            <a:r>
              <a:rPr lang="tr-TR" altLang="tr-TR" sz="2400" dirty="0" err="1">
                <a:latin typeface="Calibri" panose="020F0502020204030204" pitchFamily="34" charset="0"/>
                <a:cs typeface="Calibri" panose="020F0502020204030204" pitchFamily="34" charset="0"/>
              </a:rPr>
              <a:t>absorp</a:t>
            </a:r>
            <a:r>
              <a:rPr lang="en-US" altLang="tr-TR" sz="2400" dirty="0" err="1">
                <a:latin typeface="Calibri" panose="020F0502020204030204" pitchFamily="34" charset="0"/>
                <a:cs typeface="Calibri" panose="020F0502020204030204" pitchFamily="34" charset="0"/>
              </a:rPr>
              <a:t>siyon</a:t>
            </a:r>
            <a:r>
              <a:rPr lang="tr-TR" altLang="tr-TR" sz="2400" dirty="0">
                <a:latin typeface="Calibri" panose="020F0502020204030204" pitchFamily="34" charset="0"/>
                <a:cs typeface="Calibri" panose="020F0502020204030204" pitchFamily="34" charset="0"/>
              </a:rPr>
              <a:t> </a:t>
            </a:r>
            <a:r>
              <a:rPr lang="en-US" altLang="tr-TR" sz="2400" dirty="0">
                <a:latin typeface="Calibri" panose="020F0502020204030204" pitchFamily="34" charset="0"/>
                <a:cs typeface="Calibri" panose="020F0502020204030204" pitchFamily="34" charset="0"/>
              </a:rPr>
              <a:t>% </a:t>
            </a:r>
            <a:r>
              <a:rPr lang="tr-TR" altLang="tr-TR" sz="2400" dirty="0">
                <a:latin typeface="Calibri" panose="020F0502020204030204" pitchFamily="34" charset="0"/>
                <a:cs typeface="Calibri" panose="020F0502020204030204" pitchFamily="34" charset="0"/>
              </a:rPr>
              <a:t>60-100</a:t>
            </a:r>
            <a:r>
              <a:rPr lang="en-US" altLang="tr-TR" sz="2400" dirty="0">
                <a:latin typeface="Calibri" panose="020F0502020204030204" pitchFamily="34" charset="0"/>
                <a:cs typeface="Calibri" panose="020F0502020204030204" pitchFamily="34" charset="0"/>
              </a:rPr>
              <a:t>,</a:t>
            </a:r>
            <a:r>
              <a:rPr lang="tr-TR"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yiyeceklerden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etkilenir</a:t>
            </a:r>
            <a:r>
              <a:rPr lang="tr-TR" altLang="tr-TR" sz="2400" dirty="0">
                <a:latin typeface="Calibri" panose="020F0502020204030204" pitchFamily="34" charset="0"/>
                <a:cs typeface="Calibri" panose="020F0502020204030204" pitchFamily="34" charset="0"/>
              </a:rPr>
              <a:t> (do</a:t>
            </a:r>
            <a:r>
              <a:rPr lang="en-US" altLang="tr-TR" sz="2400" dirty="0" err="1">
                <a:latin typeface="Calibri" panose="020F0502020204030204" pitchFamily="34" charset="0"/>
                <a:cs typeface="Calibri" panose="020F0502020204030204" pitchFamily="34" charset="0"/>
              </a:rPr>
              <a:t>ksisiklin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dışında</a:t>
            </a:r>
            <a:r>
              <a:rPr lang="en-US" altLang="tr-TR" sz="2400" dirty="0">
                <a:latin typeface="Calibri" panose="020F0502020204030204" pitchFamily="34" charset="0"/>
                <a:cs typeface="Calibri" panose="020F0502020204030204" pitchFamily="34" charset="0"/>
              </a:rPr>
              <a:t>)</a:t>
            </a:r>
            <a:endParaRPr lang="tr-TR" altLang="tr-TR" sz="2400" dirty="0">
              <a:latin typeface="Calibri" panose="020F0502020204030204" pitchFamily="34" charset="0"/>
              <a:cs typeface="Calibri" panose="020F0502020204030204" pitchFamily="34" charset="0"/>
            </a:endParaRPr>
          </a:p>
          <a:p>
            <a:pPr marL="342900" indent="-342900" eaLnBrk="1" hangingPunct="1">
              <a:lnSpc>
                <a:spcPct val="150000"/>
              </a:lnSpc>
              <a:spcBef>
                <a:spcPct val="0"/>
              </a:spcBef>
              <a:buClrTx/>
              <a:buSzTx/>
              <a:buFont typeface="Arial" panose="020B0604020202020204" pitchFamily="34" charset="0"/>
              <a:buChar char="•"/>
              <a:defRPr/>
            </a:pPr>
            <a:r>
              <a:rPr lang="tr-TR" altLang="tr-TR" sz="2400" spc="300" dirty="0" err="1">
                <a:solidFill>
                  <a:srgbClr val="FFFF00"/>
                </a:solidFill>
                <a:latin typeface="Calibri" panose="020F0502020204030204" pitchFamily="34" charset="0"/>
                <a:cs typeface="Calibri" panose="020F0502020204030204" pitchFamily="34" charset="0"/>
              </a:rPr>
              <a:t>Tige</a:t>
            </a:r>
            <a:r>
              <a:rPr lang="en-US" altLang="tr-TR" sz="2400" spc="300" dirty="0" err="1">
                <a:solidFill>
                  <a:srgbClr val="FFFF00"/>
                </a:solidFill>
                <a:latin typeface="Calibri" panose="020F0502020204030204" pitchFamily="34" charset="0"/>
                <a:cs typeface="Calibri" panose="020F0502020204030204" pitchFamily="34" charset="0"/>
              </a:rPr>
              <a:t>sik</a:t>
            </a:r>
            <a:r>
              <a:rPr lang="tr-TR" altLang="tr-TR" sz="2400" spc="300" dirty="0" err="1">
                <a:solidFill>
                  <a:srgbClr val="FFFF00"/>
                </a:solidFill>
                <a:latin typeface="Calibri" panose="020F0502020204030204" pitchFamily="34" charset="0"/>
                <a:cs typeface="Calibri" panose="020F0502020204030204" pitchFamily="34" charset="0"/>
              </a:rPr>
              <a:t>lin</a:t>
            </a:r>
            <a:r>
              <a:rPr lang="tr-TR" altLang="tr-TR" sz="2400" dirty="0">
                <a:latin typeface="Calibri" panose="020F0502020204030204" pitchFamily="34" charset="0"/>
                <a:cs typeface="Calibri" panose="020F0502020204030204" pitchFamily="34" charset="0"/>
              </a:rPr>
              <a:t>, iv </a:t>
            </a:r>
          </a:p>
          <a:p>
            <a:pPr marL="342900" indent="-342900" eaLnBrk="1" hangingPunct="1">
              <a:lnSpc>
                <a:spcPct val="150000"/>
              </a:lnSpc>
              <a:spcBef>
                <a:spcPct val="0"/>
              </a:spcBef>
              <a:buClrTx/>
              <a:buSzTx/>
              <a:buFont typeface="Arial" panose="020B0604020202020204" pitchFamily="34" charset="0"/>
              <a:buChar char="•"/>
              <a:defRPr/>
            </a:pPr>
            <a:r>
              <a:rPr lang="tr-TR" altLang="tr-TR" sz="2400" dirty="0">
                <a:latin typeface="Calibri" panose="020F0502020204030204" pitchFamily="34" charset="0"/>
                <a:cs typeface="Calibri" panose="020F0502020204030204" pitchFamily="34" charset="0"/>
              </a:rPr>
              <a:t>Oral </a:t>
            </a:r>
            <a:r>
              <a:rPr lang="en-US" altLang="tr-TR" sz="2400" dirty="0" err="1">
                <a:latin typeface="Calibri" panose="020F0502020204030204" pitchFamily="34" charset="0"/>
                <a:cs typeface="Calibri" panose="020F0502020204030204" pitchFamily="34" charset="0"/>
              </a:rPr>
              <a:t>ilaç</a:t>
            </a:r>
            <a:r>
              <a:rPr lang="en-US"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intestinal</a:t>
            </a:r>
            <a:r>
              <a:rPr lang="tr-TR" altLang="tr-TR" sz="2400" dirty="0">
                <a:latin typeface="Calibri" panose="020F0502020204030204" pitchFamily="34" charset="0"/>
                <a:cs typeface="Calibri" panose="020F0502020204030204" pitchFamily="34" charset="0"/>
              </a:rPr>
              <a:t> flora</a:t>
            </a:r>
            <a:r>
              <a:rPr lang="en-US" altLang="tr-TR" sz="2400" dirty="0" err="1">
                <a:latin typeface="Calibri" panose="020F0502020204030204" pitchFamily="34" charset="0"/>
                <a:cs typeface="Calibri" panose="020F0502020204030204" pitchFamily="34" charset="0"/>
              </a:rPr>
              <a:t>yı</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değiştirir</a:t>
            </a:r>
            <a:r>
              <a:rPr lang="tr-TR" altLang="tr-TR" sz="2400" dirty="0">
                <a:latin typeface="Calibri" panose="020F0502020204030204" pitchFamily="34" charset="0"/>
                <a:cs typeface="Calibri" panose="020F0502020204030204" pitchFamily="34" charset="0"/>
              </a:rPr>
              <a:t>..</a:t>
            </a:r>
          </a:p>
          <a:p>
            <a:pPr eaLnBrk="1" hangingPunct="1">
              <a:lnSpc>
                <a:spcPct val="150000"/>
              </a:lnSpc>
              <a:spcBef>
                <a:spcPct val="0"/>
              </a:spcBef>
              <a:buClrTx/>
              <a:buSzTx/>
              <a:buFont typeface="Wingdings" panose="05000000000000000000" pitchFamily="2" charset="2"/>
              <a:buNone/>
              <a:defRPr/>
            </a:pPr>
            <a:r>
              <a:rPr lang="tr-TR" altLang="tr-TR" sz="2400" dirty="0">
                <a:latin typeface="Calibri" panose="020F0502020204030204" pitchFamily="34" charset="0"/>
                <a:cs typeface="Calibri" panose="020F0502020204030204" pitchFamily="34" charset="0"/>
              </a:rPr>
              <a:t>GI </a:t>
            </a:r>
            <a:r>
              <a:rPr lang="tr-TR" altLang="tr-TR" sz="2400" dirty="0" err="1">
                <a:latin typeface="Calibri" panose="020F0502020204030204" pitchFamily="34" charset="0"/>
                <a:cs typeface="Calibri" panose="020F0502020204030204" pitchFamily="34" charset="0"/>
              </a:rPr>
              <a:t>advers</a:t>
            </a:r>
            <a:r>
              <a:rPr lang="en-US" altLang="tr-TR" sz="2400" dirty="0">
                <a:latin typeface="Calibri" panose="020F0502020204030204" pitchFamily="34" charset="0"/>
                <a:cs typeface="Calibri" panose="020F0502020204030204" pitchFamily="34" charset="0"/>
              </a:rPr>
              <a:t> </a:t>
            </a:r>
            <a:r>
              <a:rPr lang="tr-TR" altLang="tr-TR" sz="2400" dirty="0">
                <a:latin typeface="Calibri" panose="020F0502020204030204" pitchFamily="34" charset="0"/>
                <a:cs typeface="Calibri" panose="020F0502020204030204" pitchFamily="34" charset="0"/>
              </a:rPr>
              <a:t>e</a:t>
            </a:r>
            <a:r>
              <a:rPr lang="en-US" altLang="tr-TR" sz="2400" dirty="0" err="1">
                <a:latin typeface="Calibri" panose="020F0502020204030204" pitchFamily="34" charset="0"/>
                <a:cs typeface="Calibri" panose="020F0502020204030204" pitchFamily="34" charset="0"/>
              </a:rPr>
              <a:t>tkiler</a:t>
            </a:r>
            <a:endParaRPr lang="tr-TR" altLang="tr-TR" sz="2400" dirty="0">
              <a:latin typeface="Calibri" panose="020F0502020204030204" pitchFamily="34" charset="0"/>
              <a:cs typeface="Calibri" panose="020F0502020204030204" pitchFamily="34" charset="0"/>
            </a:endParaRPr>
          </a:p>
          <a:p>
            <a:pPr marL="342900" indent="-342900" eaLnBrk="1" hangingPunct="1">
              <a:lnSpc>
                <a:spcPct val="150000"/>
              </a:lnSpc>
              <a:spcBef>
                <a:spcPct val="0"/>
              </a:spcBef>
              <a:buClrTx/>
              <a:buSzTx/>
              <a:buFont typeface="Arial" panose="020B0604020202020204" pitchFamily="34" charset="0"/>
              <a:buChar char="•"/>
              <a:defRPr/>
            </a:pPr>
            <a:r>
              <a:rPr lang="tr-TR" altLang="tr-TR" sz="2800" dirty="0" err="1">
                <a:latin typeface="Calibri" panose="020F0502020204030204" pitchFamily="34" charset="0"/>
                <a:cs typeface="Calibri" panose="020F0502020204030204" pitchFamily="34" charset="0"/>
              </a:rPr>
              <a:t>Multivalent</a:t>
            </a:r>
            <a:r>
              <a:rPr lang="tr-TR" altLang="tr-TR" sz="2800" dirty="0">
                <a:latin typeface="Calibri" panose="020F0502020204030204" pitchFamily="34" charset="0"/>
                <a:cs typeface="Calibri" panose="020F0502020204030204" pitchFamily="34" charset="0"/>
              </a:rPr>
              <a:t> </a:t>
            </a:r>
            <a:r>
              <a:rPr lang="en-US" altLang="tr-TR" sz="2800" dirty="0" err="1">
                <a:latin typeface="Calibri" panose="020F0502020204030204" pitchFamily="34" charset="0"/>
                <a:cs typeface="Calibri" panose="020F0502020204030204" pitchFamily="34" charset="0"/>
              </a:rPr>
              <a:t>katyonlar</a:t>
            </a:r>
            <a:r>
              <a:rPr lang="tr-TR"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mandıra</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ürünleri</a:t>
            </a:r>
            <a:r>
              <a:rPr lang="tr-TR"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anta</a:t>
            </a:r>
            <a:r>
              <a:rPr lang="en-US" altLang="tr-TR" sz="2400" dirty="0" err="1">
                <a:latin typeface="Calibri" panose="020F0502020204030204" pitchFamily="34" charset="0"/>
                <a:cs typeface="Calibri" panose="020F0502020204030204" pitchFamily="34" charset="0"/>
              </a:rPr>
              <a:t>sitler</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ve</a:t>
            </a:r>
            <a:r>
              <a:rPr lang="en-US" altLang="tr-TR" sz="2400" dirty="0">
                <a:latin typeface="Calibri" panose="020F0502020204030204" pitchFamily="34" charset="0"/>
                <a:cs typeface="Calibri" panose="020F0502020204030204" pitchFamily="34" charset="0"/>
              </a:rPr>
              <a:t> alkali </a:t>
            </a:r>
            <a:r>
              <a:rPr lang="tr-TR" altLang="tr-TR" sz="2400" dirty="0" err="1">
                <a:latin typeface="Calibri" panose="020F0502020204030204" pitchFamily="34" charset="0"/>
                <a:cs typeface="Calibri" panose="020F0502020204030204" pitchFamily="34" charset="0"/>
              </a:rPr>
              <a:t>pH</a:t>
            </a:r>
            <a:r>
              <a:rPr lang="tr-TR"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absorpsiyonu</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bozar</a:t>
            </a:r>
            <a:endParaRPr lang="tr-TR" altLang="tr-TR" sz="2400" dirty="0">
              <a:latin typeface="Calibri" panose="020F0502020204030204" pitchFamily="34" charset="0"/>
              <a:cs typeface="Calibri" panose="020F0502020204030204" pitchFamily="34" charset="0"/>
            </a:endParaRPr>
          </a:p>
          <a:p>
            <a:pPr marL="342900" indent="-342900" eaLnBrk="1" hangingPunct="1">
              <a:lnSpc>
                <a:spcPct val="150000"/>
              </a:lnSpc>
              <a:spcBef>
                <a:spcPct val="0"/>
              </a:spcBef>
              <a:buClrTx/>
              <a:buSzTx/>
              <a:buFont typeface="Arial" panose="020B0604020202020204" pitchFamily="34" charset="0"/>
              <a:buChar char="•"/>
              <a:defRPr/>
            </a:pPr>
            <a:r>
              <a:rPr lang="en-US" altLang="tr-TR" sz="2400" dirty="0" err="1">
                <a:latin typeface="Calibri" panose="020F0502020204030204" pitchFamily="34" charset="0"/>
                <a:cs typeface="Calibri" panose="020F0502020204030204" pitchFamily="34" charset="0"/>
              </a:rPr>
              <a:t>Kemiklere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bağlanır</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ve</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yapılarını</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bozar</a:t>
            </a:r>
            <a:r>
              <a:rPr lang="tr-TR" altLang="tr-TR" sz="2400" dirty="0">
                <a:latin typeface="Calibri" panose="020F0502020204030204" pitchFamily="34" charset="0"/>
                <a:cs typeface="Calibri" panose="020F0502020204030204" pitchFamily="34" charset="0"/>
              </a:rPr>
              <a:t> (8</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yaş</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altında</a:t>
            </a:r>
            <a:r>
              <a:rPr lang="en-US" altLang="tr-TR" sz="2400" dirty="0">
                <a:latin typeface="Calibri" panose="020F0502020204030204" pitchFamily="34" charset="0"/>
                <a:cs typeface="Calibri" panose="020F0502020204030204" pitchFamily="34" charset="0"/>
              </a:rPr>
              <a:t> KULLANILMAZ</a:t>
            </a:r>
            <a:r>
              <a:rPr lang="tr-TR" altLang="tr-TR" sz="2400" dirty="0">
                <a:latin typeface="Calibri" panose="020F0502020204030204" pitchFamily="34" charset="0"/>
                <a:cs typeface="Calibri" panose="020F0502020204030204" pitchFamily="34" charset="0"/>
              </a:rPr>
              <a:t>)</a:t>
            </a:r>
          </a:p>
          <a:p>
            <a:pPr marL="342900" indent="-342900" eaLnBrk="1" hangingPunct="1">
              <a:lnSpc>
                <a:spcPct val="150000"/>
              </a:lnSpc>
              <a:spcBef>
                <a:spcPct val="0"/>
              </a:spcBef>
              <a:buClrTx/>
              <a:buSzTx/>
              <a:buFont typeface="Arial" panose="020B0604020202020204" pitchFamily="34" charset="0"/>
              <a:buChar char="•"/>
              <a:defRPr/>
            </a:pPr>
            <a:r>
              <a:rPr lang="en-US" altLang="tr-TR" sz="2400" dirty="0" err="1">
                <a:latin typeface="Calibri" panose="020F0502020204030204" pitchFamily="34" charset="0"/>
                <a:cs typeface="Calibri" panose="020F0502020204030204" pitchFamily="34" charset="0"/>
              </a:rPr>
              <a:t>Doku</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dağılımı</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iyi</a:t>
            </a:r>
            <a:endParaRPr lang="tr-TR" altLang="tr-TR" sz="2400" dirty="0">
              <a:latin typeface="Calibri" panose="020F0502020204030204" pitchFamily="34" charset="0"/>
              <a:cs typeface="Calibri" panose="020F0502020204030204" pitchFamily="34" charset="0"/>
            </a:endParaRPr>
          </a:p>
          <a:p>
            <a:pPr marL="342900" indent="-342900" eaLnBrk="1" hangingPunct="1">
              <a:lnSpc>
                <a:spcPct val="150000"/>
              </a:lnSpc>
              <a:spcBef>
                <a:spcPct val="0"/>
              </a:spcBef>
              <a:buClrTx/>
              <a:buSzTx/>
              <a:buFont typeface="Arial" panose="020B0604020202020204" pitchFamily="34" charset="0"/>
              <a:buChar char="•"/>
              <a:defRPr/>
            </a:pPr>
            <a:r>
              <a:rPr lang="tr-TR" altLang="tr-TR" sz="2400" dirty="0">
                <a:latin typeface="Calibri" panose="020F0502020204030204" pitchFamily="34" charset="0"/>
                <a:cs typeface="Calibri" panose="020F0502020204030204" pitchFamily="34" charset="0"/>
              </a:rPr>
              <a:t>PLA</a:t>
            </a:r>
            <a:r>
              <a:rPr lang="en-US" altLang="tr-TR" sz="2400" dirty="0">
                <a:latin typeface="Calibri" panose="020F0502020204030204" pitchFamily="34" charset="0"/>
                <a:cs typeface="Calibri" panose="020F0502020204030204" pitchFamily="34" charset="0"/>
              </a:rPr>
              <a:t>S</a:t>
            </a:r>
            <a:r>
              <a:rPr lang="tr-TR" altLang="tr-TR" sz="2400" dirty="0">
                <a:latin typeface="Calibri" panose="020F0502020204030204" pitchFamily="34" charset="0"/>
                <a:cs typeface="Calibri" panose="020F0502020204030204" pitchFamily="34" charset="0"/>
              </a:rPr>
              <a:t>ENTA</a:t>
            </a:r>
            <a:r>
              <a:rPr lang="en-US" altLang="tr-TR" sz="2400" dirty="0">
                <a:latin typeface="Calibri" panose="020F0502020204030204" pitchFamily="34" charset="0"/>
                <a:cs typeface="Calibri" panose="020F0502020204030204" pitchFamily="34" charset="0"/>
              </a:rPr>
              <a:t>DAN </a:t>
            </a:r>
            <a:r>
              <a:rPr lang="en-US" altLang="tr-TR" sz="2400" dirty="0" err="1">
                <a:latin typeface="Calibri" panose="020F0502020204030204" pitchFamily="34" charset="0"/>
                <a:cs typeface="Calibri" panose="020F0502020204030204" pitchFamily="34" charset="0"/>
              </a:rPr>
              <a:t>geçer</a:t>
            </a:r>
            <a:r>
              <a:rPr lang="tr-TR" altLang="tr-TR" sz="2400" dirty="0">
                <a:latin typeface="Calibri" panose="020F0502020204030204" pitchFamily="34" charset="0"/>
                <a:cs typeface="Calibri" panose="020F0502020204030204" pitchFamily="34" charset="0"/>
              </a:rPr>
              <a:t>, CSF</a:t>
            </a:r>
            <a:r>
              <a:rPr lang="en-US" altLang="tr-TR" sz="2400" dirty="0">
                <a:latin typeface="Calibri" panose="020F0502020204030204" pitchFamily="34" charset="0"/>
                <a:cs typeface="Calibri" panose="020F0502020204030204" pitchFamily="34" charset="0"/>
              </a:rPr>
              <a:t>’e </a:t>
            </a:r>
            <a:r>
              <a:rPr lang="en-US" altLang="tr-TR" sz="2400" dirty="0" err="1">
                <a:latin typeface="Calibri" panose="020F0502020204030204" pitchFamily="34" charset="0"/>
                <a:cs typeface="Calibri" panose="020F0502020204030204" pitchFamily="34" charset="0"/>
              </a:rPr>
              <a:t>geçmez</a:t>
            </a:r>
            <a:r>
              <a:rPr lang="tr-TR"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tige</a:t>
            </a:r>
            <a:r>
              <a:rPr lang="en-US" altLang="tr-TR" sz="2400" dirty="0" err="1">
                <a:latin typeface="Calibri" panose="020F0502020204030204" pitchFamily="34" charset="0"/>
                <a:cs typeface="Calibri" panose="020F0502020204030204" pitchFamily="34" charset="0"/>
              </a:rPr>
              <a:t>siklin</a:t>
            </a:r>
            <a:r>
              <a:rPr lang="en-US" altLang="tr-TR" sz="2400" dirty="0">
                <a:latin typeface="Calibri" panose="020F0502020204030204" pitchFamily="34" charset="0"/>
                <a:cs typeface="Calibri" panose="020F0502020204030204" pitchFamily="34" charset="0"/>
              </a:rPr>
              <a:t> </a:t>
            </a:r>
            <a:r>
              <a:rPr lang="en-US" altLang="tr-TR" sz="2400" dirty="0" err="1">
                <a:latin typeface="Calibri" panose="020F0502020204030204" pitchFamily="34" charset="0"/>
                <a:cs typeface="Calibri" panose="020F0502020204030204" pitchFamily="34" charset="0"/>
              </a:rPr>
              <a:t>dışında</a:t>
            </a:r>
            <a:r>
              <a:rPr lang="tr-TR" altLang="tr-TR" sz="2400" dirty="0">
                <a:latin typeface="Calibri" panose="020F0502020204030204" pitchFamily="34" charset="0"/>
                <a:cs typeface="Calibri" panose="020F0502020204030204" pitchFamily="34" charset="0"/>
              </a:rPr>
              <a:t>) </a:t>
            </a:r>
            <a:endParaRPr lang="en-US" altLang="tr-TR" sz="2400" dirty="0">
              <a:latin typeface="Calibri" panose="020F0502020204030204" pitchFamily="34" charset="0"/>
              <a:cs typeface="Calibri" panose="020F0502020204030204" pitchFamily="34" charset="0"/>
            </a:endParaRPr>
          </a:p>
        </p:txBody>
      </p:sp>
      <p:sp>
        <p:nvSpPr>
          <p:cNvPr id="19460" name="Text Box 7"/>
          <p:cNvSpPr txBox="1">
            <a:spLocks noChangeArrowheads="1"/>
          </p:cNvSpPr>
          <p:nvPr/>
        </p:nvSpPr>
        <p:spPr bwMode="auto">
          <a:xfrm>
            <a:off x="0" y="582613"/>
            <a:ext cx="3132138" cy="52228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tr-TR" sz="2800">
                <a:solidFill>
                  <a:srgbClr val="FFFF00"/>
                </a:solidFill>
              </a:rPr>
              <a:t>Farmakokinetik</a:t>
            </a:r>
          </a:p>
        </p:txBody>
      </p:sp>
      <p:sp>
        <p:nvSpPr>
          <p:cNvPr id="2" name="Slayt Numarası Yer Tutucusu 1">
            <a:extLst>
              <a:ext uri="{FF2B5EF4-FFF2-40B4-BE49-F238E27FC236}">
                <a16:creationId xmlns:a16="http://schemas.microsoft.com/office/drawing/2014/main" id="{44AA90A4-81AA-4B2B-B905-C8670A992431}"/>
              </a:ext>
            </a:extLst>
          </p:cNvPr>
          <p:cNvSpPr>
            <a:spLocks noGrp="1"/>
          </p:cNvSpPr>
          <p:nvPr>
            <p:ph type="sldNum" sz="quarter" idx="12"/>
          </p:nvPr>
        </p:nvSpPr>
        <p:spPr/>
        <p:txBody>
          <a:bodyPr/>
          <a:lstStyle/>
          <a:p>
            <a:pPr>
              <a:defRPr/>
            </a:pPr>
            <a:fld id="{6500BBE3-8F68-44A6-A9E4-CD98DE180511}" type="slidenum">
              <a:rPr lang="tr-TR" altLang="tr-TR" smtClean="0"/>
              <a:pPr>
                <a:defRPr/>
              </a:pPr>
              <a:t>5</a:t>
            </a:fld>
            <a:endParaRPr lang="tr-TR" alt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427984" y="515532"/>
            <a:ext cx="2885726" cy="461665"/>
          </a:xfrm>
          <a:prstGeom prst="rect">
            <a:avLst/>
          </a:prstGeom>
          <a:solidFill>
            <a:schemeClr val="accent3"/>
          </a:solidFill>
        </p:spPr>
        <p:txBody>
          <a:bodyPr wrap="none" rtlCol="0">
            <a:spAutoFit/>
          </a:bodyPr>
          <a:lstStyle/>
          <a:p>
            <a:r>
              <a:rPr lang="tr-TR" sz="2400" spc="225" dirty="0">
                <a:solidFill>
                  <a:schemeClr val="bg1"/>
                </a:solidFill>
                <a:effectLst>
                  <a:outerShdw blurRad="38100" dist="38100" dir="2700000" algn="tl">
                    <a:srgbClr val="000000">
                      <a:alpha val="43137"/>
                    </a:srgbClr>
                  </a:outerShdw>
                </a:effectLst>
              </a:rPr>
              <a:t>Klinik kullanım</a:t>
            </a:r>
            <a:endParaRPr lang="en-US" sz="2400" spc="225" dirty="0">
              <a:solidFill>
                <a:schemeClr val="bg1"/>
              </a:solidFill>
              <a:effectLst>
                <a:outerShdw blurRad="38100" dist="38100" dir="2700000" algn="tl">
                  <a:srgbClr val="000000">
                    <a:alpha val="43137"/>
                  </a:srgbClr>
                </a:outerShdw>
              </a:effectLst>
            </a:endParaRPr>
          </a:p>
        </p:txBody>
      </p:sp>
      <p:sp>
        <p:nvSpPr>
          <p:cNvPr id="5" name="Metin kutusu 4"/>
          <p:cNvSpPr txBox="1"/>
          <p:nvPr/>
        </p:nvSpPr>
        <p:spPr>
          <a:xfrm>
            <a:off x="3746611" y="1162322"/>
            <a:ext cx="5143500" cy="5078313"/>
          </a:xfrm>
          <a:prstGeom prst="rect">
            <a:avLst/>
          </a:prstGeom>
          <a:noFill/>
        </p:spPr>
        <p:txBody>
          <a:bodyPr wrap="square" rtlCol="0">
            <a:spAutoFit/>
          </a:bodyPr>
          <a:lstStyle/>
          <a:p>
            <a:pPr marL="214313" indent="-214313">
              <a:lnSpc>
                <a:spcPct val="200000"/>
              </a:lnSpc>
              <a:buFont typeface="Arial" panose="020B0604020202020204" pitchFamily="34" charset="0"/>
              <a:buChar char="•"/>
            </a:pPr>
            <a:r>
              <a:rPr lang="tr-TR" dirty="0" err="1"/>
              <a:t>Toksoplazmozis</a:t>
            </a:r>
            <a:r>
              <a:rPr lang="tr-TR" dirty="0"/>
              <a:t> </a:t>
            </a:r>
            <a:r>
              <a:rPr lang="tr-TR" dirty="0" err="1"/>
              <a:t>inf</a:t>
            </a:r>
            <a:r>
              <a:rPr lang="tr-TR" dirty="0"/>
              <a:t> için en etkin : </a:t>
            </a:r>
            <a:r>
              <a:rPr lang="en-US" dirty="0" err="1"/>
              <a:t>Primetamin</a:t>
            </a:r>
            <a:endParaRPr lang="tr-TR" dirty="0"/>
          </a:p>
          <a:p>
            <a:pPr marL="214313" indent="-214313">
              <a:lnSpc>
                <a:spcPct val="200000"/>
              </a:lnSpc>
              <a:buFont typeface="Arial" panose="020B0604020202020204" pitchFamily="34" charset="0"/>
              <a:buChar char="•"/>
            </a:pPr>
            <a:r>
              <a:rPr lang="en-US" dirty="0" err="1"/>
              <a:t>Primetamin</a:t>
            </a:r>
            <a:r>
              <a:rPr lang="tr-TR" dirty="0"/>
              <a:t> </a:t>
            </a:r>
            <a:r>
              <a:rPr lang="tr-TR" dirty="0" err="1"/>
              <a:t>folik</a:t>
            </a:r>
            <a:r>
              <a:rPr lang="tr-TR" dirty="0"/>
              <a:t> asit antagonisti; </a:t>
            </a:r>
            <a:r>
              <a:rPr lang="en-US" dirty="0"/>
              <a:t>do</a:t>
            </a:r>
            <a:r>
              <a:rPr lang="tr-TR" dirty="0" err="1"/>
              <a:t>za</a:t>
            </a:r>
            <a:r>
              <a:rPr lang="tr-TR" dirty="0"/>
              <a:t> bağlı kemik iliği </a:t>
            </a:r>
            <a:r>
              <a:rPr lang="tr-TR" dirty="0" err="1"/>
              <a:t>supresyonu</a:t>
            </a:r>
            <a:r>
              <a:rPr lang="tr-TR" dirty="0"/>
              <a:t> </a:t>
            </a:r>
          </a:p>
          <a:p>
            <a:pPr marL="214313" indent="-214313">
              <a:lnSpc>
                <a:spcPct val="200000"/>
              </a:lnSpc>
              <a:buFont typeface="Arial" panose="020B0604020202020204" pitchFamily="34" charset="0"/>
              <a:buChar char="•"/>
            </a:pPr>
            <a:r>
              <a:rPr lang="en-US" dirty="0" err="1">
                <a:solidFill>
                  <a:srgbClr val="FFFF00"/>
                </a:solidFill>
                <a:effectLst>
                  <a:outerShdw blurRad="38100" dist="38100" dir="2700000" algn="tl">
                    <a:srgbClr val="000000">
                      <a:alpha val="43137"/>
                    </a:srgbClr>
                  </a:outerShdw>
                </a:effectLst>
              </a:rPr>
              <a:t>folini</a:t>
            </a:r>
            <a:r>
              <a:rPr lang="tr-TR" dirty="0">
                <a:solidFill>
                  <a:srgbClr val="FFFF00"/>
                </a:solidFill>
                <a:effectLst>
                  <a:outerShdw blurRad="38100" dist="38100" dir="2700000" algn="tl">
                    <a:srgbClr val="000000">
                      <a:alpha val="43137"/>
                    </a:srgbClr>
                  </a:outerShdw>
                </a:effectLst>
              </a:rPr>
              <a:t>k</a:t>
            </a:r>
            <a:r>
              <a:rPr lang="en-US" dirty="0">
                <a:solidFill>
                  <a:srgbClr val="FFFF00"/>
                </a:solidFill>
                <a:effectLst>
                  <a:outerShdw blurRad="38100" dist="38100" dir="2700000" algn="tl">
                    <a:srgbClr val="000000">
                      <a:alpha val="43137"/>
                    </a:srgbClr>
                  </a:outerShdw>
                </a:effectLst>
              </a:rPr>
              <a:t> a</a:t>
            </a:r>
            <a:r>
              <a:rPr lang="tr-TR" dirty="0">
                <a:solidFill>
                  <a:srgbClr val="FFFF00"/>
                </a:solidFill>
                <a:effectLst>
                  <a:outerShdw blurRad="38100" dist="38100" dir="2700000" algn="tl">
                    <a:srgbClr val="000000">
                      <a:alpha val="43137"/>
                    </a:srgbClr>
                  </a:outerShdw>
                </a:effectLst>
              </a:rPr>
              <a:t>s</a:t>
            </a:r>
            <a:r>
              <a:rPr lang="en-US" dirty="0" err="1">
                <a:solidFill>
                  <a:srgbClr val="FFFF00"/>
                </a:solidFill>
                <a:effectLst>
                  <a:outerShdw blurRad="38100" dist="38100" dir="2700000" algn="tl">
                    <a:srgbClr val="000000">
                      <a:alpha val="43137"/>
                    </a:srgbClr>
                  </a:outerShdw>
                </a:effectLst>
              </a:rPr>
              <a:t>i</a:t>
            </a:r>
            <a:r>
              <a:rPr lang="tr-TR" dirty="0">
                <a:solidFill>
                  <a:srgbClr val="FFFF00"/>
                </a:solidFill>
                <a:effectLst>
                  <a:outerShdw blurRad="38100" dist="38100" dir="2700000" algn="tl">
                    <a:srgbClr val="000000">
                      <a:alpha val="43137"/>
                    </a:srgbClr>
                  </a:outerShdw>
                </a:effectLst>
              </a:rPr>
              <a:t>t</a:t>
            </a:r>
            <a:r>
              <a:rPr lang="en-US" dirty="0">
                <a:solidFill>
                  <a:srgbClr val="FFFF00"/>
                </a:solidFill>
                <a:effectLst>
                  <a:outerShdw blurRad="38100" dist="38100" dir="2700000" algn="tl">
                    <a:srgbClr val="000000">
                      <a:alpha val="43137"/>
                    </a:srgbClr>
                  </a:outerShdw>
                </a:effectLst>
              </a:rPr>
              <a:t> </a:t>
            </a:r>
            <a:r>
              <a:rPr lang="en-US" dirty="0"/>
              <a:t>(leucovorin)</a:t>
            </a:r>
            <a:r>
              <a:rPr lang="tr-TR" dirty="0"/>
              <a:t> takviyesi gerekli</a:t>
            </a:r>
          </a:p>
          <a:p>
            <a:pPr marL="214313" indent="-214313">
              <a:lnSpc>
                <a:spcPct val="200000"/>
              </a:lnSpc>
              <a:buFont typeface="Arial" panose="020B0604020202020204" pitchFamily="34" charset="0"/>
              <a:buChar char="•"/>
            </a:pPr>
            <a:r>
              <a:rPr lang="en-US" dirty="0" err="1"/>
              <a:t>Sulfadiazin</a:t>
            </a:r>
            <a:r>
              <a:rPr lang="tr-TR" dirty="0"/>
              <a:t> ya da -</a:t>
            </a:r>
            <a:r>
              <a:rPr lang="tr-TR" dirty="0" err="1"/>
              <a:t>sulfa</a:t>
            </a:r>
            <a:r>
              <a:rPr lang="tr-TR" dirty="0"/>
              <a:t>-alerjik bireylerde- </a:t>
            </a:r>
            <a:r>
              <a:rPr lang="tr-TR" dirty="0" err="1"/>
              <a:t>klindamisin</a:t>
            </a:r>
            <a:r>
              <a:rPr lang="tr-TR" dirty="0"/>
              <a:t> eklenmesi gerekebiliyor</a:t>
            </a:r>
          </a:p>
          <a:p>
            <a:pPr marL="214313" indent="-214313">
              <a:lnSpc>
                <a:spcPct val="200000"/>
              </a:lnSpc>
              <a:buFont typeface="Arial" panose="020B0604020202020204" pitchFamily="34" charset="0"/>
              <a:buChar char="•"/>
            </a:pPr>
            <a:r>
              <a:rPr lang="tr-TR" dirty="0"/>
              <a:t>Alternatif: </a:t>
            </a:r>
            <a:r>
              <a:rPr lang="tr-TR" dirty="0" err="1"/>
              <a:t>Ko-Trimoksazol</a:t>
            </a:r>
            <a:endParaRPr lang="tr-TR" dirty="0"/>
          </a:p>
        </p:txBody>
      </p:sp>
      <p:pic>
        <p:nvPicPr>
          <p:cNvPr id="1026" name="Picture 2" descr="toxoplasmosi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3595529" cy="637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56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1484784"/>
            <a:ext cx="4590510" cy="4339650"/>
          </a:xfrm>
          <a:prstGeom prst="rect">
            <a:avLst/>
          </a:prstGeom>
          <a:solidFill>
            <a:schemeClr val="tx1"/>
          </a:solidFill>
        </p:spPr>
        <p:txBody>
          <a:bodyPr wrap="square">
            <a:spAutoFit/>
          </a:bodyPr>
          <a:lstStyle/>
          <a:p>
            <a:r>
              <a:rPr lang="en-US" sz="2400" b="1" dirty="0" err="1">
                <a:solidFill>
                  <a:srgbClr val="222222"/>
                </a:solidFill>
              </a:rPr>
              <a:t>Folini</a:t>
            </a:r>
            <a:r>
              <a:rPr lang="tr-TR" sz="2400" b="1" dirty="0">
                <a:solidFill>
                  <a:srgbClr val="222222"/>
                </a:solidFill>
              </a:rPr>
              <a:t>k</a:t>
            </a:r>
            <a:r>
              <a:rPr lang="en-US" sz="2400" b="1" dirty="0">
                <a:solidFill>
                  <a:srgbClr val="222222"/>
                </a:solidFill>
              </a:rPr>
              <a:t> a</a:t>
            </a:r>
            <a:r>
              <a:rPr lang="tr-TR" sz="2400" b="1" dirty="0">
                <a:solidFill>
                  <a:srgbClr val="222222"/>
                </a:solidFill>
              </a:rPr>
              <a:t>s</a:t>
            </a:r>
            <a:r>
              <a:rPr lang="en-US" sz="2400" b="1" dirty="0" err="1">
                <a:solidFill>
                  <a:srgbClr val="222222"/>
                </a:solidFill>
              </a:rPr>
              <a:t>i</a:t>
            </a:r>
            <a:r>
              <a:rPr lang="tr-TR" sz="2400" b="1" dirty="0">
                <a:solidFill>
                  <a:srgbClr val="222222"/>
                </a:solidFill>
              </a:rPr>
              <a:t>t</a:t>
            </a:r>
            <a:r>
              <a:rPr lang="en-US" sz="2400" dirty="0">
                <a:solidFill>
                  <a:srgbClr val="222222"/>
                </a:solidFill>
              </a:rPr>
              <a:t>, </a:t>
            </a:r>
            <a:r>
              <a:rPr lang="en-US" sz="2400" b="1" dirty="0">
                <a:solidFill>
                  <a:srgbClr val="222222"/>
                </a:solidFill>
              </a:rPr>
              <a:t>leucovorin</a:t>
            </a:r>
            <a:r>
              <a:rPr lang="en-US" sz="2400" dirty="0">
                <a:solidFill>
                  <a:srgbClr val="222222"/>
                </a:solidFill>
              </a:rPr>
              <a:t>, </a:t>
            </a:r>
            <a:r>
              <a:rPr lang="en-US" sz="2400" dirty="0" err="1">
                <a:solidFill>
                  <a:srgbClr val="222222"/>
                </a:solidFill>
              </a:rPr>
              <a:t>metotre</a:t>
            </a:r>
            <a:r>
              <a:rPr lang="tr-TR" sz="2400" dirty="0" err="1">
                <a:solidFill>
                  <a:srgbClr val="222222"/>
                </a:solidFill>
              </a:rPr>
              <a:t>ksat</a:t>
            </a:r>
            <a:r>
              <a:rPr lang="tr-TR" sz="2400" dirty="0">
                <a:solidFill>
                  <a:srgbClr val="222222"/>
                </a:solidFill>
              </a:rPr>
              <a:t> ve </a:t>
            </a:r>
            <a:r>
              <a:rPr lang="tr-TR" sz="2400" dirty="0" err="1">
                <a:solidFill>
                  <a:srgbClr val="222222"/>
                </a:solidFill>
              </a:rPr>
              <a:t>primetamin</a:t>
            </a:r>
            <a:r>
              <a:rPr lang="tr-TR" sz="2400" dirty="0">
                <a:solidFill>
                  <a:srgbClr val="222222"/>
                </a:solidFill>
              </a:rPr>
              <a:t> </a:t>
            </a:r>
            <a:r>
              <a:rPr lang="tr-TR" sz="2400" dirty="0" err="1">
                <a:solidFill>
                  <a:srgbClr val="222222"/>
                </a:solidFill>
              </a:rPr>
              <a:t>advers</a:t>
            </a:r>
            <a:r>
              <a:rPr lang="tr-TR" sz="2400" dirty="0">
                <a:solidFill>
                  <a:srgbClr val="222222"/>
                </a:solidFill>
              </a:rPr>
              <a:t> etkilerine karşı kullanılır </a:t>
            </a:r>
            <a:r>
              <a:rPr lang="en-US" sz="2400" dirty="0">
                <a:solidFill>
                  <a:srgbClr val="222222"/>
                </a:solidFill>
              </a:rPr>
              <a:t>... </a:t>
            </a:r>
            <a:endParaRPr lang="tr-TR" sz="2400" dirty="0">
              <a:solidFill>
                <a:srgbClr val="222222"/>
              </a:solidFill>
            </a:endParaRPr>
          </a:p>
          <a:p>
            <a:endParaRPr lang="tr-TR" sz="2400" b="1" dirty="0">
              <a:solidFill>
                <a:srgbClr val="222222"/>
              </a:solidFill>
            </a:endParaRPr>
          </a:p>
          <a:p>
            <a:r>
              <a:rPr lang="en-US" sz="2400" b="1" dirty="0" err="1">
                <a:solidFill>
                  <a:srgbClr val="222222"/>
                </a:solidFill>
              </a:rPr>
              <a:t>Folini</a:t>
            </a:r>
            <a:r>
              <a:rPr lang="tr-TR" sz="2400" b="1" dirty="0">
                <a:solidFill>
                  <a:srgbClr val="222222"/>
                </a:solidFill>
              </a:rPr>
              <a:t>k</a:t>
            </a:r>
            <a:r>
              <a:rPr lang="en-US" sz="2400" b="1" dirty="0">
                <a:solidFill>
                  <a:srgbClr val="222222"/>
                </a:solidFill>
              </a:rPr>
              <a:t> a</a:t>
            </a:r>
            <a:r>
              <a:rPr lang="tr-TR" sz="2400" b="1" dirty="0">
                <a:solidFill>
                  <a:srgbClr val="222222"/>
                </a:solidFill>
              </a:rPr>
              <a:t>s</a:t>
            </a:r>
            <a:r>
              <a:rPr lang="en-US" sz="2400" b="1" dirty="0">
                <a:solidFill>
                  <a:srgbClr val="222222"/>
                </a:solidFill>
              </a:rPr>
              <a:t>id</a:t>
            </a:r>
            <a:r>
              <a:rPr lang="tr-TR" sz="2400" b="1" dirty="0">
                <a:solidFill>
                  <a:srgbClr val="222222"/>
                </a:solidFill>
              </a:rPr>
              <a:t>, </a:t>
            </a:r>
            <a:r>
              <a:rPr lang="tr-TR" sz="2400" b="1" dirty="0" err="1">
                <a:solidFill>
                  <a:srgbClr val="222222"/>
                </a:solidFill>
              </a:rPr>
              <a:t>folik</a:t>
            </a:r>
            <a:r>
              <a:rPr lang="tr-TR" sz="2400" b="1" dirty="0">
                <a:solidFill>
                  <a:srgbClr val="222222"/>
                </a:solidFill>
              </a:rPr>
              <a:t> asit gibi </a:t>
            </a:r>
            <a:r>
              <a:rPr lang="en-US" sz="2400" dirty="0">
                <a:solidFill>
                  <a:srgbClr val="222222"/>
                </a:solidFill>
              </a:rPr>
              <a:t> </a:t>
            </a:r>
            <a:r>
              <a:rPr lang="en-US" sz="3300" b="1" dirty="0" err="1">
                <a:solidFill>
                  <a:srgbClr val="FF0000"/>
                </a:solidFill>
              </a:rPr>
              <a:t>dih</a:t>
            </a:r>
            <a:r>
              <a:rPr lang="tr-TR" sz="3300" b="1" dirty="0">
                <a:solidFill>
                  <a:srgbClr val="FF0000"/>
                </a:solidFill>
              </a:rPr>
              <a:t>i</a:t>
            </a:r>
            <a:r>
              <a:rPr lang="en-US" sz="3300" b="1" dirty="0" err="1">
                <a:solidFill>
                  <a:srgbClr val="FF0000"/>
                </a:solidFill>
              </a:rPr>
              <a:t>drofolat</a:t>
            </a:r>
            <a:r>
              <a:rPr lang="en-US" sz="3300" b="1" dirty="0">
                <a:solidFill>
                  <a:srgbClr val="FF0000"/>
                </a:solidFill>
              </a:rPr>
              <a:t> </a:t>
            </a:r>
            <a:r>
              <a:rPr lang="en-US" sz="3300" b="1" dirty="0" err="1">
                <a:solidFill>
                  <a:srgbClr val="FF0000"/>
                </a:solidFill>
              </a:rPr>
              <a:t>redu</a:t>
            </a:r>
            <a:r>
              <a:rPr lang="tr-TR" sz="3300" b="1" dirty="0">
                <a:solidFill>
                  <a:srgbClr val="FF0000"/>
                </a:solidFill>
              </a:rPr>
              <a:t>k</a:t>
            </a:r>
            <a:r>
              <a:rPr lang="en-US" sz="3300" b="1" dirty="0">
                <a:solidFill>
                  <a:srgbClr val="FF0000"/>
                </a:solidFill>
              </a:rPr>
              <a:t>ta</a:t>
            </a:r>
            <a:r>
              <a:rPr lang="tr-TR" sz="3300" b="1" dirty="0">
                <a:solidFill>
                  <a:srgbClr val="FF0000"/>
                </a:solidFill>
              </a:rPr>
              <a:t>z</a:t>
            </a:r>
            <a:r>
              <a:rPr lang="en-US" sz="3300" b="1" dirty="0">
                <a:solidFill>
                  <a:srgbClr val="FF0000"/>
                </a:solidFill>
              </a:rPr>
              <a:t> </a:t>
            </a:r>
            <a:r>
              <a:rPr lang="tr-TR" sz="3300" b="1" dirty="0">
                <a:solidFill>
                  <a:srgbClr val="FF0000"/>
                </a:solidFill>
              </a:rPr>
              <a:t>ile aktivasyonu gerekmiyor </a:t>
            </a:r>
            <a:endParaRPr lang="en-US" sz="2400" dirty="0"/>
          </a:p>
        </p:txBody>
      </p:sp>
      <p:pic>
        <p:nvPicPr>
          <p:cNvPr id="2050" name="0B04F639-AD7F-47AF-AA8D-29AC016BD758" descr="0B04F639-AD7F-47AF-AA8D-29AC016BD75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42" b="57497"/>
          <a:stretch/>
        </p:blipFill>
        <p:spPr bwMode="auto">
          <a:xfrm>
            <a:off x="5652119" y="2852936"/>
            <a:ext cx="3124791"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078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519773" y="366713"/>
            <a:ext cx="3942698" cy="830997"/>
          </a:xfrm>
          <a:prstGeom prst="rect">
            <a:avLst/>
          </a:prstGeom>
          <a:solidFill>
            <a:schemeClr val="tx1"/>
          </a:solidFill>
          <a:ln w="9525">
            <a:noFill/>
            <a:miter lim="800000"/>
            <a:headEnd/>
            <a:tailEnd/>
          </a:ln>
        </p:spPr>
        <p:txBody>
          <a:bodyPr wrap="square">
            <a:spAutoFit/>
          </a:bodyPr>
          <a:lstStyle/>
          <a:p>
            <a:pPr algn="ctr">
              <a:defRPr/>
            </a:pPr>
            <a:r>
              <a:rPr lang="tr-TR" sz="2400" spc="450" dirty="0">
                <a:solidFill>
                  <a:srgbClr val="00B050"/>
                </a:solidFill>
                <a:effectLst>
                  <a:outerShdw blurRad="38100" dist="38100" dir="2700000" algn="tl">
                    <a:srgbClr val="000000">
                      <a:alpha val="43137"/>
                    </a:srgbClr>
                  </a:outerShdw>
                </a:effectLst>
              </a:rPr>
              <a:t>SULFONAMIDLER &amp; TRIMETOPRIM</a:t>
            </a:r>
          </a:p>
        </p:txBody>
      </p:sp>
      <p:graphicFrame>
        <p:nvGraphicFramePr>
          <p:cNvPr id="5" name="Tablo 4"/>
          <p:cNvGraphicFramePr>
            <a:graphicFrameLocks noGrp="1"/>
          </p:cNvGraphicFramePr>
          <p:nvPr>
            <p:extLst>
              <p:ext uri="{D42A27DB-BD31-4B8C-83A1-F6EECF244321}">
                <p14:modId xmlns:p14="http://schemas.microsoft.com/office/powerpoint/2010/main" val="2514245459"/>
              </p:ext>
            </p:extLst>
          </p:nvPr>
        </p:nvGraphicFramePr>
        <p:xfrm>
          <a:off x="2051719" y="1988841"/>
          <a:ext cx="4788534" cy="3261262"/>
        </p:xfrm>
        <a:graphic>
          <a:graphicData uri="http://schemas.openxmlformats.org/drawingml/2006/table">
            <a:tbl>
              <a:tblPr firstRow="1" bandRow="1">
                <a:tableStyleId>{F5AB1C69-6EDB-4FF4-983F-18BD219EF322}</a:tableStyleId>
              </a:tblPr>
              <a:tblGrid>
                <a:gridCol w="1596178">
                  <a:extLst>
                    <a:ext uri="{9D8B030D-6E8A-4147-A177-3AD203B41FA5}">
                      <a16:colId xmlns:a16="http://schemas.microsoft.com/office/drawing/2014/main" val="20000"/>
                    </a:ext>
                  </a:extLst>
                </a:gridCol>
                <a:gridCol w="1596178">
                  <a:extLst>
                    <a:ext uri="{9D8B030D-6E8A-4147-A177-3AD203B41FA5}">
                      <a16:colId xmlns:a16="http://schemas.microsoft.com/office/drawing/2014/main" val="20001"/>
                    </a:ext>
                  </a:extLst>
                </a:gridCol>
                <a:gridCol w="1596178">
                  <a:extLst>
                    <a:ext uri="{9D8B030D-6E8A-4147-A177-3AD203B41FA5}">
                      <a16:colId xmlns:a16="http://schemas.microsoft.com/office/drawing/2014/main" val="20002"/>
                    </a:ext>
                  </a:extLst>
                </a:gridCol>
              </a:tblGrid>
              <a:tr h="1729642">
                <a:tc>
                  <a:txBody>
                    <a:bodyPr/>
                    <a:lstStyle/>
                    <a:p>
                      <a:r>
                        <a:rPr lang="tr-TR" sz="2400" dirty="0"/>
                        <a:t>Yetişkin</a:t>
                      </a:r>
                      <a:endParaRPr lang="en-US" sz="2400" dirty="0"/>
                    </a:p>
                  </a:txBody>
                  <a:tcPr marL="68580" marR="68580" marT="34290" marB="34290"/>
                </a:tc>
                <a:tc>
                  <a:txBody>
                    <a:bodyPr/>
                    <a:lstStyle/>
                    <a:p>
                      <a:r>
                        <a:rPr lang="tr-TR" sz="2400" dirty="0"/>
                        <a:t>160mg  TMP+</a:t>
                      </a:r>
                    </a:p>
                    <a:p>
                      <a:r>
                        <a:rPr lang="tr-TR" sz="2400" dirty="0"/>
                        <a:t>800mg</a:t>
                      </a:r>
                    </a:p>
                    <a:p>
                      <a:r>
                        <a:rPr lang="tr-TR" sz="2400" dirty="0"/>
                        <a:t>SMZ</a:t>
                      </a:r>
                      <a:endParaRPr lang="en-US" sz="2400" dirty="0"/>
                    </a:p>
                  </a:txBody>
                  <a:tcPr marL="68580" marR="68580" marT="34290" marB="34290"/>
                </a:tc>
                <a:tc>
                  <a:txBody>
                    <a:bodyPr/>
                    <a:lstStyle/>
                    <a:p>
                      <a:r>
                        <a:rPr lang="tr-TR" sz="2400" dirty="0"/>
                        <a:t>12 saatte bir</a:t>
                      </a:r>
                      <a:r>
                        <a:rPr lang="tr-TR" sz="2400" baseline="0" dirty="0"/>
                        <a:t>/ 14 gün</a:t>
                      </a:r>
                      <a:endParaRPr lang="en-US" sz="2400" dirty="0"/>
                    </a:p>
                  </a:txBody>
                  <a:tcPr marL="68580" marR="68580" marT="34290" marB="34290"/>
                </a:tc>
                <a:extLst>
                  <a:ext uri="{0D108BD9-81ED-4DB2-BD59-A6C34878D82A}">
                    <a16:rowId xmlns:a16="http://schemas.microsoft.com/office/drawing/2014/main" val="10000"/>
                  </a:ext>
                </a:extLst>
              </a:tr>
              <a:tr h="1531620">
                <a:tc>
                  <a:txBody>
                    <a:bodyPr/>
                    <a:lstStyle/>
                    <a:p>
                      <a:r>
                        <a:rPr lang="tr-TR" sz="2400" dirty="0"/>
                        <a:t>Çocuk</a:t>
                      </a:r>
                      <a:endParaRPr lang="en-US" sz="2400" dirty="0"/>
                    </a:p>
                  </a:txBody>
                  <a:tcPr marL="68580" marR="68580" marT="34290" marB="34290"/>
                </a:tc>
                <a:tc>
                  <a:txBody>
                    <a:bodyPr/>
                    <a:lstStyle/>
                    <a:p>
                      <a:r>
                        <a:rPr lang="tr-TR" sz="2400" dirty="0"/>
                        <a:t>4mg/kg TMP+</a:t>
                      </a:r>
                    </a:p>
                    <a:p>
                      <a:r>
                        <a:rPr lang="tr-TR" sz="2400" dirty="0"/>
                        <a:t>20mg/kg SMZ</a:t>
                      </a:r>
                      <a:endParaRPr lang="en-US" sz="2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aseline="0" dirty="0"/>
                        <a:t>12 </a:t>
                      </a:r>
                      <a:r>
                        <a:rPr lang="tr-TR" sz="2400" baseline="0" dirty="0" err="1"/>
                        <a:t>satte</a:t>
                      </a:r>
                      <a:r>
                        <a:rPr lang="tr-TR" sz="2400" baseline="0" dirty="0"/>
                        <a:t> bir/ 10 gün</a:t>
                      </a:r>
                      <a:endParaRPr lang="en-US" sz="2400" dirty="0"/>
                    </a:p>
                    <a:p>
                      <a:endParaRPr lang="en-US" sz="24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5913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64914" y="2186862"/>
            <a:ext cx="4428492" cy="461665"/>
          </a:xfrm>
          <a:prstGeom prst="rect">
            <a:avLst/>
          </a:prstGeom>
        </p:spPr>
        <p:txBody>
          <a:bodyPr wrap="square">
            <a:spAutoFit/>
          </a:bodyPr>
          <a:lstStyle/>
          <a:p>
            <a:pPr lvl="0" fontAlgn="base">
              <a:spcBef>
                <a:spcPct val="0"/>
              </a:spcBef>
              <a:spcAft>
                <a:spcPct val="0"/>
              </a:spcAft>
              <a:buFontTx/>
              <a:buAutoNum type="arabicPeriod"/>
            </a:pPr>
            <a:r>
              <a:rPr lang="tr-TR" sz="2400" dirty="0">
                <a:solidFill>
                  <a:srgbClr val="00B0F0"/>
                </a:solidFill>
                <a:latin typeface="Calibri" pitchFamily="34" charset="0"/>
              </a:rPr>
              <a:t> </a:t>
            </a:r>
            <a:r>
              <a:rPr lang="tr-TR" sz="2400" dirty="0" err="1">
                <a:solidFill>
                  <a:srgbClr val="00B0F0"/>
                </a:solidFill>
                <a:latin typeface="Calibri" pitchFamily="34" charset="0"/>
              </a:rPr>
              <a:t>Aşırıduyarlık</a:t>
            </a:r>
            <a:r>
              <a:rPr lang="tr-TR" sz="2400" dirty="0">
                <a:solidFill>
                  <a:srgbClr val="00B0F0"/>
                </a:solidFill>
                <a:latin typeface="Calibri" pitchFamily="34" charset="0"/>
              </a:rPr>
              <a:t> reaksiyonları</a:t>
            </a:r>
          </a:p>
        </p:txBody>
      </p:sp>
      <p:grpSp>
        <p:nvGrpSpPr>
          <p:cNvPr id="6" name="Grup 5"/>
          <p:cNvGrpSpPr/>
          <p:nvPr/>
        </p:nvGrpSpPr>
        <p:grpSpPr>
          <a:xfrm>
            <a:off x="2502054" y="2888940"/>
            <a:ext cx="4428492" cy="2153082"/>
            <a:chOff x="219552" y="4563289"/>
            <a:chExt cx="5904656" cy="2870776"/>
          </a:xfrm>
        </p:grpSpPr>
        <p:pic>
          <p:nvPicPr>
            <p:cNvPr id="2050" name="Picture 2" descr="Image result for kernicterus sulfonam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026" y="5148064"/>
              <a:ext cx="2857500" cy="2286001"/>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19552" y="4563289"/>
              <a:ext cx="5904656" cy="615553"/>
            </a:xfrm>
            <a:prstGeom prst="rect">
              <a:avLst/>
            </a:prstGeom>
          </p:spPr>
          <p:txBody>
            <a:bodyPr wrap="square">
              <a:spAutoFit/>
            </a:bodyPr>
            <a:lstStyle/>
            <a:p>
              <a:pPr lvl="0" fontAlgn="base">
                <a:spcBef>
                  <a:spcPct val="0"/>
                </a:spcBef>
                <a:spcAft>
                  <a:spcPct val="0"/>
                </a:spcAft>
              </a:pPr>
              <a:r>
                <a:rPr lang="tr-TR" sz="2400" dirty="0">
                  <a:solidFill>
                    <a:srgbClr val="FF0000"/>
                  </a:solidFill>
                  <a:latin typeface="Calibri" pitchFamily="34" charset="0"/>
                </a:rPr>
                <a:t>2. </a:t>
              </a:r>
              <a:r>
                <a:rPr lang="tr-TR" sz="2400" dirty="0" err="1">
                  <a:solidFill>
                    <a:srgbClr val="FF0000"/>
                  </a:solidFill>
                  <a:latin typeface="Calibri" pitchFamily="34" charset="0"/>
                </a:rPr>
                <a:t>Kernikterus</a:t>
              </a:r>
              <a:endParaRPr lang="tr-TR" sz="2400" dirty="0">
                <a:solidFill>
                  <a:srgbClr val="FF0000"/>
                </a:solidFill>
                <a:latin typeface="Calibri" pitchFamily="34" charset="0"/>
              </a:endParaRPr>
            </a:p>
          </p:txBody>
        </p:sp>
      </p:grpSp>
      <p:sp>
        <p:nvSpPr>
          <p:cNvPr id="10" name="Dikdörtgen 9"/>
          <p:cNvSpPr/>
          <p:nvPr/>
        </p:nvSpPr>
        <p:spPr>
          <a:xfrm>
            <a:off x="2276875" y="5099729"/>
            <a:ext cx="4428492" cy="784830"/>
          </a:xfrm>
          <a:prstGeom prst="rect">
            <a:avLst/>
          </a:prstGeom>
        </p:spPr>
        <p:txBody>
          <a:bodyPr wrap="square">
            <a:spAutoFit/>
          </a:bodyPr>
          <a:lstStyle/>
          <a:p>
            <a:pPr lvl="0" fontAlgn="base">
              <a:spcBef>
                <a:spcPct val="0"/>
              </a:spcBef>
              <a:spcAft>
                <a:spcPct val="0"/>
              </a:spcAft>
            </a:pPr>
            <a:r>
              <a:rPr lang="tr-TR" sz="2400" dirty="0">
                <a:solidFill>
                  <a:srgbClr val="7030A0"/>
                </a:solidFill>
                <a:latin typeface="Calibri" pitchFamily="34" charset="0"/>
              </a:rPr>
              <a:t>3. </a:t>
            </a:r>
            <a:r>
              <a:rPr lang="tr-TR" sz="4500" dirty="0" err="1">
                <a:solidFill>
                  <a:srgbClr val="7030A0"/>
                </a:solidFill>
                <a:effectLst>
                  <a:outerShdw blurRad="38100" dist="38100" dir="2700000" algn="tl">
                    <a:srgbClr val="000000">
                      <a:alpha val="43137"/>
                    </a:srgbClr>
                  </a:outerShdw>
                </a:effectLst>
                <a:latin typeface="Calibri" pitchFamily="34" charset="0"/>
              </a:rPr>
              <a:t>Kristalüri</a:t>
            </a:r>
            <a:r>
              <a:rPr lang="tr-TR" sz="4500" dirty="0">
                <a:solidFill>
                  <a:srgbClr val="7030A0"/>
                </a:solidFill>
                <a:effectLst>
                  <a:outerShdw blurRad="38100" dist="38100" dir="2700000" algn="tl">
                    <a:srgbClr val="000000">
                      <a:alpha val="43137"/>
                    </a:srgbClr>
                  </a:outerShdw>
                </a:effectLst>
                <a:latin typeface="Calibri" pitchFamily="34" charset="0"/>
              </a:rPr>
              <a:t> </a:t>
            </a:r>
          </a:p>
        </p:txBody>
      </p:sp>
      <p:sp>
        <p:nvSpPr>
          <p:cNvPr id="2" name="Dikdörtgen 1">
            <a:extLst>
              <a:ext uri="{FF2B5EF4-FFF2-40B4-BE49-F238E27FC236}">
                <a16:creationId xmlns:a16="http://schemas.microsoft.com/office/drawing/2014/main" id="{2CC236D1-3B9F-464F-8A67-5F7E50051E65}"/>
              </a:ext>
            </a:extLst>
          </p:cNvPr>
          <p:cNvSpPr/>
          <p:nvPr/>
        </p:nvSpPr>
        <p:spPr>
          <a:xfrm>
            <a:off x="2402137" y="1306666"/>
            <a:ext cx="2126416" cy="646331"/>
          </a:xfrm>
          <a:prstGeom prst="rect">
            <a:avLst/>
          </a:prstGeom>
        </p:spPr>
        <p:txBody>
          <a:bodyPr wrap="none">
            <a:spAutoFit/>
          </a:bodyPr>
          <a:lstStyle/>
          <a:p>
            <a:pPr algn="ctr">
              <a:lnSpc>
                <a:spcPct val="150000"/>
              </a:lnSpc>
              <a:defRPr/>
            </a:pPr>
            <a:r>
              <a:rPr lang="en-US" sz="2400" dirty="0">
                <a:solidFill>
                  <a:srgbClr val="FF0000"/>
                </a:solidFill>
                <a:effectLst>
                  <a:outerShdw blurRad="38100" dist="38100" dir="2700000" algn="tl">
                    <a:srgbClr val="000000">
                      <a:alpha val="43137"/>
                    </a:srgbClr>
                  </a:outerShdw>
                </a:effectLst>
              </a:rPr>
              <a:t>Adverse </a:t>
            </a:r>
            <a:r>
              <a:rPr lang="en-US" sz="2400" dirty="0" err="1">
                <a:solidFill>
                  <a:srgbClr val="FF0000"/>
                </a:solidFill>
                <a:effectLst>
                  <a:outerShdw blurRad="38100" dist="38100" dir="2700000" algn="tl">
                    <a:srgbClr val="000000">
                      <a:alpha val="43137"/>
                    </a:srgbClr>
                  </a:outerShdw>
                </a:effectLst>
              </a:rPr>
              <a:t>Rxn</a:t>
            </a:r>
            <a:endParaRPr lang="tr-TR" sz="2400" dirty="0">
              <a:solidFill>
                <a:srgbClr val="FF0000"/>
              </a:solidFill>
              <a:effectLst>
                <a:outerShdw blurRad="38100" dist="38100" dir="2700000" algn="tl">
                  <a:srgbClr val="000000">
                    <a:alpha val="43137"/>
                  </a:srgbClr>
                </a:outerShdw>
              </a:effectLst>
            </a:endParaRPr>
          </a:p>
        </p:txBody>
      </p:sp>
      <p:sp>
        <p:nvSpPr>
          <p:cNvPr id="11" name="Dikdörtgen 10">
            <a:extLst>
              <a:ext uri="{FF2B5EF4-FFF2-40B4-BE49-F238E27FC236}">
                <a16:creationId xmlns:a16="http://schemas.microsoft.com/office/drawing/2014/main" id="{BB9732E1-C5FB-4C02-9296-9F16BC6FEF2E}"/>
              </a:ext>
            </a:extLst>
          </p:cNvPr>
          <p:cNvSpPr/>
          <p:nvPr/>
        </p:nvSpPr>
        <p:spPr>
          <a:xfrm>
            <a:off x="2519772" y="6043914"/>
            <a:ext cx="4428492" cy="461665"/>
          </a:xfrm>
          <a:prstGeom prst="rect">
            <a:avLst/>
          </a:prstGeom>
        </p:spPr>
        <p:txBody>
          <a:bodyPr wrap="square">
            <a:spAutoFit/>
          </a:bodyPr>
          <a:lstStyle/>
          <a:p>
            <a:pPr lvl="0" fontAlgn="base">
              <a:spcBef>
                <a:spcPct val="0"/>
              </a:spcBef>
              <a:spcAft>
                <a:spcPct val="0"/>
              </a:spcAft>
            </a:pPr>
            <a:r>
              <a:rPr lang="en-US" sz="2400" dirty="0">
                <a:solidFill>
                  <a:srgbClr val="FF0000"/>
                </a:solidFill>
                <a:latin typeface="Calibri" pitchFamily="34" charset="0"/>
              </a:rPr>
              <a:t>4</a:t>
            </a:r>
            <a:r>
              <a:rPr lang="tr-TR" sz="2400" dirty="0">
                <a:solidFill>
                  <a:srgbClr val="FF0000"/>
                </a:solidFill>
                <a:latin typeface="Calibri" pitchFamily="34" charset="0"/>
              </a:rPr>
              <a:t>. </a:t>
            </a:r>
            <a:r>
              <a:rPr lang="en-US" sz="2400" dirty="0" err="1">
                <a:solidFill>
                  <a:srgbClr val="FF0000"/>
                </a:solidFill>
                <a:latin typeface="Calibri" pitchFamily="34" charset="0"/>
              </a:rPr>
              <a:t>Hematopoieti</a:t>
            </a:r>
            <a:r>
              <a:rPr lang="tr-TR" sz="2400" dirty="0">
                <a:solidFill>
                  <a:srgbClr val="FF0000"/>
                </a:solidFill>
                <a:latin typeface="Calibri" pitchFamily="34" charset="0"/>
              </a:rPr>
              <a:t>k</a:t>
            </a:r>
            <a:r>
              <a:rPr lang="en-US" sz="2400" dirty="0">
                <a:solidFill>
                  <a:srgbClr val="FF0000"/>
                </a:solidFill>
                <a:latin typeface="Calibri" pitchFamily="34" charset="0"/>
              </a:rPr>
              <a:t> </a:t>
            </a:r>
            <a:r>
              <a:rPr lang="tr-TR" sz="2400" dirty="0">
                <a:solidFill>
                  <a:srgbClr val="FF0000"/>
                </a:solidFill>
                <a:latin typeface="Calibri" pitchFamily="34" charset="0"/>
              </a:rPr>
              <a:t>hastalıklar</a:t>
            </a:r>
          </a:p>
        </p:txBody>
      </p:sp>
      <p:sp>
        <p:nvSpPr>
          <p:cNvPr id="12" name="Text Box 4">
            <a:extLst>
              <a:ext uri="{FF2B5EF4-FFF2-40B4-BE49-F238E27FC236}">
                <a16:creationId xmlns:a16="http://schemas.microsoft.com/office/drawing/2014/main" id="{73E8BFAB-1578-4B88-85D6-CAD254185FF0}"/>
              </a:ext>
            </a:extLst>
          </p:cNvPr>
          <p:cNvSpPr txBox="1">
            <a:spLocks noChangeArrowheads="1"/>
          </p:cNvSpPr>
          <p:nvPr/>
        </p:nvSpPr>
        <p:spPr bwMode="auto">
          <a:xfrm>
            <a:off x="2519773" y="366713"/>
            <a:ext cx="3942698" cy="830997"/>
          </a:xfrm>
          <a:prstGeom prst="rect">
            <a:avLst/>
          </a:prstGeom>
          <a:solidFill>
            <a:schemeClr val="tx1"/>
          </a:solidFill>
          <a:ln w="9525">
            <a:noFill/>
            <a:miter lim="800000"/>
            <a:headEnd/>
            <a:tailEnd/>
          </a:ln>
        </p:spPr>
        <p:txBody>
          <a:bodyPr wrap="square">
            <a:spAutoFit/>
          </a:bodyPr>
          <a:lstStyle/>
          <a:p>
            <a:pPr algn="ctr">
              <a:defRPr/>
            </a:pPr>
            <a:r>
              <a:rPr lang="tr-TR" sz="2400" spc="450" dirty="0">
                <a:solidFill>
                  <a:srgbClr val="00B050"/>
                </a:solidFill>
                <a:effectLst>
                  <a:outerShdw blurRad="38100" dist="38100" dir="2700000" algn="tl">
                    <a:srgbClr val="000000">
                      <a:alpha val="43137"/>
                    </a:srgbClr>
                  </a:outerShdw>
                </a:effectLst>
              </a:rPr>
              <a:t>SULFONAMIDLER &amp; TRIMETOPRIM</a:t>
            </a:r>
          </a:p>
        </p:txBody>
      </p:sp>
    </p:spTree>
    <p:extLst>
      <p:ext uri="{BB962C8B-B14F-4D97-AF65-F5344CB8AC3E}">
        <p14:creationId xmlns:p14="http://schemas.microsoft.com/office/powerpoint/2010/main" val="301803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18297" y="1430778"/>
            <a:ext cx="5705729" cy="1004121"/>
          </a:xfrm>
          <a:prstGeom prst="rect">
            <a:avLst/>
          </a:prstGeom>
          <a:noFill/>
        </p:spPr>
        <p:txBody>
          <a:bodyPr wrap="none" lIns="68580" tIns="34290" rIns="68580" bIns="34290">
            <a:spAutoFit/>
          </a:bodyPr>
          <a:lstStyle/>
          <a:p>
            <a:pPr algn="ctr">
              <a:lnSpc>
                <a:spcPct val="150000"/>
              </a:lnSpc>
            </a:pPr>
            <a:r>
              <a:rPr lang="en-US" sz="4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tr-TR" sz="22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FLORO</a:t>
            </a:r>
            <a:r>
              <a:rPr lang="en-US" sz="4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tr-TR" sz="4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KİNOLONLAR</a:t>
            </a:r>
          </a:p>
        </p:txBody>
      </p:sp>
      <p:pic>
        <p:nvPicPr>
          <p:cNvPr id="5" name="Picture 12" descr="Image result for piyelosepty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347102"/>
            <a:ext cx="1853573" cy="123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53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harm2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814" y="296652"/>
            <a:ext cx="3832049" cy="459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A4F263B2-7EDD-47AA-9B0B-0CD8A37ED170}"/>
              </a:ext>
            </a:extLst>
          </p:cNvPr>
          <p:cNvSpPr txBox="1"/>
          <p:nvPr/>
        </p:nvSpPr>
        <p:spPr>
          <a:xfrm>
            <a:off x="2009682" y="5157192"/>
            <a:ext cx="6431248" cy="1200329"/>
          </a:xfrm>
          <a:prstGeom prst="rect">
            <a:avLst/>
          </a:prstGeom>
          <a:noFill/>
        </p:spPr>
        <p:txBody>
          <a:bodyPr wrap="none" rtlCol="0">
            <a:spAutoFit/>
          </a:bodyPr>
          <a:lstStyle/>
          <a:p>
            <a:r>
              <a:rPr lang="tr-TR" dirty="0">
                <a:solidFill>
                  <a:srgbClr val="FF0000"/>
                </a:solidFill>
              </a:rPr>
              <a:t>Rezistans</a:t>
            </a:r>
            <a:endParaRPr lang="en-US" dirty="0">
              <a:solidFill>
                <a:srgbClr val="FF0000"/>
              </a:solidFill>
            </a:endParaRPr>
          </a:p>
          <a:p>
            <a:pPr marL="257175" indent="-257175">
              <a:buFont typeface="Arial" panose="020B0604020202020204" pitchFamily="34" charset="0"/>
              <a:buChar char="•"/>
            </a:pPr>
            <a:r>
              <a:rPr lang="tr-TR" dirty="0"/>
              <a:t>Nokta mutasyonu: hedef enzimin </a:t>
            </a:r>
            <a:r>
              <a:rPr lang="tr-TR" dirty="0" err="1"/>
              <a:t>kinolon</a:t>
            </a:r>
            <a:r>
              <a:rPr lang="tr-TR" dirty="0"/>
              <a:t> bağlayan </a:t>
            </a:r>
          </a:p>
          <a:p>
            <a:pPr marL="257175" indent="-257175">
              <a:buFont typeface="Arial" panose="020B0604020202020204" pitchFamily="34" charset="0"/>
              <a:buChar char="•"/>
            </a:pPr>
            <a:r>
              <a:rPr lang="tr-TR" dirty="0"/>
              <a:t>bölgesinde </a:t>
            </a:r>
          </a:p>
          <a:p>
            <a:pPr marL="257175" indent="-257175">
              <a:buFont typeface="Arial" panose="020B0604020202020204" pitchFamily="34" charset="0"/>
              <a:buChar char="•"/>
            </a:pPr>
            <a:r>
              <a:rPr lang="tr-TR" dirty="0"/>
              <a:t>Mikroorganizmanın geçirgenliğinde değişiklik</a:t>
            </a:r>
          </a:p>
        </p:txBody>
      </p:sp>
    </p:spTree>
    <p:extLst>
      <p:ext uri="{BB962C8B-B14F-4D97-AF65-F5344CB8AC3E}">
        <p14:creationId xmlns:p14="http://schemas.microsoft.com/office/powerpoint/2010/main" val="2976265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B23AA7B-DA45-4C4D-ABA3-656579223D89}"/>
              </a:ext>
            </a:extLst>
          </p:cNvPr>
          <p:cNvSpPr/>
          <p:nvPr/>
        </p:nvSpPr>
        <p:spPr>
          <a:xfrm>
            <a:off x="2195736" y="242646"/>
            <a:ext cx="4860540" cy="2862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ct val="250000"/>
              </a:lnSpc>
              <a:defRPr/>
            </a:pPr>
            <a:r>
              <a:rPr lang="en-US" dirty="0" err="1">
                <a:solidFill>
                  <a:srgbClr val="FFFF00"/>
                </a:solidFill>
                <a:latin typeface="Arial Rounded MT Bold" panose="020F0704030504030204" pitchFamily="34" charset="0"/>
              </a:rPr>
              <a:t>Levoflo</a:t>
            </a:r>
            <a:r>
              <a:rPr lang="tr-TR" dirty="0" err="1">
                <a:solidFill>
                  <a:srgbClr val="FFFF00"/>
                </a:solidFill>
                <a:latin typeface="Arial Rounded MT Bold" panose="020F0704030504030204" pitchFamily="34" charset="0"/>
              </a:rPr>
              <a:t>ksasin</a:t>
            </a:r>
            <a:r>
              <a:rPr lang="en-US" dirty="0">
                <a:solidFill>
                  <a:srgbClr val="FFFF00"/>
                </a:solidFill>
                <a:latin typeface="Arial Rounded MT Bold" panose="020F0704030504030204" pitchFamily="34" charset="0"/>
              </a:rPr>
              <a:t> (best for Gram +)</a:t>
            </a:r>
          </a:p>
          <a:p>
            <a:pPr eaLnBrk="1" hangingPunct="1">
              <a:lnSpc>
                <a:spcPct val="250000"/>
              </a:lnSpc>
              <a:defRPr/>
            </a:pPr>
            <a:r>
              <a:rPr lang="en-US" dirty="0">
                <a:solidFill>
                  <a:srgbClr val="FFFF00"/>
                </a:solidFill>
                <a:latin typeface="Arial Rounded MT Bold" panose="020F0704030504030204" pitchFamily="34" charset="0"/>
              </a:rPr>
              <a:t>Mo</a:t>
            </a:r>
            <a:r>
              <a:rPr lang="tr-TR" dirty="0" err="1">
                <a:solidFill>
                  <a:srgbClr val="FFFF00"/>
                </a:solidFill>
                <a:latin typeface="Arial Rounded MT Bold" panose="020F0704030504030204" pitchFamily="34" charset="0"/>
              </a:rPr>
              <a:t>ksi</a:t>
            </a:r>
            <a:r>
              <a:rPr lang="en-US" dirty="0" err="1">
                <a:solidFill>
                  <a:srgbClr val="FFFF00"/>
                </a:solidFill>
                <a:latin typeface="Arial Rounded MT Bold" panose="020F0704030504030204" pitchFamily="34" charset="0"/>
              </a:rPr>
              <a:t>flo</a:t>
            </a:r>
            <a:r>
              <a:rPr lang="tr-TR" dirty="0" err="1">
                <a:solidFill>
                  <a:srgbClr val="FFFF00"/>
                </a:solidFill>
                <a:latin typeface="Arial Rounded MT Bold" panose="020F0704030504030204" pitchFamily="34" charset="0"/>
              </a:rPr>
              <a:t>ks</a:t>
            </a:r>
            <a:r>
              <a:rPr lang="en-US" dirty="0">
                <a:solidFill>
                  <a:srgbClr val="FFFF00"/>
                </a:solidFill>
                <a:latin typeface="Arial Rounded MT Bold" panose="020F0704030504030204" pitchFamily="34" charset="0"/>
              </a:rPr>
              <a:t>a</a:t>
            </a:r>
            <a:r>
              <a:rPr lang="tr-TR" dirty="0">
                <a:solidFill>
                  <a:srgbClr val="FFFF00"/>
                </a:solidFill>
                <a:latin typeface="Arial Rounded MT Bold" panose="020F0704030504030204" pitchFamily="34" charset="0"/>
              </a:rPr>
              <a:t>s</a:t>
            </a:r>
            <a:r>
              <a:rPr lang="en-US" dirty="0">
                <a:solidFill>
                  <a:srgbClr val="FFFF00"/>
                </a:solidFill>
                <a:latin typeface="Arial Rounded MT Bold" panose="020F0704030504030204" pitchFamily="34" charset="0"/>
              </a:rPr>
              <a:t>in</a:t>
            </a:r>
          </a:p>
          <a:p>
            <a:pPr eaLnBrk="1" hangingPunct="1">
              <a:lnSpc>
                <a:spcPct val="250000"/>
              </a:lnSpc>
              <a:defRPr/>
            </a:pPr>
            <a:r>
              <a:rPr lang="tr-TR" sz="2400" u="sng" dirty="0">
                <a:solidFill>
                  <a:srgbClr val="FFFF00"/>
                </a:solidFill>
                <a:effectLst>
                  <a:outerShdw blurRad="38100" dist="38100" dir="2700000" algn="tl">
                    <a:srgbClr val="000000">
                      <a:alpha val="43137"/>
                    </a:srgbClr>
                  </a:outerShdw>
                </a:effectLst>
                <a:latin typeface="Arial Rounded MT Bold" panose="020F0704030504030204" pitchFamily="34" charset="0"/>
              </a:rPr>
              <a:t>S</a:t>
            </a:r>
            <a:r>
              <a:rPr lang="en-US" sz="2400" u="sng" dirty="0" err="1">
                <a:solidFill>
                  <a:srgbClr val="FFFF00"/>
                </a:solidFill>
                <a:effectLst>
                  <a:outerShdw blurRad="38100" dist="38100" dir="2700000" algn="tl">
                    <a:srgbClr val="000000">
                      <a:alpha val="43137"/>
                    </a:srgbClr>
                  </a:outerShdw>
                </a:effectLst>
                <a:latin typeface="Arial Rounded MT Bold" panose="020F0704030504030204" pitchFamily="34" charset="0"/>
              </a:rPr>
              <a:t>iproflo</a:t>
            </a:r>
            <a:r>
              <a:rPr lang="tr-TR" sz="2400" u="sng" dirty="0" err="1">
                <a:solidFill>
                  <a:srgbClr val="FFFF00"/>
                </a:solidFill>
                <a:effectLst>
                  <a:outerShdw blurRad="38100" dist="38100" dir="2700000" algn="tl">
                    <a:srgbClr val="000000">
                      <a:alpha val="43137"/>
                    </a:srgbClr>
                  </a:outerShdw>
                </a:effectLst>
                <a:latin typeface="Arial Rounded MT Bold" panose="020F0704030504030204" pitchFamily="34" charset="0"/>
              </a:rPr>
              <a:t>ksin</a:t>
            </a:r>
            <a:r>
              <a:rPr lang="en-US" sz="2400" u="sng" dirty="0">
                <a:solidFill>
                  <a:srgbClr val="FFFF00"/>
                </a:solidFill>
                <a:effectLst>
                  <a:outerShdw blurRad="38100" dist="38100" dir="2700000" algn="tl">
                    <a:srgbClr val="000000">
                      <a:alpha val="43137"/>
                    </a:srgbClr>
                  </a:outerShdw>
                </a:effectLst>
                <a:latin typeface="Arial Rounded MT Bold" panose="020F0704030504030204" pitchFamily="34" charset="0"/>
              </a:rPr>
              <a:t> (best for Gram -)</a:t>
            </a:r>
          </a:p>
          <a:p>
            <a:pPr eaLnBrk="1" hangingPunct="1">
              <a:lnSpc>
                <a:spcPct val="250000"/>
              </a:lnSpc>
              <a:defRPr/>
            </a:pPr>
            <a:r>
              <a:rPr lang="en-US" dirty="0" err="1">
                <a:solidFill>
                  <a:srgbClr val="FFFF00"/>
                </a:solidFill>
                <a:latin typeface="Arial Rounded MT Bold" panose="020F0704030504030204" pitchFamily="34" charset="0"/>
              </a:rPr>
              <a:t>Oflo</a:t>
            </a:r>
            <a:r>
              <a:rPr lang="tr-TR" dirty="0" err="1">
                <a:solidFill>
                  <a:srgbClr val="FFFF00"/>
                </a:solidFill>
                <a:latin typeface="Arial Rounded MT Bold" panose="020F0704030504030204" pitchFamily="34" charset="0"/>
              </a:rPr>
              <a:t>ksas</a:t>
            </a:r>
            <a:r>
              <a:rPr lang="en-US" dirty="0">
                <a:solidFill>
                  <a:srgbClr val="FFFF00"/>
                </a:solidFill>
                <a:latin typeface="Arial Rounded MT Bold" panose="020F0704030504030204" pitchFamily="34" charset="0"/>
              </a:rPr>
              <a:t>in</a:t>
            </a:r>
          </a:p>
          <a:p>
            <a:pPr eaLnBrk="1" hangingPunct="1">
              <a:lnSpc>
                <a:spcPct val="250000"/>
              </a:lnSpc>
              <a:defRPr/>
            </a:pPr>
            <a:endParaRPr lang="en-US" dirty="0">
              <a:solidFill>
                <a:schemeClr val="accent4">
                  <a:lumMod val="90000"/>
                </a:schemeClr>
              </a:solidFill>
              <a:latin typeface="Arial Rounded MT Bold" panose="020F0704030504030204" pitchFamily="34" charset="0"/>
            </a:endParaRPr>
          </a:p>
          <a:p>
            <a:pPr eaLnBrk="1" hangingPunct="1">
              <a:lnSpc>
                <a:spcPct val="250000"/>
              </a:lnSpc>
              <a:defRPr/>
            </a:pPr>
            <a:endParaRPr lang="tr-TR" dirty="0">
              <a:solidFill>
                <a:schemeClr val="accent4">
                  <a:lumMod val="90000"/>
                </a:schemeClr>
              </a:solidFill>
              <a:latin typeface="Arial Rounded MT Bold" panose="020F0704030504030204" pitchFamily="34" charset="0"/>
            </a:endParaRPr>
          </a:p>
        </p:txBody>
      </p:sp>
      <p:sp>
        <p:nvSpPr>
          <p:cNvPr id="5" name="Metin kutusu 4">
            <a:extLst>
              <a:ext uri="{FF2B5EF4-FFF2-40B4-BE49-F238E27FC236}">
                <a16:creationId xmlns:a16="http://schemas.microsoft.com/office/drawing/2014/main" id="{4EEB8B8E-50FE-4314-A153-5EC920100DF2}"/>
              </a:ext>
            </a:extLst>
          </p:cNvPr>
          <p:cNvSpPr txBox="1"/>
          <p:nvPr/>
        </p:nvSpPr>
        <p:spPr>
          <a:xfrm>
            <a:off x="2195737" y="3449007"/>
            <a:ext cx="5187639" cy="830997"/>
          </a:xfrm>
          <a:prstGeom prst="rect">
            <a:avLst/>
          </a:prstGeom>
          <a:noFill/>
        </p:spPr>
        <p:txBody>
          <a:bodyPr wrap="none" rtlCol="0">
            <a:spAutoFit/>
          </a:bodyPr>
          <a:lstStyle/>
          <a:p>
            <a:r>
              <a:rPr lang="en-US" sz="2400" b="1" spc="225" dirty="0">
                <a:effectLst>
                  <a:outerShdw blurRad="38100" dist="38100" dir="2700000" algn="tl">
                    <a:srgbClr val="000000">
                      <a:alpha val="43137"/>
                    </a:srgbClr>
                  </a:outerShdw>
                </a:effectLst>
              </a:rPr>
              <a:t>Gram –</a:t>
            </a:r>
            <a:r>
              <a:rPr lang="tr-TR" sz="2400" b="1" spc="225" dirty="0">
                <a:effectLst>
                  <a:outerShdw blurRad="38100" dist="38100" dir="2700000" algn="tl">
                    <a:srgbClr val="000000">
                      <a:alpha val="43137"/>
                    </a:srgbClr>
                  </a:outerShdw>
                </a:effectLst>
              </a:rPr>
              <a:t> çok iyi</a:t>
            </a:r>
            <a:endParaRPr lang="en-US" sz="2400" b="1" spc="225" dirty="0">
              <a:effectLst>
                <a:outerShdw blurRad="38100" dist="38100" dir="2700000" algn="tl">
                  <a:srgbClr val="000000">
                    <a:alpha val="43137"/>
                  </a:srgbClr>
                </a:outerShdw>
              </a:effectLst>
            </a:endParaRPr>
          </a:p>
          <a:p>
            <a:r>
              <a:rPr lang="en-US" sz="2400" b="1" spc="225" dirty="0">
                <a:effectLst>
                  <a:outerShdw blurRad="38100" dist="38100" dir="2700000" algn="tl">
                    <a:srgbClr val="000000">
                      <a:alpha val="43137"/>
                    </a:srgbClr>
                  </a:outerShdw>
                </a:effectLst>
              </a:rPr>
              <a:t>Moderate---Good Gram +</a:t>
            </a:r>
            <a:endParaRPr lang="tr-TR" sz="2400" b="1" spc="225" dirty="0">
              <a:effectLst>
                <a:outerShdw blurRad="38100" dist="38100" dir="2700000" algn="tl">
                  <a:srgbClr val="000000">
                    <a:alpha val="43137"/>
                  </a:srgbClr>
                </a:outerShdw>
              </a:effectLst>
            </a:endParaRPr>
          </a:p>
        </p:txBody>
      </p:sp>
      <p:sp>
        <p:nvSpPr>
          <p:cNvPr id="6" name="Metin kutusu 5">
            <a:extLst>
              <a:ext uri="{FF2B5EF4-FFF2-40B4-BE49-F238E27FC236}">
                <a16:creationId xmlns:a16="http://schemas.microsoft.com/office/drawing/2014/main" id="{904801BA-B4C6-4DE6-8D31-C7634EC2A6CE}"/>
              </a:ext>
            </a:extLst>
          </p:cNvPr>
          <p:cNvSpPr txBox="1"/>
          <p:nvPr/>
        </p:nvSpPr>
        <p:spPr>
          <a:xfrm>
            <a:off x="2897814" y="4455114"/>
            <a:ext cx="3677610" cy="2308324"/>
          </a:xfrm>
          <a:prstGeom prst="rect">
            <a:avLst/>
          </a:prstGeom>
          <a:noFill/>
        </p:spPr>
        <p:txBody>
          <a:bodyPr wrap="none" rtlCol="0">
            <a:spAutoFit/>
          </a:bodyPr>
          <a:lstStyle/>
          <a:p>
            <a:r>
              <a:rPr lang="en-US" sz="2400" i="1" dirty="0"/>
              <a:t>Enterobacter</a:t>
            </a:r>
            <a:r>
              <a:rPr lang="en-US" sz="2400" dirty="0"/>
              <a:t> </a:t>
            </a:r>
            <a:r>
              <a:rPr lang="en-US" sz="2400" dirty="0" err="1"/>
              <a:t>sp</a:t>
            </a:r>
            <a:endParaRPr lang="en-US" sz="2400" dirty="0"/>
          </a:p>
          <a:p>
            <a:r>
              <a:rPr lang="en-US" sz="2400" i="1" dirty="0"/>
              <a:t>P aeruginosa</a:t>
            </a:r>
          </a:p>
          <a:p>
            <a:r>
              <a:rPr lang="en-US" sz="2400" i="1" dirty="0"/>
              <a:t>Neisseria meningitidis</a:t>
            </a:r>
          </a:p>
          <a:p>
            <a:r>
              <a:rPr lang="en-US" sz="2400" i="1" dirty="0" err="1"/>
              <a:t>Haemophilus</a:t>
            </a:r>
            <a:r>
              <a:rPr lang="en-US" sz="2400" dirty="0"/>
              <a:t> </a:t>
            </a:r>
            <a:r>
              <a:rPr lang="en-US" sz="2400" dirty="0" err="1"/>
              <a:t>sp</a:t>
            </a:r>
            <a:endParaRPr lang="en-US" sz="2400" dirty="0"/>
          </a:p>
          <a:p>
            <a:r>
              <a:rPr lang="en-US" sz="2400" i="1" dirty="0" err="1"/>
              <a:t>Camphylobacter</a:t>
            </a:r>
            <a:r>
              <a:rPr lang="en-US" sz="2400" i="1" dirty="0"/>
              <a:t> </a:t>
            </a:r>
            <a:r>
              <a:rPr lang="en-US" sz="2400" i="1" dirty="0" err="1"/>
              <a:t>jejuni</a:t>
            </a:r>
            <a:endParaRPr lang="en-US" sz="2400" i="1" dirty="0"/>
          </a:p>
          <a:p>
            <a:r>
              <a:rPr lang="en-US" sz="2400" i="1" dirty="0"/>
              <a:t>MSSA</a:t>
            </a:r>
            <a:endParaRPr lang="tr-TR" sz="2400" dirty="0"/>
          </a:p>
        </p:txBody>
      </p:sp>
    </p:spTree>
    <p:extLst>
      <p:ext uri="{BB962C8B-B14F-4D97-AF65-F5344CB8AC3E}">
        <p14:creationId xmlns:p14="http://schemas.microsoft.com/office/powerpoint/2010/main" val="2284764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165175427"/>
              </p:ext>
            </p:extLst>
          </p:nvPr>
        </p:nvGraphicFramePr>
        <p:xfrm>
          <a:off x="2213737" y="3327074"/>
          <a:ext cx="5004558" cy="3660126"/>
        </p:xfrm>
        <a:graphic>
          <a:graphicData uri="http://schemas.openxmlformats.org/drawingml/2006/table">
            <a:tbl>
              <a:tblPr firstRow="1" bandRow="1">
                <a:tableStyleId>{F5AB1C69-6EDB-4FF4-983F-18BD219EF322}</a:tableStyleId>
              </a:tblPr>
              <a:tblGrid>
                <a:gridCol w="1668186">
                  <a:extLst>
                    <a:ext uri="{9D8B030D-6E8A-4147-A177-3AD203B41FA5}">
                      <a16:colId xmlns:a16="http://schemas.microsoft.com/office/drawing/2014/main" val="20000"/>
                    </a:ext>
                  </a:extLst>
                </a:gridCol>
                <a:gridCol w="1668186">
                  <a:extLst>
                    <a:ext uri="{9D8B030D-6E8A-4147-A177-3AD203B41FA5}">
                      <a16:colId xmlns:a16="http://schemas.microsoft.com/office/drawing/2014/main" val="20001"/>
                    </a:ext>
                  </a:extLst>
                </a:gridCol>
                <a:gridCol w="1668186">
                  <a:extLst>
                    <a:ext uri="{9D8B030D-6E8A-4147-A177-3AD203B41FA5}">
                      <a16:colId xmlns:a16="http://schemas.microsoft.com/office/drawing/2014/main" val="20002"/>
                    </a:ext>
                  </a:extLst>
                </a:gridCol>
              </a:tblGrid>
              <a:tr h="1531620">
                <a:tc>
                  <a:txBody>
                    <a:bodyPr/>
                    <a:lstStyle/>
                    <a:p>
                      <a:r>
                        <a:rPr lang="tr-TR" sz="2400" dirty="0"/>
                        <a:t>Yetişkin</a:t>
                      </a:r>
                      <a:endParaRPr lang="en-US" sz="2400" dirty="0"/>
                    </a:p>
                  </a:txBody>
                  <a:tcPr marL="68580" marR="68580" marT="34290" marB="34290"/>
                </a:tc>
                <a:tc>
                  <a:txBody>
                    <a:bodyPr/>
                    <a:lstStyle/>
                    <a:p>
                      <a:r>
                        <a:rPr lang="tr-TR" sz="2400" dirty="0"/>
                        <a:t>250-500mg</a:t>
                      </a:r>
                      <a:endParaRPr lang="en-US" sz="2400" dirty="0"/>
                    </a:p>
                  </a:txBody>
                  <a:tcPr marL="68580" marR="68580" marT="34290" marB="34290"/>
                </a:tc>
                <a:tc>
                  <a:txBody>
                    <a:bodyPr/>
                    <a:lstStyle/>
                    <a:p>
                      <a:r>
                        <a:rPr lang="tr-TR" sz="2400" baseline="0" dirty="0"/>
                        <a:t>12 </a:t>
                      </a:r>
                      <a:r>
                        <a:rPr lang="tr-TR" sz="2400" baseline="0" dirty="0" err="1"/>
                        <a:t>satte</a:t>
                      </a:r>
                      <a:r>
                        <a:rPr lang="tr-TR" sz="2400" baseline="0" dirty="0"/>
                        <a:t> bir / 7-14 gün</a:t>
                      </a:r>
                      <a:endParaRPr lang="en-US" sz="2400" dirty="0"/>
                    </a:p>
                  </a:txBody>
                  <a:tcPr marL="68580" marR="68580" marT="34290" marB="34290"/>
                </a:tc>
                <a:extLst>
                  <a:ext uri="{0D108BD9-81ED-4DB2-BD59-A6C34878D82A}">
                    <a16:rowId xmlns:a16="http://schemas.microsoft.com/office/drawing/2014/main" val="10000"/>
                  </a:ext>
                </a:extLst>
              </a:tr>
              <a:tr h="2128506">
                <a:tc>
                  <a:txBody>
                    <a:bodyPr/>
                    <a:lstStyle/>
                    <a:p>
                      <a:r>
                        <a:rPr lang="tr-TR" sz="2400" dirty="0"/>
                        <a:t>Çocuk</a:t>
                      </a:r>
                      <a:endParaRPr lang="en-US" sz="2400" dirty="0"/>
                    </a:p>
                  </a:txBody>
                  <a:tcPr marL="68580" marR="68580" marT="34290" marB="34290"/>
                </a:tc>
                <a:tc>
                  <a:txBody>
                    <a:bodyPr/>
                    <a:lstStyle/>
                    <a:p>
                      <a:endParaRPr lang="en-US" sz="2400" dirty="0"/>
                    </a:p>
                  </a:txBody>
                  <a:tcPr marL="68580" marR="68580" marT="34290" marB="34290"/>
                </a:tc>
                <a:tc>
                  <a:txBody>
                    <a:bodyPr/>
                    <a:lstStyle/>
                    <a:p>
                      <a:endParaRPr lang="en-US" sz="2400" dirty="0"/>
                    </a:p>
                  </a:txBody>
                  <a:tcPr marL="68580" marR="68580" marT="34290" marB="34290"/>
                </a:tc>
                <a:extLst>
                  <a:ext uri="{0D108BD9-81ED-4DB2-BD59-A6C34878D82A}">
                    <a16:rowId xmlns:a16="http://schemas.microsoft.com/office/drawing/2014/main" val="10001"/>
                  </a:ext>
                </a:extLst>
              </a:tr>
            </a:tbl>
          </a:graphicData>
        </a:graphic>
      </p:graphicFrame>
      <p:pic>
        <p:nvPicPr>
          <p:cNvPr id="5122" name="Picture 2" descr="Image result for 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214" y="5021796"/>
            <a:ext cx="3060340" cy="183620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52408377-B02F-4CCA-8CE1-B04408E3873A}"/>
              </a:ext>
            </a:extLst>
          </p:cNvPr>
          <p:cNvSpPr txBox="1"/>
          <p:nvPr/>
        </p:nvSpPr>
        <p:spPr>
          <a:xfrm>
            <a:off x="2249742" y="134634"/>
            <a:ext cx="2952668" cy="461665"/>
          </a:xfrm>
          <a:prstGeom prst="rect">
            <a:avLst/>
          </a:prstGeom>
          <a:solidFill>
            <a:schemeClr val="accent3"/>
          </a:solidFill>
        </p:spPr>
        <p:txBody>
          <a:bodyPr wrap="none" rtlCol="0">
            <a:spAutoFit/>
          </a:bodyPr>
          <a:lstStyle/>
          <a:p>
            <a:r>
              <a:rPr lang="tr-TR" sz="2400" spc="225" dirty="0" err="1">
                <a:solidFill>
                  <a:schemeClr val="bg1"/>
                </a:solidFill>
                <a:effectLst>
                  <a:outerShdw blurRad="38100" dist="38100" dir="2700000" algn="tl">
                    <a:srgbClr val="000000">
                      <a:alpha val="43137"/>
                    </a:srgbClr>
                  </a:outerShdw>
                </a:effectLst>
              </a:rPr>
              <a:t>Farmakokinetik</a:t>
            </a:r>
            <a:endParaRPr lang="en-US" sz="2400" spc="225" dirty="0">
              <a:solidFill>
                <a:schemeClr val="bg1"/>
              </a:solidFill>
              <a:effectLst>
                <a:outerShdw blurRad="38100" dist="38100" dir="2700000" algn="tl">
                  <a:srgbClr val="000000">
                    <a:alpha val="43137"/>
                  </a:srgbClr>
                </a:outerShdw>
              </a:effectLst>
            </a:endParaRPr>
          </a:p>
        </p:txBody>
      </p:sp>
      <p:sp>
        <p:nvSpPr>
          <p:cNvPr id="6" name="Metin kutusu 5">
            <a:extLst>
              <a:ext uri="{FF2B5EF4-FFF2-40B4-BE49-F238E27FC236}">
                <a16:creationId xmlns:a16="http://schemas.microsoft.com/office/drawing/2014/main" id="{3858E8A5-7F7E-4E96-AECE-72BCF5C72577}"/>
              </a:ext>
            </a:extLst>
          </p:cNvPr>
          <p:cNvSpPr txBox="1"/>
          <p:nvPr/>
        </p:nvSpPr>
        <p:spPr>
          <a:xfrm>
            <a:off x="395536" y="696904"/>
            <a:ext cx="8640960" cy="2631490"/>
          </a:xfrm>
          <a:prstGeom prst="rect">
            <a:avLst/>
          </a:prstGeom>
          <a:noFill/>
        </p:spPr>
        <p:txBody>
          <a:bodyPr wrap="square" rtlCol="0">
            <a:spAutoFit/>
          </a:bodyPr>
          <a:lstStyle/>
          <a:p>
            <a:pPr marL="342900" indent="-342900">
              <a:buFont typeface="Arial" panose="020B0604020202020204" pitchFamily="34" charset="0"/>
              <a:buChar char="•"/>
            </a:pPr>
            <a:r>
              <a:rPr lang="tr-TR" sz="2400" dirty="0" err="1"/>
              <a:t>Absorbsiyon</a:t>
            </a:r>
            <a:r>
              <a:rPr lang="tr-TR" sz="2400" dirty="0"/>
              <a:t> çok iyi </a:t>
            </a:r>
            <a:r>
              <a:rPr lang="en-US" sz="2400" dirty="0"/>
              <a:t>(</a:t>
            </a:r>
            <a:r>
              <a:rPr lang="en-US" sz="2100" dirty="0"/>
              <a:t>bi</a:t>
            </a:r>
            <a:r>
              <a:rPr lang="tr-TR" sz="2100" dirty="0" err="1"/>
              <a:t>yoyararlanım</a:t>
            </a:r>
            <a:r>
              <a:rPr lang="tr-TR" sz="2100" dirty="0"/>
              <a:t> </a:t>
            </a:r>
          </a:p>
          <a:p>
            <a:r>
              <a:rPr lang="tr-TR" sz="2100" dirty="0"/>
              <a:t>%</a:t>
            </a:r>
            <a:r>
              <a:rPr lang="en-US" sz="2100" dirty="0"/>
              <a:t>80-95)</a:t>
            </a:r>
          </a:p>
          <a:p>
            <a:pPr marL="342900" indent="-342900">
              <a:buFont typeface="Arial" panose="020B0604020202020204" pitchFamily="34" charset="0"/>
              <a:buChar char="•"/>
            </a:pPr>
            <a:r>
              <a:rPr lang="en-US" sz="2400" dirty="0"/>
              <a:t>Oral </a:t>
            </a:r>
            <a:r>
              <a:rPr lang="en-US" sz="2400" dirty="0" err="1"/>
              <a:t>absorp</a:t>
            </a:r>
            <a:r>
              <a:rPr lang="tr-TR" sz="2400" dirty="0" err="1"/>
              <a:t>siyon</a:t>
            </a:r>
            <a:r>
              <a:rPr lang="tr-TR" sz="2400" dirty="0"/>
              <a:t> katyonlardan </a:t>
            </a:r>
          </a:p>
          <a:p>
            <a:r>
              <a:rPr lang="tr-TR" sz="2400" dirty="0" smtClean="0"/>
              <a:t>etkileniyor </a:t>
            </a:r>
            <a:r>
              <a:rPr lang="tr-TR" sz="2400" dirty="0"/>
              <a:t>(</a:t>
            </a:r>
            <a:r>
              <a:rPr lang="tr-TR" sz="2400" dirty="0" err="1"/>
              <a:t>antasitlerin</a:t>
            </a:r>
            <a:r>
              <a:rPr lang="tr-TR" sz="2400" dirty="0"/>
              <a:t> içerdikleri dahil) </a:t>
            </a:r>
          </a:p>
          <a:p>
            <a:pPr marL="342900" indent="-342900">
              <a:buFont typeface="Arial" panose="020B0604020202020204" pitchFamily="34" charset="0"/>
              <a:buChar char="•"/>
            </a:pPr>
            <a:r>
              <a:rPr lang="tr-TR" sz="2400" dirty="0"/>
              <a:t>Çok iyi dağılım</a:t>
            </a:r>
            <a:endParaRPr lang="en-US" sz="2400" dirty="0"/>
          </a:p>
          <a:p>
            <a:pPr marL="342900" indent="-342900">
              <a:buFont typeface="Arial" panose="020B0604020202020204" pitchFamily="34" charset="0"/>
              <a:buChar char="•"/>
            </a:pPr>
            <a:r>
              <a:rPr lang="en-US" sz="2400" dirty="0"/>
              <a:t>t</a:t>
            </a:r>
            <a:r>
              <a:rPr lang="en-US" sz="2400" baseline="-25000" dirty="0"/>
              <a:t>1/2</a:t>
            </a:r>
            <a:r>
              <a:rPr lang="en-US" sz="2400" dirty="0"/>
              <a:t> 3-10 </a:t>
            </a:r>
            <a:r>
              <a:rPr lang="tr-TR" sz="2400" dirty="0"/>
              <a:t>saat</a:t>
            </a:r>
            <a:endParaRPr lang="en-US" sz="2400" dirty="0"/>
          </a:p>
          <a:p>
            <a:pPr marL="342900" indent="-342900">
              <a:buFont typeface="Arial" panose="020B0604020202020204" pitchFamily="34" charset="0"/>
              <a:buChar char="•"/>
            </a:pPr>
            <a:r>
              <a:rPr lang="tr-TR" sz="2400" dirty="0"/>
              <a:t>Çoğunlukla böbreklerden atılım</a:t>
            </a:r>
          </a:p>
        </p:txBody>
      </p:sp>
    </p:spTree>
    <p:extLst>
      <p:ext uri="{BB962C8B-B14F-4D97-AF65-F5344CB8AC3E}">
        <p14:creationId xmlns:p14="http://schemas.microsoft.com/office/powerpoint/2010/main" val="364898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style.rotation</p:attrName>
                                        </p:attrNameLst>
                                      </p:cBhvr>
                                      <p:tavLst>
                                        <p:tav tm="0">
                                          <p:val>
                                            <p:fltVal val="90"/>
                                          </p:val>
                                        </p:tav>
                                        <p:tav tm="100000">
                                          <p:val>
                                            <p:fltVal val="0"/>
                                          </p:val>
                                        </p:tav>
                                      </p:tavLst>
                                    </p:anim>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519773" y="366713"/>
            <a:ext cx="3942698" cy="1200329"/>
          </a:xfrm>
          <a:prstGeom prst="rect">
            <a:avLst/>
          </a:prstGeom>
          <a:noFill/>
          <a:ln w="9525">
            <a:noFill/>
            <a:miter lim="800000"/>
            <a:headEnd/>
            <a:tailEnd/>
          </a:ln>
        </p:spPr>
        <p:txBody>
          <a:bodyPr wrap="square">
            <a:spAutoFit/>
          </a:bodyPr>
          <a:lstStyle/>
          <a:p>
            <a:pPr algn="ctr">
              <a:lnSpc>
                <a:spcPct val="150000"/>
              </a:lnSpc>
              <a:defRPr/>
            </a:pPr>
            <a:r>
              <a:rPr lang="tr-TR" sz="2400" dirty="0">
                <a:solidFill>
                  <a:srgbClr val="00B050"/>
                </a:solidFill>
                <a:effectLst>
                  <a:outerShdw blurRad="38100" dist="38100" dir="2700000" algn="tl">
                    <a:srgbClr val="000000">
                      <a:alpha val="43137"/>
                    </a:srgbClr>
                  </a:outerShdw>
                </a:effectLst>
              </a:rPr>
              <a:t>FLUROKİNOLONLAR</a:t>
            </a:r>
          </a:p>
          <a:p>
            <a:pPr algn="ctr">
              <a:lnSpc>
                <a:spcPct val="150000"/>
              </a:lnSpc>
              <a:defRPr/>
            </a:pPr>
            <a:r>
              <a:rPr lang="tr-TR" sz="2400" dirty="0">
                <a:solidFill>
                  <a:srgbClr val="FF0000"/>
                </a:solidFill>
                <a:effectLst>
                  <a:outerShdw blurRad="38100" dist="38100" dir="2700000" algn="tl">
                    <a:srgbClr val="000000">
                      <a:alpha val="43137"/>
                    </a:srgbClr>
                  </a:outerShdw>
                </a:effectLst>
              </a:rPr>
              <a:t>İstenmeyen Etkiler</a:t>
            </a:r>
          </a:p>
        </p:txBody>
      </p:sp>
      <p:pic>
        <p:nvPicPr>
          <p:cNvPr id="7170" name="Picture 2" descr="Image result for TENDON RUPTURE CİP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76872"/>
            <a:ext cx="3726414" cy="1805344"/>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rot="18231346">
            <a:off x="1856899" y="3302013"/>
            <a:ext cx="7313412" cy="677108"/>
          </a:xfrm>
          <a:prstGeom prst="rect">
            <a:avLst/>
          </a:prstGeom>
          <a:solidFill>
            <a:srgbClr val="FF0000"/>
          </a:solidFill>
        </p:spPr>
        <p:txBody>
          <a:bodyPr wrap="none" rtlCol="0">
            <a:spAutoFit/>
          </a:bodyPr>
          <a:lstStyle/>
          <a:p>
            <a:r>
              <a:rPr lang="tr-TR" sz="3800" dirty="0">
                <a:solidFill>
                  <a:schemeClr val="bg1"/>
                </a:solidFill>
              </a:rPr>
              <a:t>18 yaş altında KONTRİNDİKE</a:t>
            </a:r>
            <a:endParaRPr lang="en-US" sz="3800" dirty="0">
              <a:solidFill>
                <a:schemeClr val="bg1"/>
              </a:solidFill>
            </a:endParaRPr>
          </a:p>
        </p:txBody>
      </p:sp>
    </p:spTree>
    <p:extLst>
      <p:ext uri="{BB962C8B-B14F-4D97-AF65-F5344CB8AC3E}">
        <p14:creationId xmlns:p14="http://schemas.microsoft.com/office/powerpoint/2010/main" val="154243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2617BB3-C95C-463B-BDB4-6726696D1CA3}"/>
              </a:ext>
            </a:extLst>
          </p:cNvPr>
          <p:cNvSpPr txBox="1"/>
          <p:nvPr/>
        </p:nvSpPr>
        <p:spPr>
          <a:xfrm>
            <a:off x="611560" y="242646"/>
            <a:ext cx="7632848" cy="1384995"/>
          </a:xfrm>
          <a:prstGeom prst="rect">
            <a:avLst/>
          </a:prstGeom>
          <a:solidFill>
            <a:schemeClr val="bg1"/>
          </a:solidFill>
        </p:spPr>
        <p:txBody>
          <a:bodyPr wrap="square" rtlCol="0">
            <a:spAutoFit/>
          </a:bodyPr>
          <a:lstStyle/>
          <a:p>
            <a:pPr marL="214313" indent="-214313">
              <a:buFont typeface="Arial" panose="020B0604020202020204" pitchFamily="34" charset="0"/>
              <a:buChar char="•"/>
            </a:pPr>
            <a:r>
              <a:rPr lang="tr-TR" sz="2100" dirty="0" err="1"/>
              <a:t>Florokinolonlar</a:t>
            </a:r>
            <a:r>
              <a:rPr lang="tr-TR" sz="2100" dirty="0"/>
              <a:t>, </a:t>
            </a:r>
            <a:r>
              <a:rPr lang="tr-TR" sz="2100" dirty="0" err="1"/>
              <a:t>hipoglisemik</a:t>
            </a:r>
            <a:r>
              <a:rPr lang="tr-TR" sz="2100" dirty="0"/>
              <a:t> ajanların etkilerini </a:t>
            </a:r>
            <a:r>
              <a:rPr lang="tr-TR" sz="2100" u="sng" dirty="0"/>
              <a:t>artırır</a:t>
            </a:r>
          </a:p>
          <a:p>
            <a:pPr marL="214313" indent="-214313">
              <a:buFont typeface="Arial" panose="020B0604020202020204" pitchFamily="34" charset="0"/>
              <a:buChar char="•"/>
            </a:pPr>
            <a:r>
              <a:rPr lang="tr-TR" sz="2100" dirty="0" err="1">
                <a:solidFill>
                  <a:srgbClr val="FFFF00"/>
                </a:solidFill>
              </a:rPr>
              <a:t>Florokinolonlar</a:t>
            </a:r>
            <a:r>
              <a:rPr lang="tr-TR" sz="2100" dirty="0">
                <a:solidFill>
                  <a:srgbClr val="FFFF00"/>
                </a:solidFill>
              </a:rPr>
              <a:t>, </a:t>
            </a:r>
            <a:r>
              <a:rPr lang="tr-TR" sz="2100" dirty="0" err="1">
                <a:solidFill>
                  <a:srgbClr val="FFFF00"/>
                </a:solidFill>
              </a:rPr>
              <a:t>hipoglisemik</a:t>
            </a:r>
            <a:r>
              <a:rPr lang="tr-TR" sz="2100" dirty="0">
                <a:solidFill>
                  <a:srgbClr val="FFFF00"/>
                </a:solidFill>
              </a:rPr>
              <a:t> ajanların etkilerini </a:t>
            </a:r>
            <a:r>
              <a:rPr lang="tr-TR" sz="2100" u="sng" dirty="0">
                <a:solidFill>
                  <a:srgbClr val="FFFF00"/>
                </a:solidFill>
              </a:rPr>
              <a:t>azaltır</a:t>
            </a:r>
          </a:p>
          <a:p>
            <a:pPr marL="214313" indent="-214313">
              <a:buFont typeface="Arial" panose="020B0604020202020204" pitchFamily="34" charset="0"/>
              <a:buChar char="•"/>
            </a:pPr>
            <a:r>
              <a:rPr lang="tr-TR" sz="2100" dirty="0"/>
              <a:t>Pankreas hücrelerinde </a:t>
            </a:r>
            <a:r>
              <a:rPr lang="tr-TR" sz="2100" dirty="0" err="1"/>
              <a:t>dual</a:t>
            </a:r>
            <a:r>
              <a:rPr lang="tr-TR" sz="2100" dirty="0"/>
              <a:t> etkili: önce </a:t>
            </a:r>
            <a:r>
              <a:rPr lang="tr-TR" sz="2100" dirty="0" err="1"/>
              <a:t>stimülasyon</a:t>
            </a:r>
            <a:r>
              <a:rPr lang="tr-TR" sz="2100" dirty="0"/>
              <a:t>, sonra </a:t>
            </a:r>
            <a:r>
              <a:rPr lang="tr-TR" sz="2100" dirty="0" err="1"/>
              <a:t>inhibisyon</a:t>
            </a:r>
            <a:endParaRPr lang="tr-TR" sz="2100" dirty="0"/>
          </a:p>
        </p:txBody>
      </p:sp>
      <p:pic>
        <p:nvPicPr>
          <p:cNvPr id="5" name="Resim 4">
            <a:extLst>
              <a:ext uri="{FF2B5EF4-FFF2-40B4-BE49-F238E27FC236}">
                <a16:creationId xmlns:a16="http://schemas.microsoft.com/office/drawing/2014/main" id="{F6769D74-7D63-4C89-A90D-83272167483E}"/>
              </a:ext>
            </a:extLst>
          </p:cNvPr>
          <p:cNvPicPr>
            <a:picLocks noChangeAspect="1"/>
          </p:cNvPicPr>
          <p:nvPr/>
        </p:nvPicPr>
        <p:blipFill>
          <a:blip r:embed="rId2" cstate="print"/>
          <a:stretch>
            <a:fillRect/>
          </a:stretch>
        </p:blipFill>
        <p:spPr>
          <a:xfrm>
            <a:off x="2437606" y="1916832"/>
            <a:ext cx="3980756" cy="4050450"/>
          </a:xfrm>
          <a:prstGeom prst="rect">
            <a:avLst/>
          </a:prstGeom>
        </p:spPr>
      </p:pic>
    </p:spTree>
    <p:extLst>
      <p:ext uri="{BB962C8B-B14F-4D97-AF65-F5344CB8AC3E}">
        <p14:creationId xmlns:p14="http://schemas.microsoft.com/office/powerpoint/2010/main" val="396636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5" descr="Figure_3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76250"/>
            <a:ext cx="4389438"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7"/>
          <p:cNvSpPr txBox="1">
            <a:spLocks noChangeArrowheads="1"/>
          </p:cNvSpPr>
          <p:nvPr/>
        </p:nvSpPr>
        <p:spPr bwMode="auto">
          <a:xfrm>
            <a:off x="447675" y="34925"/>
            <a:ext cx="1776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tr-TR" altLang="tr-TR" sz="2000"/>
              <a:t>tetrasiklinler</a:t>
            </a:r>
            <a:endParaRPr lang="en-US" altLang="tr-TR" sz="2000"/>
          </a:p>
        </p:txBody>
      </p:sp>
      <p:sp>
        <p:nvSpPr>
          <p:cNvPr id="2" name="Slayt Numarası Yer Tutucusu 1">
            <a:extLst>
              <a:ext uri="{FF2B5EF4-FFF2-40B4-BE49-F238E27FC236}">
                <a16:creationId xmlns:a16="http://schemas.microsoft.com/office/drawing/2014/main" id="{A89BF07D-2227-4CDE-B666-EA850AF13F3F}"/>
              </a:ext>
            </a:extLst>
          </p:cNvPr>
          <p:cNvSpPr>
            <a:spLocks noGrp="1"/>
          </p:cNvSpPr>
          <p:nvPr>
            <p:ph type="sldNum" sz="quarter" idx="12"/>
          </p:nvPr>
        </p:nvSpPr>
        <p:spPr/>
        <p:txBody>
          <a:bodyPr/>
          <a:lstStyle/>
          <a:p>
            <a:pPr>
              <a:defRPr/>
            </a:pPr>
            <a:fld id="{D92B941E-CC3A-4485-A006-1A199615A015}" type="slidenum">
              <a:rPr lang="tr-TR" altLang="tr-TR" smtClean="0"/>
              <a:pPr>
                <a:defRPr/>
              </a:pPr>
              <a:t>6</a:t>
            </a:fld>
            <a:endParaRPr lang="tr-TR" alt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139700" y="260350"/>
            <a:ext cx="2835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tr-TR">
                <a:solidFill>
                  <a:srgbClr val="FFFF00"/>
                </a:solidFill>
                <a:latin typeface="Segoe UI" panose="020B0502040204020203" pitchFamily="34" charset="0"/>
                <a:cs typeface="Segoe UI" panose="020B0502040204020203" pitchFamily="34" charset="0"/>
              </a:rPr>
              <a:t>Klinik Kullanım</a:t>
            </a:r>
          </a:p>
        </p:txBody>
      </p:sp>
      <p:sp>
        <p:nvSpPr>
          <p:cNvPr id="2" name="Dikdörtgen 1">
            <a:extLst>
              <a:ext uri="{FF2B5EF4-FFF2-40B4-BE49-F238E27FC236}">
                <a16:creationId xmlns:a16="http://schemas.microsoft.com/office/drawing/2014/main" id="{2AF29E9D-8A2D-4529-8E11-C3E2A2532C98}"/>
              </a:ext>
            </a:extLst>
          </p:cNvPr>
          <p:cNvSpPr/>
          <p:nvPr/>
        </p:nvSpPr>
        <p:spPr>
          <a:xfrm>
            <a:off x="395288" y="981075"/>
            <a:ext cx="8482012" cy="1313886"/>
          </a:xfrm>
          <a:prstGeom prst="rect">
            <a:avLst/>
          </a:prstGeom>
        </p:spPr>
        <p:txBody>
          <a:bodyPr>
            <a:spAutoFit/>
          </a:bodyPr>
          <a:lstStyle/>
          <a:p>
            <a:pPr marL="457200" indent="-457200" eaLnBrk="1" hangingPunct="1">
              <a:lnSpc>
                <a:spcPct val="150000"/>
              </a:lnSpc>
              <a:buClr>
                <a:schemeClr val="folHlink"/>
              </a:buClr>
              <a:buFont typeface="Arial" panose="020B0604020202020204" pitchFamily="34" charset="0"/>
              <a:buChar char="•"/>
              <a:defRPr/>
            </a:pPr>
            <a:r>
              <a:rPr lang="tr-TR" altLang="tr-TR" sz="2800" dirty="0">
                <a:latin typeface="Calibri" panose="020F0502020204030204" pitchFamily="34" charset="0"/>
                <a:cs typeface="Calibri" panose="020F0502020204030204" pitchFamily="34" charset="0"/>
              </a:rPr>
              <a:t>«at</a:t>
            </a:r>
            <a:r>
              <a:rPr lang="en-US" altLang="tr-TR" sz="2800" dirty="0" err="1">
                <a:latin typeface="Calibri" panose="020F0502020204030204" pitchFamily="34" charset="0"/>
                <a:cs typeface="Calibri" panose="020F0502020204030204" pitchFamily="34" charset="0"/>
              </a:rPr>
              <a:t>ipik</a:t>
            </a:r>
            <a:r>
              <a:rPr lang="tr-TR" altLang="tr-TR" sz="2800" dirty="0">
                <a:latin typeface="Calibri" panose="020F0502020204030204" pitchFamily="34" charset="0"/>
                <a:cs typeface="Calibri" panose="020F0502020204030204" pitchFamily="34" charset="0"/>
              </a:rPr>
              <a:t>» </a:t>
            </a:r>
            <a:r>
              <a:rPr lang="tr-TR" altLang="tr-TR" sz="2800" dirty="0" err="1">
                <a:latin typeface="Calibri" panose="020F0502020204030204" pitchFamily="34" charset="0"/>
                <a:cs typeface="Calibri" panose="020F0502020204030204" pitchFamily="34" charset="0"/>
              </a:rPr>
              <a:t>pato</a:t>
            </a:r>
            <a:r>
              <a:rPr lang="en-US" altLang="tr-TR" sz="2800" dirty="0" err="1">
                <a:latin typeface="Calibri" panose="020F0502020204030204" pitchFamily="34" charset="0"/>
                <a:cs typeface="Calibri" panose="020F0502020204030204" pitchFamily="34" charset="0"/>
              </a:rPr>
              <a:t>jenler</a:t>
            </a:r>
            <a:r>
              <a:rPr lang="tr-TR" altLang="tr-TR" sz="2800" dirty="0">
                <a:latin typeface="Calibri" panose="020F0502020204030204" pitchFamily="34" charset="0"/>
                <a:cs typeface="Calibri" panose="020F0502020204030204" pitchFamily="34" charset="0"/>
              </a:rPr>
              <a:t>: </a:t>
            </a:r>
            <a:r>
              <a:rPr lang="tr-TR" altLang="tr-TR" sz="2800" i="1" dirty="0" err="1">
                <a:latin typeface="Calibri" panose="020F0502020204030204" pitchFamily="34" charset="0"/>
                <a:cs typeface="Calibri" panose="020F0502020204030204" pitchFamily="34" charset="0"/>
              </a:rPr>
              <a:t>Mycoplasma</a:t>
            </a:r>
            <a:r>
              <a:rPr lang="tr-TR" altLang="tr-TR" sz="2800" dirty="0">
                <a:latin typeface="Calibri" panose="020F0502020204030204" pitchFamily="34" charset="0"/>
                <a:cs typeface="Calibri" panose="020F0502020204030204" pitchFamily="34" charset="0"/>
              </a:rPr>
              <a:t> </a:t>
            </a:r>
            <a:r>
              <a:rPr lang="tr-TR" altLang="tr-TR" sz="2800" dirty="0" err="1">
                <a:latin typeface="Calibri" panose="020F0502020204030204" pitchFamily="34" charset="0"/>
                <a:cs typeface="Calibri" panose="020F0502020204030204" pitchFamily="34" charset="0"/>
              </a:rPr>
              <a:t>spp</a:t>
            </a:r>
            <a:r>
              <a:rPr lang="tr-TR" altLang="tr-TR" sz="2800" dirty="0">
                <a:latin typeface="Calibri" panose="020F0502020204030204" pitchFamily="34" charset="0"/>
                <a:cs typeface="Calibri" panose="020F0502020204030204" pitchFamily="34" charset="0"/>
              </a:rPr>
              <a:t>, </a:t>
            </a:r>
            <a:r>
              <a:rPr lang="tr-TR" altLang="tr-TR" sz="2800" i="1" dirty="0" err="1">
                <a:latin typeface="Calibri" panose="020F0502020204030204" pitchFamily="34" charset="0"/>
                <a:cs typeface="Calibri" panose="020F0502020204030204" pitchFamily="34" charset="0"/>
              </a:rPr>
              <a:t>Ricketssiae</a:t>
            </a:r>
            <a:r>
              <a:rPr lang="tr-TR" altLang="tr-TR" sz="2800" dirty="0">
                <a:latin typeface="Calibri" panose="020F0502020204030204" pitchFamily="34" charset="0"/>
                <a:cs typeface="Calibri" panose="020F0502020204030204" pitchFamily="34" charset="0"/>
              </a:rPr>
              <a:t> </a:t>
            </a:r>
            <a:r>
              <a:rPr lang="tr-TR" altLang="tr-TR" sz="2800" dirty="0" err="1">
                <a:latin typeface="Calibri" panose="020F0502020204030204" pitchFamily="34" charset="0"/>
                <a:cs typeface="Calibri" panose="020F0502020204030204" pitchFamily="34" charset="0"/>
              </a:rPr>
              <a:t>spp</a:t>
            </a:r>
            <a:r>
              <a:rPr lang="tr-TR" altLang="tr-TR" sz="2800" dirty="0">
                <a:latin typeface="Calibri" panose="020F0502020204030204" pitchFamily="34" charset="0"/>
                <a:cs typeface="Calibri" panose="020F0502020204030204" pitchFamily="34" charset="0"/>
              </a:rPr>
              <a:t>, </a:t>
            </a:r>
            <a:r>
              <a:rPr lang="tr-TR" sz="2800" i="1" dirty="0" err="1">
                <a:latin typeface="Calibri" panose="020F0502020204030204" pitchFamily="34" charset="0"/>
                <a:cs typeface="Calibri" panose="020F0502020204030204" pitchFamily="34" charset="0"/>
              </a:rPr>
              <a:t>Chlamydia</a:t>
            </a:r>
            <a:r>
              <a:rPr lang="tr-TR" sz="2800" i="1" dirty="0">
                <a:latin typeface="Calibri" panose="020F0502020204030204" pitchFamily="34" charset="0"/>
                <a:cs typeface="Calibri" panose="020F0502020204030204" pitchFamily="34" charset="0"/>
              </a:rPr>
              <a:t> </a:t>
            </a:r>
            <a:r>
              <a:rPr lang="tr-TR" sz="2800" dirty="0" err="1">
                <a:latin typeface="Calibri" panose="020F0502020204030204" pitchFamily="34" charset="0"/>
                <a:cs typeface="Calibri" panose="020F0502020204030204" pitchFamily="34" charset="0"/>
              </a:rPr>
              <a:t>spp</a:t>
            </a:r>
            <a:r>
              <a:rPr lang="tr-TR" sz="2800" dirty="0">
                <a:latin typeface="Calibri" panose="020F0502020204030204" pitchFamily="34" charset="0"/>
                <a:cs typeface="Calibri" panose="020F0502020204030204" pitchFamily="34" charset="0"/>
              </a:rPr>
              <a:t>, </a:t>
            </a:r>
            <a:r>
              <a:rPr lang="tr-TR" sz="2800" i="1" dirty="0" err="1"/>
              <a:t>Vibrio</a:t>
            </a:r>
            <a:r>
              <a:rPr lang="tr-TR" sz="2800" i="1" dirty="0"/>
              <a:t> </a:t>
            </a:r>
            <a:r>
              <a:rPr lang="tr-TR" sz="2800" i="1" dirty="0" err="1"/>
              <a:t>cholerae</a:t>
            </a:r>
            <a:r>
              <a:rPr lang="tr-TR" sz="2800" i="1" dirty="0"/>
              <a:t>, </a:t>
            </a:r>
            <a:r>
              <a:rPr lang="tr-TR" sz="2800" i="1" dirty="0" err="1"/>
              <a:t>Brucella</a:t>
            </a:r>
            <a:r>
              <a:rPr lang="tr-TR" sz="2800" dirty="0"/>
              <a:t> </a:t>
            </a:r>
            <a:r>
              <a:rPr lang="tr-TR" sz="2800" dirty="0" err="1" smtClean="0"/>
              <a:t>spp</a:t>
            </a:r>
            <a:endParaRPr lang="tr-TR" sz="2800" dirty="0"/>
          </a:p>
        </p:txBody>
      </p:sp>
      <p:pic>
        <p:nvPicPr>
          <p:cNvPr id="21508"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5595938"/>
            <a:ext cx="1592263"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a:extLst>
              <a:ext uri="{FF2B5EF4-FFF2-40B4-BE49-F238E27FC236}">
                <a16:creationId xmlns:a16="http://schemas.microsoft.com/office/drawing/2014/main" id="{DCF4CD11-11F5-4DF8-A1FB-C64668A390CE}"/>
              </a:ext>
            </a:extLst>
          </p:cNvPr>
          <p:cNvSpPr/>
          <p:nvPr/>
        </p:nvSpPr>
        <p:spPr>
          <a:xfrm>
            <a:off x="6443663" y="6424613"/>
            <a:ext cx="2814637" cy="369887"/>
          </a:xfrm>
          <a:prstGeom prst="rect">
            <a:avLst/>
          </a:prstGeom>
          <a:solidFill>
            <a:srgbClr val="0070C0"/>
          </a:solidFill>
        </p:spPr>
        <p:txBody>
          <a:bodyPr wrap="none">
            <a:spAutoFit/>
          </a:bodyPr>
          <a:lstStyle/>
          <a:p>
            <a:pPr>
              <a:defRPr/>
            </a:pPr>
            <a:r>
              <a:rPr lang="tr-TR" i="1" dirty="0" err="1">
                <a:solidFill>
                  <a:schemeClr val="accent1">
                    <a:lumMod val="60000"/>
                    <a:lumOff val="40000"/>
                  </a:schemeClr>
                </a:solidFill>
                <a:latin typeface="Arial" panose="020B0604020202020204" pitchFamily="34" charset="0"/>
              </a:rPr>
              <a:t>Mycoplasma</a:t>
            </a:r>
            <a:r>
              <a:rPr lang="tr-TR" i="1" dirty="0">
                <a:solidFill>
                  <a:schemeClr val="accent1">
                    <a:lumMod val="60000"/>
                    <a:lumOff val="40000"/>
                  </a:schemeClr>
                </a:solidFill>
                <a:latin typeface="Arial" panose="020B0604020202020204" pitchFamily="34" charset="0"/>
              </a:rPr>
              <a:t> </a:t>
            </a:r>
            <a:r>
              <a:rPr lang="tr-TR" i="1" dirty="0" err="1">
                <a:solidFill>
                  <a:schemeClr val="accent1">
                    <a:lumMod val="60000"/>
                    <a:lumOff val="40000"/>
                  </a:schemeClr>
                </a:solidFill>
                <a:latin typeface="Arial" panose="020B0604020202020204" pitchFamily="34" charset="0"/>
              </a:rPr>
              <a:t>pneumoniae</a:t>
            </a:r>
            <a:endParaRPr lang="tr-TR" dirty="0">
              <a:solidFill>
                <a:schemeClr val="accent1">
                  <a:lumMod val="60000"/>
                  <a:lumOff val="40000"/>
                </a:schemeClr>
              </a:solidFill>
            </a:endParaRPr>
          </a:p>
        </p:txBody>
      </p:sp>
      <p:sp>
        <p:nvSpPr>
          <p:cNvPr id="3" name="Slayt Numarası Yer Tutucusu 2">
            <a:extLst>
              <a:ext uri="{FF2B5EF4-FFF2-40B4-BE49-F238E27FC236}">
                <a16:creationId xmlns:a16="http://schemas.microsoft.com/office/drawing/2014/main" id="{C36E6728-753B-45E8-8205-6C2FAE9D8B5B}"/>
              </a:ext>
            </a:extLst>
          </p:cNvPr>
          <p:cNvSpPr>
            <a:spLocks noGrp="1"/>
          </p:cNvSpPr>
          <p:nvPr>
            <p:ph type="sldNum" sz="quarter" idx="12"/>
          </p:nvPr>
        </p:nvSpPr>
        <p:spPr/>
        <p:txBody>
          <a:bodyPr/>
          <a:lstStyle/>
          <a:p>
            <a:pPr>
              <a:defRPr/>
            </a:pPr>
            <a:fld id="{532C53A4-90D6-46EC-9074-0FD865FDEC68}" type="slidenum">
              <a:rPr lang="tr-TR" altLang="tr-TR" smtClean="0"/>
              <a:pPr>
                <a:defRPr/>
              </a:pPr>
              <a:t>7</a:t>
            </a:fld>
            <a:endParaRPr lang="tr-TR" alt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Resim 2"/>
          <p:cNvPicPr>
            <a:picLocks noChangeAspect="1" noChangeArrowheads="1"/>
          </p:cNvPicPr>
          <p:nvPr/>
        </p:nvPicPr>
        <p:blipFill>
          <a:blip r:embed="rId2">
            <a:extLst>
              <a:ext uri="{28A0092B-C50C-407E-A947-70E740481C1C}">
                <a14:useLocalDpi xmlns:a14="http://schemas.microsoft.com/office/drawing/2010/main" val="0"/>
              </a:ext>
            </a:extLst>
          </a:blip>
          <a:srcRect l="12354" r="7355" b="1852"/>
          <a:stretch>
            <a:fillRect/>
          </a:stretch>
        </p:blipFill>
        <p:spPr bwMode="auto">
          <a:xfrm>
            <a:off x="179388" y="17463"/>
            <a:ext cx="3717925"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Dikdörtgen 3"/>
          <p:cNvSpPr>
            <a:spLocks noChangeArrowheads="1"/>
          </p:cNvSpPr>
          <p:nvPr/>
        </p:nvSpPr>
        <p:spPr bwMode="auto">
          <a:xfrm>
            <a:off x="4140200" y="404813"/>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tr-TR" sz="2400" dirty="0" err="1">
                <a:solidFill>
                  <a:srgbClr val="FFFF00"/>
                </a:solidFill>
                <a:latin typeface="Calibri" panose="020F0502020204030204" pitchFamily="34" charset="0"/>
                <a:cs typeface="Calibri" panose="020F0502020204030204" pitchFamily="34" charset="0"/>
              </a:rPr>
              <a:t>Akut</a:t>
            </a:r>
            <a:r>
              <a:rPr lang="en-US" altLang="tr-TR" sz="2400" dirty="0">
                <a:solidFill>
                  <a:srgbClr val="FFFF00"/>
                </a:solidFill>
                <a:latin typeface="Calibri" panose="020F0502020204030204" pitchFamily="34" charset="0"/>
                <a:cs typeface="Calibri" panose="020F0502020204030204" pitchFamily="34" charset="0"/>
              </a:rPr>
              <a:t> </a:t>
            </a:r>
            <a:r>
              <a:rPr lang="en-US" altLang="tr-TR" sz="2400" dirty="0" err="1">
                <a:solidFill>
                  <a:srgbClr val="FFFF00"/>
                </a:solidFill>
                <a:latin typeface="Calibri" panose="020F0502020204030204" pitchFamily="34" charset="0"/>
                <a:cs typeface="Calibri" panose="020F0502020204030204" pitchFamily="34" charset="0"/>
              </a:rPr>
              <a:t>hastalık</a:t>
            </a:r>
            <a:r>
              <a:rPr lang="en-US" altLang="tr-TR" sz="2400" dirty="0">
                <a:solidFill>
                  <a:srgbClr val="FFFF00"/>
                </a:solidFill>
                <a:latin typeface="Calibri" panose="020F0502020204030204" pitchFamily="34" charset="0"/>
                <a:cs typeface="Calibri" panose="020F0502020204030204" pitchFamily="34" charset="0"/>
              </a:rPr>
              <a:t> </a:t>
            </a:r>
            <a:endParaRPr lang="tr-TR" altLang="tr-TR" sz="2400" dirty="0">
              <a:solidFill>
                <a:srgbClr val="FFFF00"/>
              </a:solidFill>
              <a:latin typeface="Calibri" panose="020F0502020204030204" pitchFamily="34" charset="0"/>
              <a:cs typeface="Calibri" panose="020F0502020204030204" pitchFamily="34" charset="0"/>
            </a:endParaRPr>
          </a:p>
          <a:p>
            <a:pPr>
              <a:spcBef>
                <a:spcPct val="0"/>
              </a:spcBef>
              <a:buClrTx/>
              <a:buSzTx/>
              <a:buFontTx/>
              <a:buNone/>
            </a:pPr>
            <a:r>
              <a:rPr lang="tr-TR" altLang="tr-TR" sz="2400" dirty="0" smtClean="0">
                <a:latin typeface="Calibri" panose="020F0502020204030204" pitchFamily="34" charset="0"/>
                <a:cs typeface="Calibri" panose="020F0502020204030204" pitchFamily="34" charset="0"/>
              </a:rPr>
              <a:t>ateş</a:t>
            </a:r>
            <a:r>
              <a:rPr lang="en-US" altLang="tr-TR" sz="2400" dirty="0" smtClean="0">
                <a:latin typeface="Calibri" panose="020F0502020204030204" pitchFamily="34" charset="0"/>
                <a:cs typeface="Calibri" panose="020F0502020204030204" pitchFamily="34" charset="0"/>
              </a:rPr>
              <a:t>, </a:t>
            </a:r>
            <a:r>
              <a:rPr lang="tr-TR" altLang="tr-TR" sz="2400" dirty="0" smtClean="0">
                <a:latin typeface="Calibri" panose="020F0502020204030204" pitchFamily="34" charset="0"/>
                <a:cs typeface="Calibri" panose="020F0502020204030204" pitchFamily="34" charset="0"/>
              </a:rPr>
              <a:t>gece terlemesi</a:t>
            </a:r>
            <a:r>
              <a:rPr lang="en-US" altLang="tr-TR" sz="2400" dirty="0" smtClean="0">
                <a:latin typeface="Calibri" panose="020F0502020204030204" pitchFamily="34" charset="0"/>
                <a:cs typeface="Calibri" panose="020F0502020204030204" pitchFamily="34" charset="0"/>
              </a:rPr>
              <a:t>, </a:t>
            </a:r>
            <a:r>
              <a:rPr lang="tr-TR" altLang="tr-TR" sz="2400" dirty="0" smtClean="0">
                <a:latin typeface="Calibri" panose="020F0502020204030204" pitchFamily="34" charset="0"/>
                <a:cs typeface="Calibri" panose="020F0502020204030204" pitchFamily="34" charset="0"/>
              </a:rPr>
              <a:t>eklem ağrısı</a:t>
            </a:r>
            <a:r>
              <a:rPr lang="en-US" altLang="tr-TR" sz="2400" dirty="0" smtClean="0">
                <a:latin typeface="Calibri" panose="020F0502020204030204" pitchFamily="34" charset="0"/>
                <a:cs typeface="Calibri" panose="020F0502020204030204" pitchFamily="34" charset="0"/>
              </a:rPr>
              <a:t>, </a:t>
            </a:r>
            <a:r>
              <a:rPr lang="tr-TR" altLang="tr-TR" sz="2400" dirty="0" smtClean="0">
                <a:latin typeface="Calibri" panose="020F0502020204030204" pitchFamily="34" charset="0"/>
                <a:cs typeface="Calibri" panose="020F0502020204030204" pitchFamily="34" charset="0"/>
              </a:rPr>
              <a:t>kas ağrısı</a:t>
            </a:r>
            <a:r>
              <a:rPr lang="en-US" altLang="tr-TR" sz="2400" dirty="0" smtClean="0">
                <a:latin typeface="Calibri" panose="020F0502020204030204" pitchFamily="34" charset="0"/>
                <a:cs typeface="Calibri" panose="020F0502020204030204" pitchFamily="34" charset="0"/>
              </a:rPr>
              <a:t>, </a:t>
            </a:r>
            <a:r>
              <a:rPr lang="tr-TR" altLang="tr-TR" sz="2400" dirty="0" smtClean="0">
                <a:latin typeface="Calibri" panose="020F0502020204030204" pitchFamily="34" charset="0"/>
                <a:cs typeface="Calibri" panose="020F0502020204030204" pitchFamily="34" charset="0"/>
              </a:rPr>
              <a:t>sırt ve bel ağrısı</a:t>
            </a:r>
            <a:r>
              <a:rPr lang="en-US" altLang="tr-TR" sz="2400" dirty="0" smtClean="0">
                <a:latin typeface="Calibri" panose="020F0502020204030204" pitchFamily="34" charset="0"/>
                <a:cs typeface="Calibri" panose="020F0502020204030204" pitchFamily="34" charset="0"/>
              </a:rPr>
              <a:t>, </a:t>
            </a:r>
            <a:r>
              <a:rPr lang="tr-TR" altLang="tr-TR" sz="2400" dirty="0" smtClean="0">
                <a:latin typeface="Calibri" panose="020F0502020204030204" pitchFamily="34" charset="0"/>
                <a:cs typeface="Calibri" panose="020F0502020204030204" pitchFamily="34" charset="0"/>
              </a:rPr>
              <a:t>kilo kaybı</a:t>
            </a:r>
            <a:r>
              <a:rPr lang="en-US" altLang="tr-TR" sz="2400" dirty="0" smtClean="0">
                <a:latin typeface="Calibri" panose="020F0502020204030204" pitchFamily="34" charset="0"/>
                <a:cs typeface="Calibri" panose="020F0502020204030204" pitchFamily="34" charset="0"/>
              </a:rPr>
              <a:t>, </a:t>
            </a:r>
            <a:r>
              <a:rPr lang="tr-TR" altLang="tr-TR" sz="2400" dirty="0" smtClean="0">
                <a:latin typeface="Calibri" panose="020F0502020204030204" pitchFamily="34" charset="0"/>
                <a:cs typeface="Calibri" panose="020F0502020204030204" pitchFamily="34" charset="0"/>
              </a:rPr>
              <a:t>yorgunluk</a:t>
            </a:r>
            <a:r>
              <a:rPr lang="en-US" altLang="tr-TR" sz="2400" dirty="0" smtClean="0">
                <a:latin typeface="Calibri" panose="020F0502020204030204" pitchFamily="34" charset="0"/>
                <a:cs typeface="Calibri" panose="020F0502020204030204" pitchFamily="34" charset="0"/>
              </a:rPr>
              <a:t>, </a:t>
            </a:r>
            <a:r>
              <a:rPr lang="tr-TR" altLang="tr-TR" sz="2400" dirty="0" smtClean="0">
                <a:latin typeface="Calibri" panose="020F0502020204030204" pitchFamily="34" charset="0"/>
                <a:cs typeface="Calibri" panose="020F0502020204030204" pitchFamily="34" charset="0"/>
              </a:rPr>
              <a:t>baş ağrısı</a:t>
            </a:r>
            <a:r>
              <a:rPr lang="en-US" altLang="tr-TR" sz="2400" dirty="0" smtClean="0">
                <a:latin typeface="Calibri" panose="020F0502020204030204" pitchFamily="34" charset="0"/>
                <a:cs typeface="Calibri" panose="020F0502020204030204" pitchFamily="34" charset="0"/>
              </a:rPr>
              <a:t>, </a:t>
            </a:r>
            <a:r>
              <a:rPr lang="tr-TR" altLang="tr-TR" sz="2400" dirty="0" smtClean="0">
                <a:latin typeface="Calibri" panose="020F0502020204030204" pitchFamily="34" charset="0"/>
                <a:cs typeface="Calibri" panose="020F0502020204030204" pitchFamily="34" charset="0"/>
              </a:rPr>
              <a:t>baş dönmesi</a:t>
            </a:r>
            <a:r>
              <a:rPr lang="en-US" altLang="tr-TR" sz="2400" dirty="0" smtClean="0">
                <a:latin typeface="Calibri" panose="020F0502020204030204" pitchFamily="34" charset="0"/>
                <a:cs typeface="Calibri" panose="020F0502020204030204" pitchFamily="34" charset="0"/>
              </a:rPr>
              <a:t>, </a:t>
            </a:r>
            <a:r>
              <a:rPr lang="en-US" altLang="tr-TR" sz="2400" dirty="0" err="1" smtClean="0">
                <a:latin typeface="Calibri" panose="020F0502020204030204" pitchFamily="34" charset="0"/>
                <a:cs typeface="Calibri" panose="020F0502020204030204" pitchFamily="34" charset="0"/>
              </a:rPr>
              <a:t>depres</a:t>
            </a:r>
            <a:r>
              <a:rPr lang="tr-TR" altLang="tr-TR" sz="2400" dirty="0" smtClean="0">
                <a:latin typeface="Calibri" panose="020F0502020204030204" pitchFamily="34" charset="0"/>
                <a:cs typeface="Calibri" panose="020F0502020204030204" pitchFamily="34" charset="0"/>
              </a:rPr>
              <a:t>y</a:t>
            </a:r>
            <a:r>
              <a:rPr lang="en-US" altLang="tr-TR" sz="2400" dirty="0" smtClean="0">
                <a:latin typeface="Calibri" panose="020F0502020204030204" pitchFamily="34" charset="0"/>
                <a:cs typeface="Calibri" panose="020F0502020204030204" pitchFamily="34" charset="0"/>
              </a:rPr>
              <a:t>on</a:t>
            </a:r>
            <a:r>
              <a:rPr lang="en-US" altLang="tr-TR" sz="2400" dirty="0">
                <a:latin typeface="Calibri" panose="020F0502020204030204" pitchFamily="34" charset="0"/>
                <a:cs typeface="Calibri" panose="020F0502020204030204" pitchFamily="34" charset="0"/>
              </a:rPr>
              <a:t>, </a:t>
            </a:r>
            <a:r>
              <a:rPr lang="tr-TR" altLang="tr-TR" sz="2400" dirty="0" smtClean="0">
                <a:latin typeface="Calibri" panose="020F0502020204030204" pitchFamily="34" charset="0"/>
                <a:cs typeface="Calibri" panose="020F0502020204030204" pitchFamily="34" charset="0"/>
              </a:rPr>
              <a:t>iştahsızlık</a:t>
            </a:r>
            <a:endParaRPr lang="tr-TR" altLang="tr-TR" sz="2400" dirty="0">
              <a:latin typeface="Calibri" panose="020F0502020204030204" pitchFamily="34" charset="0"/>
              <a:cs typeface="Calibri" panose="020F0502020204030204" pitchFamily="34" charset="0"/>
            </a:endParaRPr>
          </a:p>
        </p:txBody>
      </p:sp>
      <p:sp>
        <p:nvSpPr>
          <p:cNvPr id="22532" name="Dikdörtgen 4"/>
          <p:cNvSpPr>
            <a:spLocks noChangeArrowheads="1"/>
          </p:cNvSpPr>
          <p:nvPr/>
        </p:nvSpPr>
        <p:spPr bwMode="auto">
          <a:xfrm>
            <a:off x="179388" y="2781300"/>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tr-TR" sz="2400" dirty="0" err="1">
                <a:solidFill>
                  <a:srgbClr val="FFFF00"/>
                </a:solidFill>
                <a:latin typeface="Calibri" panose="020F0502020204030204" pitchFamily="34" charset="0"/>
                <a:cs typeface="Calibri" panose="020F0502020204030204" pitchFamily="34" charset="0"/>
              </a:rPr>
              <a:t>Kronik</a:t>
            </a:r>
            <a:r>
              <a:rPr lang="en-US" altLang="tr-TR" sz="2400" dirty="0">
                <a:solidFill>
                  <a:srgbClr val="FFFF00"/>
                </a:solidFill>
                <a:latin typeface="Calibri" panose="020F0502020204030204" pitchFamily="34" charset="0"/>
                <a:cs typeface="Calibri" panose="020F0502020204030204" pitchFamily="34" charset="0"/>
              </a:rPr>
              <a:t> </a:t>
            </a:r>
            <a:r>
              <a:rPr lang="en-US" altLang="tr-TR" sz="2400" dirty="0" err="1">
                <a:solidFill>
                  <a:srgbClr val="FFFF00"/>
                </a:solidFill>
                <a:latin typeface="Calibri" panose="020F0502020204030204" pitchFamily="34" charset="0"/>
                <a:cs typeface="Calibri" panose="020F0502020204030204" pitchFamily="34" charset="0"/>
              </a:rPr>
              <a:t>hastalık</a:t>
            </a:r>
            <a:endParaRPr lang="tr-TR" altLang="tr-TR" sz="2400" dirty="0">
              <a:solidFill>
                <a:srgbClr val="FFFF00"/>
              </a:solidFill>
              <a:latin typeface="Calibri" panose="020F0502020204030204" pitchFamily="34" charset="0"/>
              <a:cs typeface="Calibri" panose="020F0502020204030204" pitchFamily="34" charset="0"/>
            </a:endParaRPr>
          </a:p>
          <a:p>
            <a:pPr>
              <a:spcBef>
                <a:spcPct val="0"/>
              </a:spcBef>
              <a:buClrTx/>
              <a:buSzTx/>
              <a:buFontTx/>
              <a:buNone/>
            </a:pPr>
            <a:r>
              <a:rPr lang="tr-TR" altLang="tr-TR" sz="2400" dirty="0" smtClean="0">
                <a:latin typeface="Calibri" panose="020F0502020204030204" pitchFamily="34" charset="0"/>
                <a:cs typeface="Calibri" panose="020F0502020204030204" pitchFamily="34" charset="0"/>
              </a:rPr>
              <a:t>Lokalize </a:t>
            </a:r>
            <a:r>
              <a:rPr lang="tr-TR" altLang="tr-TR" sz="2400" dirty="0" err="1" smtClean="0">
                <a:latin typeface="Calibri" panose="020F0502020204030204" pitchFamily="34" charset="0"/>
                <a:cs typeface="Calibri" panose="020F0502020204030204" pitchFamily="34" charset="0"/>
              </a:rPr>
              <a:t>infeksiyon</a:t>
            </a:r>
            <a:r>
              <a:rPr lang="tr-TR" altLang="tr-TR" sz="2400" dirty="0" smtClean="0">
                <a:latin typeface="Calibri" panose="020F0502020204030204" pitchFamily="34" charset="0"/>
                <a:cs typeface="Calibri" panose="020F0502020204030204" pitchFamily="34" charset="0"/>
              </a:rPr>
              <a:t> </a:t>
            </a:r>
            <a:r>
              <a:rPr lang="en-US" altLang="tr-TR" sz="2400" dirty="0" smtClean="0">
                <a:latin typeface="Calibri" panose="020F0502020204030204" pitchFamily="34" charset="0"/>
                <a:cs typeface="Calibri" panose="020F0502020204030204" pitchFamily="34" charset="0"/>
              </a:rPr>
              <a:t>(</a:t>
            </a:r>
            <a:r>
              <a:rPr lang="tr-TR" altLang="tr-TR" sz="2400" dirty="0" err="1" smtClean="0">
                <a:latin typeface="Calibri" panose="020F0502020204030204" pitchFamily="34" charset="0"/>
                <a:cs typeface="Calibri" panose="020F0502020204030204" pitchFamily="34" charset="0"/>
              </a:rPr>
              <a:t>spondilit</a:t>
            </a:r>
            <a:r>
              <a:rPr lang="tr-TR" altLang="tr-TR" sz="2400" dirty="0" smtClean="0">
                <a:latin typeface="Calibri" panose="020F0502020204030204" pitchFamily="34" charset="0"/>
                <a:cs typeface="Calibri" panose="020F0502020204030204" pitchFamily="34" charset="0"/>
              </a:rPr>
              <a:t>, </a:t>
            </a:r>
            <a:r>
              <a:rPr lang="tr-TR" altLang="tr-TR" sz="2400" dirty="0" err="1" smtClean="0">
                <a:latin typeface="Calibri" panose="020F0502020204030204" pitchFamily="34" charset="0"/>
                <a:cs typeface="Calibri" panose="020F0502020204030204" pitchFamily="34" charset="0"/>
              </a:rPr>
              <a:t>osteomiyelit</a:t>
            </a:r>
            <a:r>
              <a:rPr lang="en-US" altLang="tr-TR" sz="2400" dirty="0" smtClean="0">
                <a:latin typeface="Calibri" panose="020F0502020204030204" pitchFamily="34" charset="0"/>
                <a:cs typeface="Calibri" panose="020F0502020204030204" pitchFamily="34" charset="0"/>
              </a:rPr>
              <a:t>, </a:t>
            </a:r>
            <a:r>
              <a:rPr lang="tr-TR" altLang="tr-TR" sz="2400" dirty="0" smtClean="0">
                <a:latin typeface="Calibri" panose="020F0502020204030204" pitchFamily="34" charset="0"/>
                <a:cs typeface="Calibri" panose="020F0502020204030204" pitchFamily="34" charset="0"/>
              </a:rPr>
              <a:t>doku </a:t>
            </a:r>
            <a:r>
              <a:rPr lang="tr-TR" altLang="tr-TR" sz="2400" dirty="0" err="1" smtClean="0">
                <a:latin typeface="Calibri" panose="020F0502020204030204" pitchFamily="34" charset="0"/>
                <a:cs typeface="Calibri" panose="020F0502020204030204" pitchFamily="34" charset="0"/>
              </a:rPr>
              <a:t>absesi</a:t>
            </a:r>
            <a:r>
              <a:rPr lang="tr-TR" altLang="tr-TR" sz="2400" dirty="0" smtClean="0">
                <a:latin typeface="Calibri" panose="020F0502020204030204" pitchFamily="34" charset="0"/>
                <a:cs typeface="Calibri" panose="020F0502020204030204" pitchFamily="34" charset="0"/>
              </a:rPr>
              <a:t>, </a:t>
            </a:r>
            <a:r>
              <a:rPr lang="en-US" altLang="tr-TR" sz="2400" dirty="0" err="1" smtClean="0">
                <a:latin typeface="Calibri" panose="020F0502020204030204" pitchFamily="34" charset="0"/>
                <a:cs typeface="Calibri" panose="020F0502020204030204" pitchFamily="34" charset="0"/>
              </a:rPr>
              <a:t>uveit</a:t>
            </a:r>
            <a:r>
              <a:rPr lang="en-US" altLang="tr-TR" sz="2400" dirty="0" smtClean="0">
                <a:latin typeface="Calibri" panose="020F0502020204030204" pitchFamily="34" charset="0"/>
                <a:cs typeface="Calibri" panose="020F0502020204030204" pitchFamily="34" charset="0"/>
              </a:rPr>
              <a:t>)</a:t>
            </a:r>
            <a:endParaRPr lang="tr-TR" altLang="tr-TR" sz="2400" dirty="0" smtClean="0">
              <a:latin typeface="Calibri" panose="020F0502020204030204" pitchFamily="34" charset="0"/>
              <a:cs typeface="Calibri" panose="020F0502020204030204" pitchFamily="34" charset="0"/>
            </a:endParaRPr>
          </a:p>
          <a:p>
            <a:pPr>
              <a:spcBef>
                <a:spcPct val="0"/>
              </a:spcBef>
              <a:buClrTx/>
              <a:buSzTx/>
              <a:buFontTx/>
              <a:buNone/>
            </a:pPr>
            <a:endParaRPr lang="tr-TR" altLang="tr-TR" sz="2400" dirty="0">
              <a:latin typeface="Calibri" panose="020F0502020204030204" pitchFamily="34" charset="0"/>
              <a:cs typeface="Calibri" panose="020F0502020204030204" pitchFamily="34" charset="0"/>
            </a:endParaRPr>
          </a:p>
        </p:txBody>
      </p:sp>
      <p:sp>
        <p:nvSpPr>
          <p:cNvPr id="2" name="Slayt Numarası Yer Tutucusu 1">
            <a:extLst>
              <a:ext uri="{FF2B5EF4-FFF2-40B4-BE49-F238E27FC236}">
                <a16:creationId xmlns:a16="http://schemas.microsoft.com/office/drawing/2014/main" id="{CDF6DFA0-C696-4AA8-A242-C0153F5E6C57}"/>
              </a:ext>
            </a:extLst>
          </p:cNvPr>
          <p:cNvSpPr>
            <a:spLocks noGrp="1"/>
          </p:cNvSpPr>
          <p:nvPr>
            <p:ph type="sldNum" sz="quarter" idx="12"/>
          </p:nvPr>
        </p:nvSpPr>
        <p:spPr/>
        <p:txBody>
          <a:bodyPr/>
          <a:lstStyle/>
          <a:p>
            <a:pPr>
              <a:defRPr/>
            </a:pPr>
            <a:fld id="{4021F8BC-5B50-436B-9F73-EFB531ABD1A4}" type="slidenum">
              <a:rPr lang="tr-TR" altLang="tr-TR" smtClean="0"/>
              <a:pPr>
                <a:defRPr/>
              </a:pPr>
              <a:t>8</a:t>
            </a:fld>
            <a:endParaRPr lang="tr-TR" altLang="tr-TR"/>
          </a:p>
        </p:txBody>
      </p:sp>
      <p:pic>
        <p:nvPicPr>
          <p:cNvPr id="22534" name="Picture 7" descr="brucella bakterisi ile ilgili görsel sonuc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716338"/>
            <a:ext cx="32607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7950" y="188913"/>
            <a:ext cx="1982788" cy="522287"/>
          </a:xfrm>
          <a:prstGeom prst="rect">
            <a:avLst/>
          </a:prstGeom>
          <a:noFill/>
        </p:spPr>
        <p:txBody>
          <a:bodyPr wrap="none">
            <a:spAutoFit/>
          </a:bodyPr>
          <a:lstStyle/>
          <a:p>
            <a:pPr>
              <a:defRPr/>
            </a:pPr>
            <a:r>
              <a:rPr lang="tr-TR" sz="2800" b="1" spc="300" dirty="0">
                <a:solidFill>
                  <a:srgbClr val="FF0000"/>
                </a:solidFill>
                <a:latin typeface="Calibri" panose="020F0502020204030204" pitchFamily="34" charset="0"/>
                <a:cs typeface="Calibri" panose="020F0502020204030204" pitchFamily="34" charset="0"/>
              </a:rPr>
              <a:t>TEDAVİ-1 </a:t>
            </a:r>
          </a:p>
        </p:txBody>
      </p:sp>
      <p:sp>
        <p:nvSpPr>
          <p:cNvPr id="3" name="Metin kutusu 2"/>
          <p:cNvSpPr txBox="1">
            <a:spLocks noChangeArrowheads="1"/>
          </p:cNvSpPr>
          <p:nvPr/>
        </p:nvSpPr>
        <p:spPr bwMode="auto">
          <a:xfrm>
            <a:off x="107950" y="836613"/>
            <a:ext cx="83772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tr-TR" altLang="en-US" sz="3600">
                <a:latin typeface="Calibri" panose="020F0502020204030204" pitchFamily="34" charset="0"/>
                <a:cs typeface="Calibri" panose="020F0502020204030204" pitchFamily="34" charset="0"/>
              </a:rPr>
              <a:t>İntrasellüler</a:t>
            </a:r>
            <a:r>
              <a:rPr lang="tr-TR" altLang="en-US" sz="2400">
                <a:latin typeface="Calibri" panose="020F0502020204030204" pitchFamily="34" charset="0"/>
                <a:cs typeface="Calibri" panose="020F0502020204030204" pitchFamily="34" charset="0"/>
              </a:rPr>
              <a:t> aktivitesi olan antibiyotiklerle </a:t>
            </a:r>
            <a:r>
              <a:rPr lang="tr-TR" altLang="en-US" sz="3600">
                <a:latin typeface="Calibri" panose="020F0502020204030204" pitchFamily="34" charset="0"/>
                <a:cs typeface="Calibri" panose="020F0502020204030204" pitchFamily="34" charset="0"/>
              </a:rPr>
              <a:t>uzun süreli,</a:t>
            </a:r>
          </a:p>
          <a:p>
            <a:pPr>
              <a:spcBef>
                <a:spcPct val="0"/>
              </a:spcBef>
              <a:buClrTx/>
              <a:buSzTx/>
              <a:buFontTx/>
              <a:buNone/>
            </a:pPr>
            <a:r>
              <a:rPr lang="tr-TR" altLang="en-US">
                <a:latin typeface="Calibri" panose="020F0502020204030204" pitchFamily="34" charset="0"/>
                <a:cs typeface="Calibri" panose="020F0502020204030204" pitchFamily="34" charset="0"/>
              </a:rPr>
              <a:t>kombinasyon</a:t>
            </a:r>
            <a:r>
              <a:rPr lang="tr-TR" altLang="en-US" sz="2400">
                <a:latin typeface="Calibri" panose="020F0502020204030204" pitchFamily="34" charset="0"/>
                <a:cs typeface="Calibri" panose="020F0502020204030204" pitchFamily="34" charset="0"/>
              </a:rPr>
              <a:t> tedavisi:</a:t>
            </a:r>
          </a:p>
        </p:txBody>
      </p:sp>
      <p:sp>
        <p:nvSpPr>
          <p:cNvPr id="5" name="Dikdörtgen 4"/>
          <p:cNvSpPr/>
          <p:nvPr/>
        </p:nvSpPr>
        <p:spPr>
          <a:xfrm>
            <a:off x="1092200" y="2068513"/>
            <a:ext cx="6408738" cy="2740025"/>
          </a:xfrm>
          <a:prstGeom prst="rect">
            <a:avLst/>
          </a:prstGeom>
          <a:solidFill>
            <a:srgbClr val="FFFFCC"/>
          </a:solidFill>
        </p:spPr>
        <p:txBody>
          <a:bodyPr>
            <a:spAutoFit/>
          </a:bodyPr>
          <a:lstStyle/>
          <a:p>
            <a:pPr>
              <a:defRPr/>
            </a:pPr>
            <a:r>
              <a:rPr lang="tr-TR" sz="3200" dirty="0" err="1">
                <a:solidFill>
                  <a:srgbClr val="FF0000"/>
                </a:solidFill>
                <a:latin typeface="Calibri" panose="020F0502020204030204" pitchFamily="34" charset="0"/>
                <a:cs typeface="Calibri" panose="020F0502020204030204" pitchFamily="34" charset="0"/>
              </a:rPr>
              <a:t>Doksisiklin</a:t>
            </a:r>
            <a:endParaRPr lang="tr-TR" sz="3200" dirty="0">
              <a:solidFill>
                <a:srgbClr val="FF0000"/>
              </a:solidFill>
              <a:latin typeface="Calibri" panose="020F0502020204030204" pitchFamily="34" charset="0"/>
              <a:cs typeface="Calibri" panose="020F0502020204030204" pitchFamily="34" charset="0"/>
            </a:endParaRPr>
          </a:p>
          <a:p>
            <a:pPr>
              <a:defRPr/>
            </a:pPr>
            <a:r>
              <a:rPr lang="tr-TR" sz="3200" dirty="0">
                <a:solidFill>
                  <a:srgbClr val="000000"/>
                </a:solidFill>
                <a:latin typeface="Calibri" panose="020F0502020204030204" pitchFamily="34" charset="0"/>
                <a:cs typeface="Calibri" panose="020F0502020204030204" pitchFamily="34" charset="0"/>
              </a:rPr>
              <a:t>6 HAFTA - oral - günde 2 kez- 100 mg</a:t>
            </a:r>
          </a:p>
          <a:p>
            <a:pPr>
              <a:defRPr/>
            </a:pPr>
            <a:r>
              <a:rPr lang="tr-TR" sz="44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defRPr/>
            </a:pPr>
            <a:r>
              <a:rPr lang="tr-TR" sz="3200" dirty="0">
                <a:solidFill>
                  <a:srgbClr val="FF0000"/>
                </a:solidFill>
                <a:latin typeface="Calibri" panose="020F0502020204030204" pitchFamily="34" charset="0"/>
                <a:cs typeface="Calibri" panose="020F0502020204030204" pitchFamily="34" charset="0"/>
              </a:rPr>
              <a:t>Streptomisin </a:t>
            </a:r>
          </a:p>
          <a:p>
            <a:pPr>
              <a:defRPr/>
            </a:pPr>
            <a:r>
              <a:rPr lang="tr-TR" sz="3200" dirty="0">
                <a:solidFill>
                  <a:srgbClr val="000000"/>
                </a:solidFill>
                <a:latin typeface="Calibri" panose="020F0502020204030204" pitchFamily="34" charset="0"/>
                <a:cs typeface="Calibri" panose="020F0502020204030204" pitchFamily="34" charset="0"/>
              </a:rPr>
              <a:t>ilk 14-21 gün - </a:t>
            </a:r>
            <a:r>
              <a:rPr lang="en-US" sz="3200" dirty="0">
                <a:solidFill>
                  <a:srgbClr val="000000"/>
                </a:solidFill>
                <a:latin typeface="Calibri" panose="020F0502020204030204" pitchFamily="34" charset="0"/>
                <a:cs typeface="Calibri" panose="020F0502020204030204" pitchFamily="34" charset="0"/>
              </a:rPr>
              <a:t>1 g </a:t>
            </a:r>
            <a:r>
              <a:rPr lang="tr-TR" sz="3200" dirty="0">
                <a:solidFill>
                  <a:srgbClr val="000000"/>
                </a:solidFill>
                <a:latin typeface="Calibri" panose="020F0502020204030204" pitchFamily="34" charset="0"/>
                <a:cs typeface="Calibri" panose="020F0502020204030204" pitchFamily="34" charset="0"/>
              </a:rPr>
              <a:t>– im – günde 1 kez</a:t>
            </a:r>
          </a:p>
        </p:txBody>
      </p:sp>
      <p:sp>
        <p:nvSpPr>
          <p:cNvPr id="23557" name="Dikdörtgen 5"/>
          <p:cNvSpPr>
            <a:spLocks noChangeArrowheads="1"/>
          </p:cNvSpPr>
          <p:nvPr/>
        </p:nvSpPr>
        <p:spPr bwMode="auto">
          <a:xfrm>
            <a:off x="323850" y="5300663"/>
            <a:ext cx="8459788"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tr-TR" altLang="en-US" sz="2800" i="1">
                <a:solidFill>
                  <a:srgbClr val="000000"/>
                </a:solidFill>
                <a:latin typeface="Calibri" panose="020F0502020204030204" pitchFamily="34" charset="0"/>
                <a:cs typeface="Calibri" panose="020F0502020204030204" pitchFamily="34" charset="0"/>
              </a:rPr>
              <a:t>Streptomisin yerine gentamisin (5mg/kg) de öneriliyor</a:t>
            </a:r>
          </a:p>
          <a:p>
            <a:pPr>
              <a:spcBef>
                <a:spcPct val="0"/>
              </a:spcBef>
              <a:buClrTx/>
              <a:buSzTx/>
              <a:buFontTx/>
              <a:buNone/>
            </a:pPr>
            <a:r>
              <a:rPr lang="tr-TR" altLang="en-US" sz="2800" i="1">
                <a:solidFill>
                  <a:srgbClr val="000000"/>
                </a:solidFill>
                <a:latin typeface="Calibri" panose="020F0502020204030204" pitchFamily="34" charset="0"/>
                <a:cs typeface="Calibri" panose="020F0502020204030204" pitchFamily="34" charset="0"/>
              </a:rPr>
              <a:t>Tedavi süresi kesin değil: 5-14 gün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1983</TotalTime>
  <Words>1995</Words>
  <Application>Microsoft Office PowerPoint</Application>
  <PresentationFormat>Ekran Gösterisi (4:3)</PresentationFormat>
  <Paragraphs>371</Paragraphs>
  <Slides>59</Slides>
  <Notes>6</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59</vt:i4>
      </vt:variant>
    </vt:vector>
  </HeadingPairs>
  <TitlesOfParts>
    <vt:vector size="73" baseType="lpstr">
      <vt:lpstr>&amp;quot</vt:lpstr>
      <vt:lpstr>Arial</vt:lpstr>
      <vt:lpstr>Arial Rounded MT Bold</vt:lpstr>
      <vt:lpstr>Bahnschrift</vt:lpstr>
      <vt:lpstr>Calibri</vt:lpstr>
      <vt:lpstr>Kristen ITC</vt:lpstr>
      <vt:lpstr>Merriweather</vt:lpstr>
      <vt:lpstr>Open Sans</vt:lpstr>
      <vt:lpstr>Segoe UI</vt:lpstr>
      <vt:lpstr>Segoe UI Semibold</vt:lpstr>
      <vt:lpstr>Times New Roman</vt:lpstr>
      <vt:lpstr>Verdana</vt:lpstr>
      <vt:lpstr>Wingdings</vt:lpstr>
      <vt:lpstr>Globe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EPITAPH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CRIMSON KING</dc:creator>
  <cp:lastModifiedBy>Windows Kullanıcısı</cp:lastModifiedBy>
  <cp:revision>239</cp:revision>
  <dcterms:created xsi:type="dcterms:W3CDTF">2002-11-01T08:37:53Z</dcterms:created>
  <dcterms:modified xsi:type="dcterms:W3CDTF">2020-04-13T11:31:10Z</dcterms:modified>
</cp:coreProperties>
</file>