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6" r:id="rId2"/>
    <p:sldId id="257" r:id="rId3"/>
    <p:sldId id="258" r:id="rId4"/>
    <p:sldId id="315" r:id="rId5"/>
    <p:sldId id="259" r:id="rId6"/>
    <p:sldId id="265" r:id="rId7"/>
    <p:sldId id="316" r:id="rId8"/>
    <p:sldId id="266" r:id="rId9"/>
    <p:sldId id="267" r:id="rId10"/>
    <p:sldId id="317" r:id="rId11"/>
    <p:sldId id="273" r:id="rId12"/>
    <p:sldId id="274" r:id="rId13"/>
    <p:sldId id="275" r:id="rId14"/>
    <p:sldId id="280" r:id="rId15"/>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8" d="100"/>
          <a:sy n="98" d="100"/>
        </p:scale>
        <p:origin x="116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endParaRPr lang="tr-TR"/>
          </a:p>
        </p:txBody>
      </p:sp>
      <p:sp>
        <p:nvSpPr>
          <p:cNvPr id="5" name="18 Altbilgi Yer Tutucusu"/>
          <p:cNvSpPr>
            <a:spLocks noGrp="1"/>
          </p:cNvSpPr>
          <p:nvPr>
            <p:ph type="ftr" sz="quarter" idx="11"/>
          </p:nvPr>
        </p:nvSpPr>
        <p:spPr/>
        <p:txBody>
          <a:bodyPr/>
          <a:lstStyle>
            <a:lvl1pPr>
              <a:defRPr/>
            </a:lvl1pPr>
          </a:lstStyle>
          <a:p>
            <a:pPr>
              <a:defRPr/>
            </a:pPr>
            <a:endParaRPr lang="tr-TR"/>
          </a:p>
        </p:txBody>
      </p:sp>
      <p:sp>
        <p:nvSpPr>
          <p:cNvPr id="6" name="26 Slayt Numarası Yer Tutucusu"/>
          <p:cNvSpPr>
            <a:spLocks noGrp="1"/>
          </p:cNvSpPr>
          <p:nvPr>
            <p:ph type="sldNum" sz="quarter" idx="12"/>
          </p:nvPr>
        </p:nvSpPr>
        <p:spPr/>
        <p:txBody>
          <a:bodyPr/>
          <a:lstStyle>
            <a:lvl1pPr>
              <a:defRPr/>
            </a:lvl1pPr>
          </a:lstStyle>
          <a:p>
            <a:pPr>
              <a:defRPr/>
            </a:pPr>
            <a:fld id="{7C7DDB75-5A42-414B-88F2-C34EEFAC181E}"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F8C7DDB8-9AB3-4C86-A350-6FCBAA48251F}"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A0E481CC-FDAD-4720-BD4B-7ECD0DF09FA4}"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061FE414-06E6-45A7-8902-F824048A873D}"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1DF78B07-D1CA-46FC-82DA-4F3A8470B9B4}"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p>
        </p:txBody>
      </p:sp>
      <p:sp>
        <p:nvSpPr>
          <p:cNvPr id="6" name="21 Altbilgi Yer Tutucusu"/>
          <p:cNvSpPr>
            <a:spLocks noGrp="1"/>
          </p:cNvSpPr>
          <p:nvPr>
            <p:ph type="ftr" sz="quarter" idx="11"/>
          </p:nvPr>
        </p:nvSpPr>
        <p:spPr/>
        <p:txBody>
          <a:bodyPr/>
          <a:lstStyle>
            <a:lvl1pPr>
              <a:defRPr/>
            </a:lvl1pPr>
          </a:lstStyle>
          <a:p>
            <a:pPr>
              <a:defRPr/>
            </a:pPr>
            <a:endParaRPr lang="tr-TR"/>
          </a:p>
        </p:txBody>
      </p:sp>
      <p:sp>
        <p:nvSpPr>
          <p:cNvPr id="7" name="17 Slayt Numarası Yer Tutucusu"/>
          <p:cNvSpPr>
            <a:spLocks noGrp="1"/>
          </p:cNvSpPr>
          <p:nvPr>
            <p:ph type="sldNum" sz="quarter" idx="12"/>
          </p:nvPr>
        </p:nvSpPr>
        <p:spPr/>
        <p:txBody>
          <a:bodyPr/>
          <a:lstStyle>
            <a:lvl1pPr>
              <a:defRPr/>
            </a:lvl1pPr>
          </a:lstStyle>
          <a:p>
            <a:pPr>
              <a:defRPr/>
            </a:pPr>
            <a:fld id="{FA5F08A4-5EE7-434C-AF13-FC199CBB5676}"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endParaRPr lang="tr-TR"/>
          </a:p>
        </p:txBody>
      </p:sp>
      <p:sp>
        <p:nvSpPr>
          <p:cNvPr id="8" name="21 Altbilgi Yer Tutucusu"/>
          <p:cNvSpPr>
            <a:spLocks noGrp="1"/>
          </p:cNvSpPr>
          <p:nvPr>
            <p:ph type="ftr" sz="quarter" idx="11"/>
          </p:nvPr>
        </p:nvSpPr>
        <p:spPr/>
        <p:txBody>
          <a:bodyPr/>
          <a:lstStyle>
            <a:lvl1pPr>
              <a:defRPr/>
            </a:lvl1pPr>
          </a:lstStyle>
          <a:p>
            <a:pPr>
              <a:defRPr/>
            </a:pPr>
            <a:endParaRPr lang="tr-TR"/>
          </a:p>
        </p:txBody>
      </p:sp>
      <p:sp>
        <p:nvSpPr>
          <p:cNvPr id="9" name="17 Slayt Numarası Yer Tutucusu"/>
          <p:cNvSpPr>
            <a:spLocks noGrp="1"/>
          </p:cNvSpPr>
          <p:nvPr>
            <p:ph type="sldNum" sz="quarter" idx="12"/>
          </p:nvPr>
        </p:nvSpPr>
        <p:spPr/>
        <p:txBody>
          <a:bodyPr/>
          <a:lstStyle>
            <a:lvl1pPr>
              <a:defRPr/>
            </a:lvl1pPr>
          </a:lstStyle>
          <a:p>
            <a:pPr>
              <a:defRPr/>
            </a:pPr>
            <a:fld id="{5EB78443-3B0E-45FE-9FB2-85645AABEAA8}"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endParaRPr lang="tr-TR"/>
          </a:p>
        </p:txBody>
      </p:sp>
      <p:sp>
        <p:nvSpPr>
          <p:cNvPr id="4" name="21 Altbilgi Yer Tutucusu"/>
          <p:cNvSpPr>
            <a:spLocks noGrp="1"/>
          </p:cNvSpPr>
          <p:nvPr>
            <p:ph type="ftr" sz="quarter" idx="11"/>
          </p:nvPr>
        </p:nvSpPr>
        <p:spPr/>
        <p:txBody>
          <a:bodyPr/>
          <a:lstStyle>
            <a:lvl1pPr>
              <a:defRPr/>
            </a:lvl1pPr>
          </a:lstStyle>
          <a:p>
            <a:pPr>
              <a:defRPr/>
            </a:pPr>
            <a:endParaRPr lang="tr-TR"/>
          </a:p>
        </p:txBody>
      </p:sp>
      <p:sp>
        <p:nvSpPr>
          <p:cNvPr id="5" name="17 Slayt Numarası Yer Tutucusu"/>
          <p:cNvSpPr>
            <a:spLocks noGrp="1"/>
          </p:cNvSpPr>
          <p:nvPr>
            <p:ph type="sldNum" sz="quarter" idx="12"/>
          </p:nvPr>
        </p:nvSpPr>
        <p:spPr/>
        <p:txBody>
          <a:bodyPr/>
          <a:lstStyle>
            <a:lvl1pPr>
              <a:defRPr/>
            </a:lvl1pPr>
          </a:lstStyle>
          <a:p>
            <a:pPr>
              <a:defRPr/>
            </a:pPr>
            <a:fld id="{A8A8FFD6-5B38-4B31-8887-3BD93FFFCC7D}"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endParaRPr lang="tr-TR"/>
          </a:p>
        </p:txBody>
      </p:sp>
      <p:sp>
        <p:nvSpPr>
          <p:cNvPr id="3" name="21 Altbilgi Yer Tutucusu"/>
          <p:cNvSpPr>
            <a:spLocks noGrp="1"/>
          </p:cNvSpPr>
          <p:nvPr>
            <p:ph type="ftr" sz="quarter" idx="11"/>
          </p:nvPr>
        </p:nvSpPr>
        <p:spPr/>
        <p:txBody>
          <a:bodyPr/>
          <a:lstStyle>
            <a:lvl1pPr>
              <a:defRPr/>
            </a:lvl1pPr>
          </a:lstStyle>
          <a:p>
            <a:pPr>
              <a:defRPr/>
            </a:pPr>
            <a:endParaRPr lang="tr-TR"/>
          </a:p>
        </p:txBody>
      </p:sp>
      <p:sp>
        <p:nvSpPr>
          <p:cNvPr id="4" name="17 Slayt Numarası Yer Tutucusu"/>
          <p:cNvSpPr>
            <a:spLocks noGrp="1"/>
          </p:cNvSpPr>
          <p:nvPr>
            <p:ph type="sldNum" sz="quarter" idx="12"/>
          </p:nvPr>
        </p:nvSpPr>
        <p:spPr/>
        <p:txBody>
          <a:bodyPr/>
          <a:lstStyle>
            <a:lvl1pPr>
              <a:defRPr/>
            </a:lvl1pPr>
          </a:lstStyle>
          <a:p>
            <a:pPr>
              <a:defRPr/>
            </a:pPr>
            <a:fld id="{4A8131BD-FAD4-464B-84A6-93E5259C86B5}"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endParaRPr lang="tr-TR"/>
          </a:p>
        </p:txBody>
      </p:sp>
      <p:sp>
        <p:nvSpPr>
          <p:cNvPr id="6" name="21 Altbilgi Yer Tutucusu"/>
          <p:cNvSpPr>
            <a:spLocks noGrp="1"/>
          </p:cNvSpPr>
          <p:nvPr>
            <p:ph type="ftr" sz="quarter" idx="11"/>
          </p:nvPr>
        </p:nvSpPr>
        <p:spPr/>
        <p:txBody>
          <a:bodyPr/>
          <a:lstStyle>
            <a:lvl1pPr>
              <a:defRPr/>
            </a:lvl1pPr>
          </a:lstStyle>
          <a:p>
            <a:pPr>
              <a:defRPr/>
            </a:pPr>
            <a:endParaRPr lang="tr-TR"/>
          </a:p>
        </p:txBody>
      </p:sp>
      <p:sp>
        <p:nvSpPr>
          <p:cNvPr id="7" name="17 Slayt Numarası Yer Tutucusu"/>
          <p:cNvSpPr>
            <a:spLocks noGrp="1"/>
          </p:cNvSpPr>
          <p:nvPr>
            <p:ph type="sldNum" sz="quarter" idx="12"/>
          </p:nvPr>
        </p:nvSpPr>
        <p:spPr/>
        <p:txBody>
          <a:bodyPr/>
          <a:lstStyle>
            <a:lvl1pPr>
              <a:defRPr/>
            </a:lvl1pPr>
          </a:lstStyle>
          <a:p>
            <a:pPr>
              <a:defRPr/>
            </a:pPr>
            <a:fld id="{B7C91B16-2959-4368-93E7-F23B603F15DF}"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4 Tek Köşesi Kesik ve Yuvarlatılmış Dikdörtgen"/>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5 Dik Üçgen"/>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6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8" name="7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2" name="1 Başlık"/>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endParaRPr lang="tr-TR"/>
          </a:p>
        </p:txBody>
      </p:sp>
      <p:sp>
        <p:nvSpPr>
          <p:cNvPr id="10" name="5 Altbilgi Yer Tutucusu"/>
          <p:cNvSpPr>
            <a:spLocks noGrp="1"/>
          </p:cNvSpPr>
          <p:nvPr>
            <p:ph type="ftr" sz="quarter" idx="11"/>
          </p:nvPr>
        </p:nvSpPr>
        <p:spPr/>
        <p:txBody>
          <a:bodyPr/>
          <a:lstStyle>
            <a:lvl1pPr>
              <a:defRPr/>
            </a:lvl1pPr>
          </a:lstStyle>
          <a:p>
            <a:pPr>
              <a:defRPr/>
            </a:pPr>
            <a:endParaRPr lang="tr-TR"/>
          </a:p>
        </p:txBody>
      </p:sp>
      <p:sp>
        <p:nvSpPr>
          <p:cNvPr id="11" name="6 Slayt Numarası Yer Tutucusu"/>
          <p:cNvSpPr>
            <a:spLocks noGrp="1"/>
          </p:cNvSpPr>
          <p:nvPr>
            <p:ph type="sldNum" sz="quarter" idx="12"/>
          </p:nvPr>
        </p:nvSpPr>
        <p:spPr>
          <a:xfrm>
            <a:off x="8077200" y="6356350"/>
            <a:ext cx="609600" cy="365125"/>
          </a:xfrm>
        </p:spPr>
        <p:txBody>
          <a:bodyPr/>
          <a:lstStyle>
            <a:lvl1pPr>
              <a:defRPr/>
            </a:lvl1pPr>
          </a:lstStyle>
          <a:p>
            <a:pPr>
              <a:defRPr/>
            </a:pPr>
            <a:fld id="{31E74DDF-045D-4017-B3F4-67CE941DAC8E}"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8" name="7 Serbest Form"/>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1028" name="8 Başlık Yer Tutucusu"/>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tr-TR" smtClean="0"/>
              <a:t>Asıl başlık stili için tıklatın</a:t>
            </a:r>
            <a:endParaRPr lang="en-US" smtClean="0"/>
          </a:p>
        </p:txBody>
      </p:sp>
      <p:sp>
        <p:nvSpPr>
          <p:cNvPr id="1029" name="29 Metin Yer Tutucusu"/>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smtClean="0">
                <a:solidFill>
                  <a:schemeClr val="tx2">
                    <a:shade val="90000"/>
                  </a:schemeClr>
                </a:solidFill>
              </a:defRPr>
            </a:lvl1pPr>
          </a:lstStyle>
          <a:p>
            <a:pPr>
              <a:defRPr/>
            </a:pPr>
            <a:fld id="{D9855A15-B0CC-4E28-AF89-6414AA17C4A2}" type="slidenum">
              <a:rPr lang="tr-TR"/>
              <a:pPr>
                <a:defRPr/>
              </a:pPr>
              <a:t>‹#›</a:t>
            </a:fld>
            <a:endParaRPr lang="tr-TR"/>
          </a:p>
        </p:txBody>
      </p:sp>
      <p:grpSp>
        <p:nvGrpSpPr>
          <p:cNvPr id="1033" name="1 Grup"/>
          <p:cNvGrpSpPr>
            <a:grpSpLocks/>
          </p:cNvGrpSpPr>
          <p:nvPr/>
        </p:nvGrpSpPr>
        <p:grpSpPr bwMode="auto">
          <a:xfrm>
            <a:off x="-19050" y="203200"/>
            <a:ext cx="9180513"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30" r:id="rId1"/>
    <p:sldLayoutId id="2147483722" r:id="rId2"/>
    <p:sldLayoutId id="2147483731" r:id="rId3"/>
    <p:sldLayoutId id="2147483723" r:id="rId4"/>
    <p:sldLayoutId id="2147483724" r:id="rId5"/>
    <p:sldLayoutId id="2147483725" r:id="rId6"/>
    <p:sldLayoutId id="2147483726" r:id="rId7"/>
    <p:sldLayoutId id="2147483727" r:id="rId8"/>
    <p:sldLayoutId id="2147483732" r:id="rId9"/>
    <p:sldLayoutId id="2147483728" r:id="rId10"/>
    <p:sldLayoutId id="2147483729"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3400" y="1371600"/>
            <a:ext cx="7851648" cy="3569568"/>
          </a:xfrm>
        </p:spPr>
        <p:txBody>
          <a:bodyPr>
            <a:normAutofit/>
          </a:bodyPr>
          <a:lstStyle/>
          <a:p>
            <a:pPr algn="ctr" fontAlgn="auto">
              <a:spcAft>
                <a:spcPts val="0"/>
              </a:spcAft>
              <a:defRPr/>
            </a:pPr>
            <a:r>
              <a:rPr lang="tr-TR" sz="5100" dirty="0" smtClean="0"/>
              <a:t/>
            </a:r>
            <a:br>
              <a:rPr lang="tr-TR" sz="5100" dirty="0" smtClean="0"/>
            </a:br>
            <a:r>
              <a:rPr lang="tr-TR" sz="5100" dirty="0" smtClean="0"/>
              <a:t> GENİŞ ÇAPTA</a:t>
            </a:r>
            <a:br>
              <a:rPr lang="tr-TR" sz="5100" dirty="0" smtClean="0"/>
            </a:br>
            <a:r>
              <a:rPr lang="tr-TR" sz="5100" dirty="0" smtClean="0"/>
              <a:t>SERVİS YÖNTEMLERİ</a:t>
            </a:r>
            <a:br>
              <a:rPr lang="tr-TR" sz="5100" dirty="0" smtClean="0"/>
            </a:br>
            <a:endParaRPr lang="tr-TR" sz="5100"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935163"/>
            <a:ext cx="8229600" cy="2501949"/>
          </a:xfrm>
        </p:spPr>
        <p:txBody>
          <a:bodyPr/>
          <a:lstStyle/>
          <a:p>
            <a:pPr algn="ctr">
              <a:buNone/>
            </a:pPr>
            <a:r>
              <a:rPr lang="tr-TR" sz="4400" b="1" dirty="0" smtClean="0">
                <a:solidFill>
                  <a:schemeClr val="bg2">
                    <a:lumMod val="50000"/>
                  </a:schemeClr>
                </a:solidFill>
              </a:rPr>
              <a:t>SERVİS YAPARKEN DİKKAT EDİLMESİ GEREKEN HUSUSLAR</a:t>
            </a:r>
            <a:endParaRPr lang="tr-TR" sz="4400" dirty="0">
              <a:solidFill>
                <a:schemeClr val="bg2">
                  <a:lumMod val="50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704850"/>
            <a:ext cx="8229600" cy="708025"/>
          </a:xfrm>
        </p:spPr>
        <p:txBody>
          <a:bodyPr/>
          <a:lstStyle/>
          <a:p>
            <a:pPr algn="ctr"/>
            <a:r>
              <a:rPr lang="tr-TR" sz="4000" b="1" smtClean="0"/>
              <a:t>SERVİSTE KULLANILAN MALZEMELER</a:t>
            </a:r>
            <a:r>
              <a:rPr lang="tr-TR" sz="4000" smtClean="0"/>
              <a:t> </a:t>
            </a:r>
          </a:p>
        </p:txBody>
      </p:sp>
      <p:sp>
        <p:nvSpPr>
          <p:cNvPr id="25603" name="Rectangle 3"/>
          <p:cNvSpPr>
            <a:spLocks noGrp="1" noChangeArrowheads="1"/>
          </p:cNvSpPr>
          <p:nvPr>
            <p:ph idx="1"/>
          </p:nvPr>
        </p:nvSpPr>
        <p:spPr>
          <a:xfrm>
            <a:off x="900113" y="1700213"/>
            <a:ext cx="7272337" cy="4624387"/>
          </a:xfrm>
        </p:spPr>
        <p:txBody>
          <a:bodyPr/>
          <a:lstStyle/>
          <a:p>
            <a:pPr algn="just"/>
            <a:r>
              <a:rPr lang="tr-TR" sz="3200" dirty="0" smtClean="0">
                <a:latin typeface="Agency FB" pitchFamily="34" charset="0"/>
                <a:cs typeface="Arial" charset="0"/>
              </a:rPr>
              <a:t>Porselen malzemeler, </a:t>
            </a:r>
          </a:p>
          <a:p>
            <a:pPr algn="just"/>
            <a:r>
              <a:rPr lang="tr-TR" sz="3200" dirty="0" smtClean="0">
                <a:latin typeface="Agency FB" pitchFamily="34" charset="0"/>
                <a:cs typeface="Arial" charset="0"/>
              </a:rPr>
              <a:t>Metal sofra üstü ve metal yardımcı servis malzemeleri,</a:t>
            </a:r>
          </a:p>
          <a:p>
            <a:pPr algn="just"/>
            <a:r>
              <a:rPr lang="tr-TR" sz="3200" dirty="0" smtClean="0">
                <a:latin typeface="Agency FB" pitchFamily="34" charset="0"/>
                <a:cs typeface="Arial" charset="0"/>
              </a:rPr>
              <a:t>Cam malzemeler, </a:t>
            </a:r>
          </a:p>
          <a:p>
            <a:pPr algn="just"/>
            <a:r>
              <a:rPr lang="tr-TR" sz="3200" dirty="0" smtClean="0">
                <a:latin typeface="Agency FB" pitchFamily="34" charset="0"/>
                <a:cs typeface="Arial" charset="0"/>
              </a:rPr>
              <a:t>Masa ve sandalyeler </a:t>
            </a:r>
          </a:p>
          <a:p>
            <a:pPr algn="just"/>
            <a:r>
              <a:rPr lang="tr-TR" sz="3200" dirty="0" smtClean="0">
                <a:latin typeface="Agency FB" pitchFamily="34" charset="0"/>
                <a:cs typeface="Arial" charset="0"/>
              </a:rPr>
              <a:t>Diğer servis malzemeleri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57200" y="704850"/>
            <a:ext cx="8229600" cy="563563"/>
          </a:xfrm>
        </p:spPr>
        <p:txBody>
          <a:bodyPr>
            <a:normAutofit fontScale="90000"/>
          </a:bodyPr>
          <a:lstStyle/>
          <a:p>
            <a:pPr algn="ctr" fontAlgn="auto">
              <a:spcAft>
                <a:spcPts val="0"/>
              </a:spcAft>
              <a:defRPr/>
            </a:pPr>
            <a:r>
              <a:rPr lang="tr-TR" b="1" dirty="0" smtClean="0"/>
              <a:t>SERVİSTE ÖN HAZIRLIK</a:t>
            </a:r>
            <a:r>
              <a:rPr lang="tr-TR" dirty="0" smtClean="0"/>
              <a:t> </a:t>
            </a:r>
          </a:p>
        </p:txBody>
      </p:sp>
      <p:sp>
        <p:nvSpPr>
          <p:cNvPr id="26627" name="Rectangle 3"/>
          <p:cNvSpPr>
            <a:spLocks noGrp="1" noChangeArrowheads="1"/>
          </p:cNvSpPr>
          <p:nvPr>
            <p:ph idx="1"/>
          </p:nvPr>
        </p:nvSpPr>
        <p:spPr>
          <a:xfrm>
            <a:off x="457200" y="1600200"/>
            <a:ext cx="7499176" cy="4781128"/>
          </a:xfrm>
        </p:spPr>
        <p:txBody>
          <a:bodyPr/>
          <a:lstStyle/>
          <a:p>
            <a:pPr algn="just"/>
            <a:r>
              <a:rPr lang="tr-TR" sz="3200" dirty="0" smtClean="0">
                <a:latin typeface="Agency FB" pitchFamily="34" charset="0"/>
                <a:cs typeface="Arial" charset="0"/>
              </a:rPr>
              <a:t>Restoranda “</a:t>
            </a:r>
            <a:r>
              <a:rPr lang="tr-TR" sz="3200" dirty="0" err="1" smtClean="0">
                <a:latin typeface="Agency FB" pitchFamily="34" charset="0"/>
                <a:cs typeface="Arial" charset="0"/>
              </a:rPr>
              <a:t>mice</a:t>
            </a:r>
            <a:r>
              <a:rPr lang="tr-TR" sz="3200" dirty="0" smtClean="0">
                <a:latin typeface="Agency FB" pitchFamily="34" charset="0"/>
                <a:cs typeface="Arial" charset="0"/>
              </a:rPr>
              <a:t> en </a:t>
            </a:r>
            <a:r>
              <a:rPr lang="tr-TR" sz="3200" dirty="0" err="1" smtClean="0">
                <a:latin typeface="Agency FB" pitchFamily="34" charset="0"/>
                <a:cs typeface="Arial" charset="0"/>
              </a:rPr>
              <a:t>place</a:t>
            </a:r>
            <a:r>
              <a:rPr lang="tr-TR" sz="3200" dirty="0" smtClean="0">
                <a:latin typeface="Agency FB" pitchFamily="34" charset="0"/>
                <a:cs typeface="Arial" charset="0"/>
              </a:rPr>
              <a:t>” müşteriler gelene kadar yapılan çalışmaları ifade eder.</a:t>
            </a:r>
          </a:p>
          <a:p>
            <a:pPr algn="just"/>
            <a:r>
              <a:rPr lang="tr-TR" sz="3200" dirty="0" smtClean="0">
                <a:latin typeface="Agency FB" pitchFamily="34" charset="0"/>
                <a:cs typeface="Arial" charset="0"/>
              </a:rPr>
              <a:t> </a:t>
            </a:r>
            <a:r>
              <a:rPr lang="tr-TR" sz="3200" dirty="0" err="1" smtClean="0">
                <a:latin typeface="Agency FB" pitchFamily="34" charset="0"/>
                <a:cs typeface="Arial" charset="0"/>
              </a:rPr>
              <a:t>Mice</a:t>
            </a:r>
            <a:r>
              <a:rPr lang="tr-TR" sz="3200" dirty="0" smtClean="0">
                <a:latin typeface="Agency FB" pitchFamily="34" charset="0"/>
                <a:cs typeface="Arial" charset="0"/>
              </a:rPr>
              <a:t> en </a:t>
            </a:r>
            <a:r>
              <a:rPr lang="tr-TR" sz="3200" dirty="0" err="1" smtClean="0">
                <a:latin typeface="Agency FB" pitchFamily="34" charset="0"/>
                <a:cs typeface="Arial" charset="0"/>
              </a:rPr>
              <a:t>place</a:t>
            </a:r>
            <a:r>
              <a:rPr lang="tr-TR" sz="3200" dirty="0" smtClean="0">
                <a:latin typeface="Agency FB" pitchFamily="34" charset="0"/>
                <a:cs typeface="Arial" charset="0"/>
              </a:rPr>
              <a:t>, ön hazırlık demektir.</a:t>
            </a:r>
          </a:p>
          <a:p>
            <a:pPr algn="just"/>
            <a:r>
              <a:rPr lang="tr-TR" sz="3200" dirty="0" smtClean="0">
                <a:latin typeface="Agency FB" pitchFamily="34" charset="0"/>
                <a:cs typeface="Arial" charset="0"/>
              </a:rPr>
              <a:t> Servisin düzenli olması için iyi bir ön hazırlık şarttır. Burada temel kural müşteri masasında bulunan veya masaya getirilen her şeyin temiz olmasıdır.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a:xfrm>
            <a:off x="1187624" y="1125538"/>
            <a:ext cx="6552728" cy="5199062"/>
          </a:xfrm>
        </p:spPr>
        <p:txBody>
          <a:bodyPr/>
          <a:lstStyle/>
          <a:p>
            <a:pPr algn="just">
              <a:buFont typeface="Wingdings 2" pitchFamily="18" charset="2"/>
              <a:buNone/>
            </a:pPr>
            <a:r>
              <a:rPr lang="tr-TR" sz="4400" b="1" dirty="0" smtClean="0">
                <a:latin typeface="Agency FB" pitchFamily="34" charset="0"/>
                <a:cs typeface="Arial" charset="0"/>
              </a:rPr>
              <a:t>Kuver;</a:t>
            </a:r>
            <a:r>
              <a:rPr lang="tr-TR" sz="4400" dirty="0" smtClean="0">
                <a:latin typeface="Agency FB" pitchFamily="34" charset="0"/>
                <a:cs typeface="Arial" charset="0"/>
              </a:rPr>
              <a:t> </a:t>
            </a:r>
          </a:p>
          <a:p>
            <a:pPr algn="just">
              <a:buFont typeface="Wingdings 2" pitchFamily="18" charset="2"/>
              <a:buNone/>
            </a:pPr>
            <a:r>
              <a:rPr lang="tr-TR" sz="3200" dirty="0" smtClean="0">
                <a:latin typeface="Agency FB" pitchFamily="34" charset="0"/>
                <a:cs typeface="Arial" charset="0"/>
              </a:rPr>
              <a:t>  </a:t>
            </a:r>
          </a:p>
          <a:p>
            <a:pPr algn="just">
              <a:buFont typeface="Wingdings 2" pitchFamily="18" charset="2"/>
              <a:buNone/>
            </a:pPr>
            <a:r>
              <a:rPr lang="tr-TR" sz="3200" dirty="0" smtClean="0">
                <a:latin typeface="Agency FB" pitchFamily="34" charset="0"/>
                <a:cs typeface="Arial" charset="0"/>
              </a:rPr>
              <a:t>  Yemek yeme usulüne ve sırasına göre yemekte kullanılacak tabak, çatal, bıçak, kaşık, bardak peçete, </a:t>
            </a:r>
            <a:r>
              <a:rPr lang="tr-TR" sz="3200" dirty="0" err="1" smtClean="0">
                <a:latin typeface="Agency FB" pitchFamily="34" charset="0"/>
                <a:cs typeface="Arial" charset="0"/>
              </a:rPr>
              <a:t>menaj</a:t>
            </a:r>
            <a:r>
              <a:rPr lang="tr-TR" sz="3200" dirty="0" smtClean="0">
                <a:latin typeface="Agency FB" pitchFamily="34" charset="0"/>
                <a:cs typeface="Arial" charset="0"/>
              </a:rPr>
              <a:t>, kül tablası, vazo, şamdan gibi araçların yemek masası üzerine yerleştirilmesine denir. </a:t>
            </a:r>
          </a:p>
        </p:txBody>
      </p:sp>
      <p:pic>
        <p:nvPicPr>
          <p:cNvPr id="36868" name="Picture 4" descr="https://encrypted-tbn2.gstatic.com/images?q=tbn:ANd9GcRmUl2X_7s6t78fWGboRuNePIeBBdOGsKMnmCqKDpFWHmKsOow_sQ"/>
          <p:cNvPicPr>
            <a:picLocks noChangeAspect="1" noChangeArrowheads="1"/>
          </p:cNvPicPr>
          <p:nvPr/>
        </p:nvPicPr>
        <p:blipFill>
          <a:blip r:embed="rId2" cstate="print"/>
          <a:srcRect/>
          <a:stretch>
            <a:fillRect/>
          </a:stretch>
        </p:blipFill>
        <p:spPr bwMode="auto">
          <a:xfrm>
            <a:off x="4283968" y="620688"/>
            <a:ext cx="4131543" cy="1944216"/>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68313" y="765175"/>
            <a:ext cx="8229600" cy="791617"/>
          </a:xfrm>
        </p:spPr>
        <p:txBody>
          <a:bodyPr/>
          <a:lstStyle/>
          <a:p>
            <a:pPr algn="ctr"/>
            <a:r>
              <a:rPr lang="tr-TR" b="1" dirty="0" smtClean="0"/>
              <a:t>KUVER ÇEŞİTLERİ</a:t>
            </a:r>
          </a:p>
        </p:txBody>
      </p:sp>
      <p:sp>
        <p:nvSpPr>
          <p:cNvPr id="32771" name="Rectangle 3"/>
          <p:cNvSpPr>
            <a:spLocks noGrp="1" noChangeArrowheads="1"/>
          </p:cNvSpPr>
          <p:nvPr>
            <p:ph idx="1"/>
          </p:nvPr>
        </p:nvSpPr>
        <p:spPr>
          <a:xfrm>
            <a:off x="1043608" y="1935163"/>
            <a:ext cx="7643192" cy="4389437"/>
          </a:xfrm>
        </p:spPr>
        <p:txBody>
          <a:bodyPr/>
          <a:lstStyle/>
          <a:p>
            <a:pPr marL="609600" indent="-609600" algn="just"/>
            <a:r>
              <a:rPr lang="tr-TR" sz="4000" dirty="0" smtClean="0">
                <a:latin typeface="Agency FB" pitchFamily="34" charset="0"/>
                <a:cs typeface="Arial" charset="0"/>
              </a:rPr>
              <a:t>Basit kuver</a:t>
            </a:r>
          </a:p>
          <a:p>
            <a:pPr marL="609600" indent="-609600" algn="just">
              <a:buFont typeface="Wingdings" pitchFamily="2" charset="2"/>
              <a:buNone/>
            </a:pPr>
            <a:endParaRPr lang="tr-TR" sz="4000" dirty="0" smtClean="0">
              <a:latin typeface="Agency FB" pitchFamily="34" charset="0"/>
              <a:cs typeface="Arial" charset="0"/>
            </a:endParaRPr>
          </a:p>
          <a:p>
            <a:pPr marL="609600" indent="-609600" algn="just"/>
            <a:r>
              <a:rPr lang="tr-TR" sz="4000" dirty="0" smtClean="0">
                <a:latin typeface="Agency FB" pitchFamily="34" charset="0"/>
                <a:cs typeface="Arial" charset="0"/>
              </a:rPr>
              <a:t>Alakart (</a:t>
            </a:r>
            <a:r>
              <a:rPr lang="tr-TR" sz="4000" dirty="0" err="1" smtClean="0">
                <a:latin typeface="Agency FB" pitchFamily="34" charset="0"/>
                <a:cs typeface="Arial" charset="0"/>
              </a:rPr>
              <a:t>A’la</a:t>
            </a:r>
            <a:r>
              <a:rPr lang="tr-TR" sz="4000" dirty="0" smtClean="0">
                <a:latin typeface="Agency FB" pitchFamily="34" charset="0"/>
                <a:cs typeface="Arial" charset="0"/>
              </a:rPr>
              <a:t> </a:t>
            </a:r>
            <a:r>
              <a:rPr lang="tr-TR" sz="4000" dirty="0" err="1" smtClean="0">
                <a:latin typeface="Agency FB" pitchFamily="34" charset="0"/>
                <a:cs typeface="Arial" charset="0"/>
              </a:rPr>
              <a:t>carte</a:t>
            </a:r>
            <a:r>
              <a:rPr lang="tr-TR" sz="4000" dirty="0" smtClean="0">
                <a:latin typeface="Agency FB" pitchFamily="34" charset="0"/>
                <a:cs typeface="Arial" charset="0"/>
              </a:rPr>
              <a:t>) servis kuveri</a:t>
            </a:r>
          </a:p>
          <a:p>
            <a:pPr marL="609600" indent="-609600" algn="just">
              <a:buFont typeface="Wingdings" pitchFamily="2" charset="2"/>
              <a:buNone/>
            </a:pPr>
            <a:endParaRPr lang="tr-TR" sz="4000" dirty="0" smtClean="0">
              <a:latin typeface="Agency FB" pitchFamily="34" charset="0"/>
              <a:cs typeface="Arial" charset="0"/>
            </a:endParaRPr>
          </a:p>
          <a:p>
            <a:pPr marL="609600" indent="-609600" algn="just"/>
            <a:r>
              <a:rPr lang="tr-TR" sz="4000" dirty="0" smtClean="0">
                <a:latin typeface="Agency FB" pitchFamily="34" charset="0"/>
                <a:cs typeface="Arial" charset="0"/>
              </a:rPr>
              <a:t>Tabldot (</a:t>
            </a:r>
            <a:r>
              <a:rPr lang="tr-TR" sz="4000" dirty="0" err="1" smtClean="0">
                <a:latin typeface="Agency FB" pitchFamily="34" charset="0"/>
                <a:cs typeface="Arial" charset="0"/>
              </a:rPr>
              <a:t>Table</a:t>
            </a:r>
            <a:r>
              <a:rPr lang="tr-TR" sz="4000" dirty="0" smtClean="0">
                <a:latin typeface="Agency FB" pitchFamily="34" charset="0"/>
                <a:cs typeface="Arial" charset="0"/>
              </a:rPr>
              <a:t> </a:t>
            </a:r>
            <a:r>
              <a:rPr lang="tr-TR" sz="4000" dirty="0" err="1" smtClean="0">
                <a:latin typeface="Agency FB" pitchFamily="34" charset="0"/>
                <a:cs typeface="Arial" charset="0"/>
              </a:rPr>
              <a:t>d’Hote</a:t>
            </a:r>
            <a:r>
              <a:rPr lang="tr-TR" sz="4000" dirty="0" smtClean="0">
                <a:latin typeface="Agency FB" pitchFamily="34" charset="0"/>
                <a:cs typeface="Arial" charset="0"/>
              </a:rPr>
              <a:t>) kuveri</a:t>
            </a:r>
          </a:p>
        </p:txBody>
      </p:sp>
      <p:pic>
        <p:nvPicPr>
          <p:cNvPr id="35841" name="Picture 1"/>
          <p:cNvPicPr>
            <a:picLocks noChangeAspect="1" noChangeArrowheads="1"/>
          </p:cNvPicPr>
          <p:nvPr/>
        </p:nvPicPr>
        <p:blipFill>
          <a:blip r:embed="rId2" cstate="print"/>
          <a:srcRect/>
          <a:stretch>
            <a:fillRect/>
          </a:stretch>
        </p:blipFill>
        <p:spPr bwMode="auto">
          <a:xfrm>
            <a:off x="4283968" y="1556792"/>
            <a:ext cx="4536504" cy="18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a:xfrm>
            <a:off x="539750" y="2132856"/>
            <a:ext cx="8229600" cy="4392488"/>
          </a:xfrm>
        </p:spPr>
        <p:txBody>
          <a:bodyPr/>
          <a:lstStyle/>
          <a:p>
            <a:pPr algn="just"/>
            <a:r>
              <a:rPr lang="tr-TR" sz="3600" dirty="0" smtClean="0">
                <a:latin typeface="Agency FB" pitchFamily="34" charset="0"/>
              </a:rPr>
              <a:t>Servis; yiyecek ve içeceklerin konuklara;</a:t>
            </a:r>
          </a:p>
          <a:p>
            <a:pPr algn="just">
              <a:buFont typeface="Wingdings" pitchFamily="2" charset="2"/>
              <a:buChar char="Ø"/>
            </a:pPr>
            <a:r>
              <a:rPr lang="tr-TR" sz="3600" dirty="0" smtClean="0">
                <a:latin typeface="Agency FB" pitchFamily="34" charset="0"/>
              </a:rPr>
              <a:t> servis personeli tarafından, </a:t>
            </a:r>
          </a:p>
          <a:p>
            <a:pPr algn="just">
              <a:buFont typeface="Wingdings" pitchFamily="2" charset="2"/>
              <a:buChar char="Ø"/>
            </a:pPr>
            <a:r>
              <a:rPr lang="tr-TR" sz="3600" dirty="0" smtClean="0">
                <a:latin typeface="Agency FB" pitchFamily="34" charset="0"/>
              </a:rPr>
              <a:t>uygun takımlarla ve </a:t>
            </a:r>
          </a:p>
          <a:p>
            <a:pPr algn="just">
              <a:buFont typeface="Wingdings" pitchFamily="2" charset="2"/>
              <a:buChar char="Ø"/>
            </a:pPr>
            <a:r>
              <a:rPr lang="tr-TR" sz="3600" dirty="0" smtClean="0">
                <a:latin typeface="Agency FB" pitchFamily="34" charset="0"/>
              </a:rPr>
              <a:t>belirli servis ilkelerine göre sunulması sanatıdır.</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a:r>
              <a:rPr lang="tr-TR" sz="4000" dirty="0" smtClean="0"/>
              <a:t>SERVİS PERSONELİ VE GÖREVLERİ </a:t>
            </a:r>
          </a:p>
        </p:txBody>
      </p:sp>
      <p:sp>
        <p:nvSpPr>
          <p:cNvPr id="7171" name="Rectangle 3"/>
          <p:cNvSpPr>
            <a:spLocks noGrp="1" noChangeArrowheads="1"/>
          </p:cNvSpPr>
          <p:nvPr>
            <p:ph idx="1"/>
          </p:nvPr>
        </p:nvSpPr>
        <p:spPr/>
        <p:txBody>
          <a:bodyPr/>
          <a:lstStyle/>
          <a:p>
            <a:pPr algn="just"/>
            <a:r>
              <a:rPr lang="tr-TR" sz="3600" dirty="0" smtClean="0">
                <a:latin typeface="Agency FB" pitchFamily="34" charset="0"/>
                <a:cs typeface="Arial" charset="0"/>
              </a:rPr>
              <a:t>Konuklarla doğrudan ilişkili olup, yiyecek ve içecekleri uygun şekilde sunan görevlilere servis personeli denir. </a:t>
            </a:r>
          </a:p>
          <a:p>
            <a:pPr algn="just"/>
            <a:r>
              <a:rPr lang="tr-TR" sz="3600" dirty="0" smtClean="0">
                <a:latin typeface="Agency FB" pitchFamily="34" charset="0"/>
                <a:cs typeface="Arial" charset="0"/>
              </a:rPr>
              <a:t>Kurumun tipine ve kapasitesine bağlı olarak servis personeli niteliği ve niceliği değişir. </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844825"/>
            <a:ext cx="8229600" cy="3024336"/>
          </a:xfrm>
        </p:spPr>
        <p:txBody>
          <a:bodyPr/>
          <a:lstStyle/>
          <a:p>
            <a:pPr algn="ctr">
              <a:buNone/>
            </a:pPr>
            <a:endParaRPr lang="tr-TR" sz="5400" dirty="0" smtClean="0">
              <a:solidFill>
                <a:schemeClr val="bg2">
                  <a:lumMod val="50000"/>
                </a:schemeClr>
              </a:solidFill>
            </a:endParaRPr>
          </a:p>
          <a:p>
            <a:pPr algn="ctr">
              <a:buNone/>
            </a:pPr>
            <a:r>
              <a:rPr lang="tr-TR" sz="5400" dirty="0" smtClean="0">
                <a:solidFill>
                  <a:schemeClr val="bg2">
                    <a:lumMod val="50000"/>
                  </a:schemeClr>
                </a:solidFill>
              </a:rPr>
              <a:t>Servis Personeli</a:t>
            </a:r>
            <a:endParaRPr lang="tr-TR" sz="5400" dirty="0">
              <a:solidFill>
                <a:schemeClr val="bg2">
                  <a:lumMod val="5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457200" y="548680"/>
            <a:ext cx="8229600" cy="5775920"/>
          </a:xfrm>
        </p:spPr>
        <p:txBody>
          <a:bodyPr>
            <a:noAutofit/>
          </a:bodyPr>
          <a:lstStyle/>
          <a:p>
            <a:pPr marL="274320" indent="-274320" algn="just" fontAlgn="auto">
              <a:spcAft>
                <a:spcPts val="0"/>
              </a:spcAft>
              <a:buClr>
                <a:schemeClr val="accent3"/>
              </a:buClr>
              <a:buFont typeface="Wingdings 2"/>
              <a:buChar char=""/>
              <a:defRPr/>
            </a:pPr>
            <a:r>
              <a:rPr lang="tr-TR" sz="2400" b="1" dirty="0" err="1" smtClean="0">
                <a:latin typeface="Agency FB" pitchFamily="34" charset="0"/>
                <a:cs typeface="Arial" pitchFamily="34" charset="0"/>
              </a:rPr>
              <a:t>Restorant</a:t>
            </a:r>
            <a:r>
              <a:rPr lang="tr-TR" sz="2400" b="1" dirty="0" smtClean="0">
                <a:latin typeface="Agency FB" pitchFamily="34" charset="0"/>
                <a:cs typeface="Arial" pitchFamily="34" charset="0"/>
              </a:rPr>
              <a:t> Müdürü (</a:t>
            </a:r>
            <a:r>
              <a:rPr lang="tr-TR" sz="2400" b="1" dirty="0" err="1" smtClean="0">
                <a:latin typeface="Agency FB" pitchFamily="34" charset="0"/>
                <a:cs typeface="Arial" pitchFamily="34" charset="0"/>
              </a:rPr>
              <a:t>Dining</a:t>
            </a:r>
            <a:r>
              <a:rPr lang="tr-TR" sz="2400" b="1" dirty="0" smtClean="0">
                <a:latin typeface="Agency FB" pitchFamily="34" charset="0"/>
                <a:cs typeface="Arial" pitchFamily="34" charset="0"/>
              </a:rPr>
              <a:t> </a:t>
            </a:r>
            <a:r>
              <a:rPr lang="tr-TR" sz="2400" b="1" dirty="0" err="1" smtClean="0">
                <a:latin typeface="Agency FB" pitchFamily="34" charset="0"/>
                <a:cs typeface="Arial" pitchFamily="34" charset="0"/>
              </a:rPr>
              <a:t>Room</a:t>
            </a:r>
            <a:r>
              <a:rPr lang="tr-TR" sz="2400" b="1" dirty="0" smtClean="0">
                <a:latin typeface="Agency FB" pitchFamily="34" charset="0"/>
                <a:cs typeface="Arial" pitchFamily="34" charset="0"/>
              </a:rPr>
              <a:t> Manager)</a:t>
            </a:r>
            <a:endParaRPr lang="tr-TR" sz="2400" b="1" dirty="0">
              <a:latin typeface="Agency FB" pitchFamily="34" charset="0"/>
              <a:cs typeface="Arial" pitchFamily="34" charset="0"/>
            </a:endParaRPr>
          </a:p>
          <a:p>
            <a:pPr marL="274320" indent="-274320" algn="just" fontAlgn="auto">
              <a:spcAft>
                <a:spcPts val="0"/>
              </a:spcAft>
              <a:buClr>
                <a:schemeClr val="accent3"/>
              </a:buClr>
              <a:buFont typeface="Wingdings 2"/>
              <a:buChar char=""/>
              <a:defRPr/>
            </a:pPr>
            <a:r>
              <a:rPr lang="tr-TR" sz="2400" b="1" dirty="0" err="1" smtClean="0">
                <a:latin typeface="Agency FB" pitchFamily="34" charset="0"/>
                <a:cs typeface="Arial" pitchFamily="34" charset="0"/>
              </a:rPr>
              <a:t>Maitre</a:t>
            </a:r>
            <a:r>
              <a:rPr lang="tr-TR" sz="2400" b="1" dirty="0" smtClean="0">
                <a:latin typeface="Agency FB" pitchFamily="34" charset="0"/>
                <a:cs typeface="Arial" pitchFamily="34" charset="0"/>
              </a:rPr>
              <a:t> </a:t>
            </a:r>
            <a:r>
              <a:rPr lang="tr-TR" sz="2400" b="1" dirty="0" err="1" smtClean="0">
                <a:latin typeface="Agency FB" pitchFamily="34" charset="0"/>
                <a:cs typeface="Arial" pitchFamily="34" charset="0"/>
              </a:rPr>
              <a:t>D’Hotel</a:t>
            </a:r>
            <a:endParaRPr lang="tr-TR" sz="2400" b="1" dirty="0" smtClean="0">
              <a:latin typeface="Agency FB" pitchFamily="34" charset="0"/>
              <a:cs typeface="Arial" pitchFamily="34" charset="0"/>
            </a:endParaRPr>
          </a:p>
          <a:p>
            <a:pPr marL="274320" indent="-274320" algn="just" fontAlgn="auto">
              <a:spcAft>
                <a:spcPts val="0"/>
              </a:spcAft>
              <a:buClr>
                <a:schemeClr val="accent3"/>
              </a:buClr>
              <a:buFont typeface="Wingdings 2"/>
              <a:buChar char=""/>
              <a:defRPr/>
            </a:pPr>
            <a:r>
              <a:rPr lang="tr-TR" sz="2400" b="1" dirty="0">
                <a:latin typeface="Agency FB" pitchFamily="34" charset="0"/>
                <a:cs typeface="Arial" charset="0"/>
              </a:rPr>
              <a:t>Kaptan (Station </a:t>
            </a:r>
            <a:r>
              <a:rPr lang="tr-TR" sz="2400" b="1" dirty="0" err="1">
                <a:latin typeface="Agency FB" pitchFamily="34" charset="0"/>
                <a:cs typeface="Arial" charset="0"/>
              </a:rPr>
              <a:t>Head</a:t>
            </a:r>
            <a:r>
              <a:rPr lang="tr-TR" sz="2400" b="1" dirty="0">
                <a:latin typeface="Agency FB" pitchFamily="34" charset="0"/>
                <a:cs typeface="Arial" charset="0"/>
              </a:rPr>
              <a:t> </a:t>
            </a:r>
            <a:r>
              <a:rPr lang="tr-TR" sz="2400" b="1" dirty="0" err="1">
                <a:latin typeface="Agency FB" pitchFamily="34" charset="0"/>
                <a:cs typeface="Arial" charset="0"/>
              </a:rPr>
              <a:t>Waiter</a:t>
            </a:r>
            <a:r>
              <a:rPr lang="tr-TR" sz="2400" b="1" dirty="0">
                <a:latin typeface="Agency FB" pitchFamily="34" charset="0"/>
                <a:cs typeface="Arial" charset="0"/>
              </a:rPr>
              <a:t>/</a:t>
            </a:r>
            <a:r>
              <a:rPr lang="tr-TR" sz="2400" b="1" dirty="0" err="1">
                <a:latin typeface="Agency FB" pitchFamily="34" charset="0"/>
                <a:cs typeface="Arial" charset="0"/>
              </a:rPr>
              <a:t>Waitress</a:t>
            </a:r>
            <a:r>
              <a:rPr lang="tr-TR" sz="2400" b="1" dirty="0">
                <a:latin typeface="Agency FB" pitchFamily="34" charset="0"/>
                <a:cs typeface="Arial" charset="0"/>
              </a:rPr>
              <a:t>-İstasyon Şef Garsonu</a:t>
            </a:r>
            <a:r>
              <a:rPr lang="tr-TR" sz="2400" b="1" dirty="0" smtClean="0">
                <a:latin typeface="Agency FB" pitchFamily="34" charset="0"/>
                <a:cs typeface="Arial" charset="0"/>
              </a:rPr>
              <a:t>)</a:t>
            </a:r>
          </a:p>
          <a:p>
            <a:pPr marL="274320" indent="-274320" algn="just" fontAlgn="auto">
              <a:spcAft>
                <a:spcPts val="0"/>
              </a:spcAft>
              <a:buClr>
                <a:schemeClr val="accent3"/>
              </a:buClr>
              <a:buFont typeface="Wingdings 2"/>
              <a:buChar char=""/>
              <a:defRPr/>
            </a:pPr>
            <a:r>
              <a:rPr lang="tr-TR" sz="2400" b="1" dirty="0" smtClean="0">
                <a:latin typeface="Agency FB" pitchFamily="34" charset="0"/>
                <a:cs typeface="Arial" charset="0"/>
              </a:rPr>
              <a:t>Garson(</a:t>
            </a:r>
            <a:r>
              <a:rPr lang="tr-TR" sz="2400" b="1" dirty="0" err="1" smtClean="0">
                <a:latin typeface="Agency FB" pitchFamily="34" charset="0"/>
                <a:cs typeface="Arial" charset="0"/>
              </a:rPr>
              <a:t>Waiter</a:t>
            </a:r>
            <a:r>
              <a:rPr lang="tr-TR" sz="2400" b="1" dirty="0" smtClean="0">
                <a:latin typeface="Agency FB" pitchFamily="34" charset="0"/>
                <a:cs typeface="Arial" charset="0"/>
              </a:rPr>
              <a:t>/</a:t>
            </a:r>
            <a:r>
              <a:rPr lang="tr-TR" sz="2400" b="1" dirty="0" err="1" smtClean="0">
                <a:latin typeface="Agency FB" pitchFamily="34" charset="0"/>
                <a:cs typeface="Arial" charset="0"/>
              </a:rPr>
              <a:t>Waitress</a:t>
            </a:r>
            <a:r>
              <a:rPr lang="tr-TR" sz="2400" b="1" dirty="0" smtClean="0">
                <a:latin typeface="Agency FB" pitchFamily="34" charset="0"/>
                <a:cs typeface="Arial" charset="0"/>
              </a:rPr>
              <a:t>)</a:t>
            </a:r>
          </a:p>
          <a:p>
            <a:pPr marL="274320" indent="-274320" algn="just" fontAlgn="auto">
              <a:spcAft>
                <a:spcPts val="0"/>
              </a:spcAft>
              <a:buClr>
                <a:schemeClr val="accent3"/>
              </a:buClr>
              <a:buFont typeface="Wingdings 2"/>
              <a:buChar char=""/>
              <a:defRPr/>
            </a:pPr>
            <a:r>
              <a:rPr lang="tr-TR" sz="2400" b="1" dirty="0" smtClean="0">
                <a:latin typeface="Agency FB" pitchFamily="34" charset="0"/>
                <a:cs typeface="Arial" charset="0"/>
              </a:rPr>
              <a:t>Komi </a:t>
            </a:r>
            <a:r>
              <a:rPr lang="tr-TR" sz="2400" b="1" dirty="0">
                <a:latin typeface="Agency FB" pitchFamily="34" charset="0"/>
                <a:cs typeface="Arial" charset="0"/>
              </a:rPr>
              <a:t>(Garson yardımcısı</a:t>
            </a:r>
            <a:r>
              <a:rPr lang="tr-TR" sz="2400" b="1" dirty="0" smtClean="0">
                <a:latin typeface="Agency FB" pitchFamily="34" charset="0"/>
                <a:cs typeface="Arial" charset="0"/>
              </a:rPr>
              <a:t>)</a:t>
            </a:r>
          </a:p>
          <a:p>
            <a:pPr marL="274320" indent="-274320" algn="just" fontAlgn="auto">
              <a:spcAft>
                <a:spcPts val="0"/>
              </a:spcAft>
              <a:buClr>
                <a:schemeClr val="accent3"/>
              </a:buClr>
              <a:buFont typeface="Wingdings 2"/>
              <a:buChar char=""/>
              <a:defRPr/>
            </a:pPr>
            <a:r>
              <a:rPr lang="tr-TR" sz="2400" b="1" dirty="0">
                <a:latin typeface="Agency FB" pitchFamily="34" charset="0"/>
                <a:cs typeface="Arial" charset="0"/>
              </a:rPr>
              <a:t>Ziyafet </a:t>
            </a:r>
            <a:r>
              <a:rPr lang="tr-TR" sz="2400" b="1" dirty="0" smtClean="0">
                <a:latin typeface="Agency FB" pitchFamily="34" charset="0"/>
                <a:cs typeface="Arial" charset="0"/>
              </a:rPr>
              <a:t>Müdürü/Şefi</a:t>
            </a:r>
          </a:p>
          <a:p>
            <a:pPr marL="274320" indent="-274320" algn="just" fontAlgn="auto">
              <a:spcAft>
                <a:spcPts val="0"/>
              </a:spcAft>
              <a:buClr>
                <a:schemeClr val="accent3"/>
              </a:buClr>
              <a:buFont typeface="Wingdings 2"/>
              <a:buChar char=""/>
              <a:defRPr/>
            </a:pPr>
            <a:r>
              <a:rPr lang="tr-TR" sz="2400" b="1" dirty="0">
                <a:latin typeface="Agency FB" pitchFamily="34" charset="0"/>
                <a:cs typeface="Arial" charset="0"/>
              </a:rPr>
              <a:t>Ziyafet </a:t>
            </a:r>
            <a:r>
              <a:rPr lang="tr-TR" sz="2400" b="1" dirty="0" smtClean="0">
                <a:latin typeface="Agency FB" pitchFamily="34" charset="0"/>
                <a:cs typeface="Arial" charset="0"/>
              </a:rPr>
              <a:t>Kaptanı</a:t>
            </a:r>
          </a:p>
          <a:p>
            <a:pPr marL="274320" indent="-274320" algn="just" fontAlgn="auto">
              <a:spcAft>
                <a:spcPts val="0"/>
              </a:spcAft>
              <a:buClr>
                <a:schemeClr val="accent3"/>
              </a:buClr>
              <a:buFont typeface="Wingdings 2"/>
              <a:buChar char=""/>
              <a:defRPr/>
            </a:pPr>
            <a:r>
              <a:rPr lang="tr-TR" sz="2400" b="1" dirty="0">
                <a:latin typeface="Agency FB" pitchFamily="34" charset="0"/>
                <a:cs typeface="Arial" charset="0"/>
              </a:rPr>
              <a:t>Ziyafet </a:t>
            </a:r>
            <a:r>
              <a:rPr lang="tr-TR" sz="2400" b="1" dirty="0" smtClean="0">
                <a:latin typeface="Agency FB" pitchFamily="34" charset="0"/>
                <a:cs typeface="Arial" charset="0"/>
              </a:rPr>
              <a:t>Garsonu</a:t>
            </a:r>
          </a:p>
          <a:p>
            <a:pPr marL="274320" indent="-274320" algn="just" fontAlgn="auto">
              <a:spcAft>
                <a:spcPts val="0"/>
              </a:spcAft>
              <a:buClr>
                <a:schemeClr val="accent3"/>
              </a:buClr>
              <a:buFont typeface="Wingdings 2"/>
              <a:buChar char=""/>
              <a:defRPr/>
            </a:pPr>
            <a:r>
              <a:rPr lang="tr-TR" sz="2400" b="1" dirty="0">
                <a:latin typeface="Agency FB" pitchFamily="34" charset="0"/>
                <a:cs typeface="Arial" charset="0"/>
              </a:rPr>
              <a:t>Barlar </a:t>
            </a:r>
            <a:r>
              <a:rPr lang="tr-TR" sz="2400" b="1" dirty="0" smtClean="0">
                <a:latin typeface="Agency FB" pitchFamily="34" charset="0"/>
                <a:cs typeface="Arial" charset="0"/>
              </a:rPr>
              <a:t>Şefi</a:t>
            </a:r>
          </a:p>
          <a:p>
            <a:pPr marL="274320" indent="-274320" algn="just" fontAlgn="auto">
              <a:spcAft>
                <a:spcPts val="0"/>
              </a:spcAft>
              <a:buClr>
                <a:schemeClr val="accent3"/>
              </a:buClr>
              <a:buFont typeface="Wingdings 2"/>
              <a:buChar char=""/>
              <a:defRPr/>
            </a:pPr>
            <a:r>
              <a:rPr lang="tr-TR" sz="2400" b="1" dirty="0">
                <a:solidFill>
                  <a:prstClr val="black"/>
                </a:solidFill>
                <a:latin typeface="Agency FB" pitchFamily="34" charset="0"/>
                <a:cs typeface="Arial" charset="0"/>
              </a:rPr>
              <a:t>Şef </a:t>
            </a:r>
            <a:r>
              <a:rPr lang="tr-TR" sz="2400" b="1" dirty="0" smtClean="0">
                <a:solidFill>
                  <a:prstClr val="black"/>
                </a:solidFill>
                <a:latin typeface="Agency FB" pitchFamily="34" charset="0"/>
                <a:cs typeface="Arial" charset="0"/>
              </a:rPr>
              <a:t>Barmen</a:t>
            </a:r>
          </a:p>
          <a:p>
            <a:pPr marL="274320" indent="-274320" algn="just" fontAlgn="auto">
              <a:spcAft>
                <a:spcPts val="0"/>
              </a:spcAft>
              <a:buClr>
                <a:schemeClr val="accent3"/>
              </a:buClr>
              <a:buFont typeface="Wingdings 2"/>
              <a:buChar char=""/>
              <a:defRPr/>
            </a:pPr>
            <a:r>
              <a:rPr lang="tr-TR" sz="2400" b="1" dirty="0" smtClean="0">
                <a:solidFill>
                  <a:prstClr val="black"/>
                </a:solidFill>
                <a:latin typeface="Agency FB" pitchFamily="34" charset="0"/>
                <a:cs typeface="Arial" charset="0"/>
              </a:rPr>
              <a:t>Barmen</a:t>
            </a:r>
          </a:p>
          <a:p>
            <a:pPr marL="274320" indent="-274320" algn="just" fontAlgn="auto">
              <a:spcAft>
                <a:spcPts val="0"/>
              </a:spcAft>
              <a:buClr>
                <a:schemeClr val="accent3"/>
              </a:buClr>
              <a:buFont typeface="Wingdings 2"/>
              <a:buChar char=""/>
              <a:defRPr/>
            </a:pPr>
            <a:r>
              <a:rPr lang="tr-TR" sz="2400" b="1" dirty="0">
                <a:solidFill>
                  <a:prstClr val="black"/>
                </a:solidFill>
                <a:latin typeface="Agency FB" pitchFamily="34" charset="0"/>
                <a:cs typeface="Arial" charset="0"/>
              </a:rPr>
              <a:t>Bar Garsonu/Bar </a:t>
            </a:r>
            <a:r>
              <a:rPr lang="tr-TR" sz="2400" b="1" dirty="0" smtClean="0">
                <a:solidFill>
                  <a:prstClr val="black"/>
                </a:solidFill>
                <a:latin typeface="Agency FB" pitchFamily="34" charset="0"/>
                <a:cs typeface="Arial" charset="0"/>
              </a:rPr>
              <a:t>Hostesi</a:t>
            </a:r>
          </a:p>
          <a:p>
            <a:pPr marL="274320" indent="-274320" algn="just" fontAlgn="auto">
              <a:spcAft>
                <a:spcPts val="0"/>
              </a:spcAft>
              <a:buClr>
                <a:schemeClr val="accent3"/>
              </a:buClr>
              <a:buFont typeface="Wingdings 2"/>
              <a:buChar char=""/>
              <a:defRPr/>
            </a:pPr>
            <a:r>
              <a:rPr lang="tr-TR" sz="2400" b="1" dirty="0">
                <a:solidFill>
                  <a:prstClr val="black"/>
                </a:solidFill>
                <a:latin typeface="Agency FB" pitchFamily="34" charset="0"/>
                <a:cs typeface="Arial" charset="0"/>
              </a:rPr>
              <a:t>Bar Komisi (Bar Boy)</a:t>
            </a:r>
            <a:endParaRPr lang="tr-TR" sz="2400" b="1" dirty="0" smtClean="0">
              <a:latin typeface="Agency FB"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85683" y="782030"/>
            <a:ext cx="8229600" cy="1143000"/>
          </a:xfrm>
        </p:spPr>
        <p:txBody>
          <a:bodyPr/>
          <a:lstStyle/>
          <a:p>
            <a:r>
              <a:rPr lang="tr-TR" dirty="0" smtClean="0"/>
              <a:t>DİĞER SERVİS PERSONELİ</a:t>
            </a:r>
          </a:p>
        </p:txBody>
      </p:sp>
      <p:sp>
        <p:nvSpPr>
          <p:cNvPr id="14339" name="Rectangle 3"/>
          <p:cNvSpPr>
            <a:spLocks noGrp="1" noChangeArrowheads="1"/>
          </p:cNvSpPr>
          <p:nvPr>
            <p:ph idx="1"/>
          </p:nvPr>
        </p:nvSpPr>
        <p:spPr>
          <a:xfrm>
            <a:off x="1043608" y="1935163"/>
            <a:ext cx="7643192" cy="4389437"/>
          </a:xfrm>
        </p:spPr>
        <p:txBody>
          <a:bodyPr/>
          <a:lstStyle/>
          <a:p>
            <a:pPr algn="just"/>
            <a:r>
              <a:rPr lang="tr-TR" sz="3600" dirty="0" smtClean="0">
                <a:latin typeface="Agency FB" pitchFamily="34" charset="0"/>
                <a:cs typeface="Arial" charset="0"/>
              </a:rPr>
              <a:t>Şef Şarap Garsonu (</a:t>
            </a:r>
            <a:r>
              <a:rPr lang="tr-TR" sz="3600" dirty="0" err="1" smtClean="0">
                <a:latin typeface="Agency FB" pitchFamily="34" charset="0"/>
                <a:cs typeface="Arial" charset="0"/>
              </a:rPr>
              <a:t>Sommelier</a:t>
            </a:r>
            <a:r>
              <a:rPr lang="tr-TR" sz="3600" dirty="0" smtClean="0">
                <a:latin typeface="Agency FB" pitchFamily="34" charset="0"/>
                <a:cs typeface="Arial" charset="0"/>
              </a:rPr>
              <a:t>)</a:t>
            </a:r>
          </a:p>
          <a:p>
            <a:pPr algn="just"/>
            <a:r>
              <a:rPr lang="tr-TR" sz="3600" dirty="0" smtClean="0">
                <a:latin typeface="Agency FB" pitchFamily="34" charset="0"/>
                <a:cs typeface="Arial" charset="0"/>
              </a:rPr>
              <a:t> Şarap Garsonu</a:t>
            </a:r>
          </a:p>
          <a:p>
            <a:pPr algn="just"/>
            <a:r>
              <a:rPr lang="tr-TR" sz="3600" dirty="0" smtClean="0">
                <a:latin typeface="Agency FB" pitchFamily="34" charset="0"/>
                <a:cs typeface="Arial" charset="0"/>
              </a:rPr>
              <a:t>Mahzen Şefi (</a:t>
            </a:r>
            <a:r>
              <a:rPr lang="tr-TR" sz="3600" dirty="0" err="1" smtClean="0">
                <a:latin typeface="Agency FB" pitchFamily="34" charset="0"/>
                <a:cs typeface="Arial" charset="0"/>
              </a:rPr>
              <a:t>Head</a:t>
            </a:r>
            <a:r>
              <a:rPr lang="tr-TR" sz="3600" dirty="0" smtClean="0">
                <a:latin typeface="Agency FB" pitchFamily="34" charset="0"/>
                <a:cs typeface="Arial" charset="0"/>
              </a:rPr>
              <a:t> </a:t>
            </a:r>
            <a:r>
              <a:rPr lang="tr-TR" sz="3600" dirty="0" err="1" smtClean="0">
                <a:latin typeface="Agency FB" pitchFamily="34" charset="0"/>
                <a:cs typeface="Arial" charset="0"/>
              </a:rPr>
              <a:t>Cellarman</a:t>
            </a:r>
            <a:r>
              <a:rPr lang="tr-TR" sz="3600" dirty="0" smtClean="0">
                <a:latin typeface="Agency FB" pitchFamily="34" charset="0"/>
                <a:cs typeface="Arial" charset="0"/>
              </a:rPr>
              <a:t>) </a:t>
            </a:r>
          </a:p>
          <a:p>
            <a:pPr algn="just"/>
            <a:r>
              <a:rPr lang="tr-TR" sz="3600" dirty="0" err="1" smtClean="0">
                <a:latin typeface="Agency FB" pitchFamily="34" charset="0"/>
                <a:cs typeface="Arial" charset="0"/>
              </a:rPr>
              <a:t>Trancheur</a:t>
            </a:r>
            <a:r>
              <a:rPr lang="tr-TR" sz="3600" dirty="0" smtClean="0">
                <a:latin typeface="Agency FB" pitchFamily="34" charset="0"/>
                <a:cs typeface="Arial" charset="0"/>
              </a:rPr>
              <a:t> </a:t>
            </a:r>
          </a:p>
          <a:p>
            <a:pPr algn="just"/>
            <a:r>
              <a:rPr lang="tr-TR" sz="3600" dirty="0" smtClean="0">
                <a:latin typeface="Agency FB" pitchFamily="34" charset="0"/>
                <a:cs typeface="Arial" charset="0"/>
              </a:rPr>
              <a:t>Kahveci Güzeli </a:t>
            </a:r>
          </a:p>
          <a:p>
            <a:pPr algn="just"/>
            <a:r>
              <a:rPr lang="tr-TR" sz="3600" dirty="0" smtClean="0">
                <a:latin typeface="Agency FB" pitchFamily="34" charset="0"/>
                <a:cs typeface="Arial" charset="0"/>
              </a:rPr>
              <a:t>Oda Servisi Sipariş Alıcısı(</a:t>
            </a:r>
            <a:r>
              <a:rPr lang="tr-TR" sz="3600" dirty="0" err="1" smtClean="0">
                <a:latin typeface="Agency FB" pitchFamily="34" charset="0"/>
                <a:cs typeface="Arial" charset="0"/>
              </a:rPr>
              <a:t>Order</a:t>
            </a:r>
            <a:r>
              <a:rPr lang="tr-TR" sz="3600" dirty="0" smtClean="0">
                <a:latin typeface="Agency FB" pitchFamily="34" charset="0"/>
                <a:cs typeface="Arial" charset="0"/>
              </a:rPr>
              <a:t> </a:t>
            </a:r>
            <a:r>
              <a:rPr lang="tr-TR" sz="3600" dirty="0" err="1" smtClean="0">
                <a:latin typeface="Agency FB" pitchFamily="34" charset="0"/>
                <a:cs typeface="Arial" charset="0"/>
              </a:rPr>
              <a:t>Taker</a:t>
            </a:r>
            <a:r>
              <a:rPr lang="tr-TR" sz="3600" dirty="0" smtClean="0">
                <a:latin typeface="Agency FB" pitchFamily="34" charset="0"/>
                <a:cs typeface="Arial" charset="0"/>
              </a:rPr>
              <a:t>)</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buNone/>
            </a:pPr>
            <a:endParaRPr lang="tr-TR" sz="4400" dirty="0" smtClean="0">
              <a:solidFill>
                <a:schemeClr val="bg2">
                  <a:lumMod val="50000"/>
                </a:schemeClr>
              </a:solidFill>
            </a:endParaRPr>
          </a:p>
          <a:p>
            <a:pPr algn="ctr">
              <a:buNone/>
            </a:pPr>
            <a:r>
              <a:rPr lang="tr-TR" sz="4400" dirty="0" smtClean="0">
                <a:solidFill>
                  <a:schemeClr val="bg2">
                    <a:lumMod val="50000"/>
                  </a:schemeClr>
                </a:solidFill>
              </a:rPr>
              <a:t>SERVİS PERSONELİNİN NİTELİKLERİ</a:t>
            </a:r>
            <a:endParaRPr lang="tr-TR" sz="4400" dirty="0">
              <a:solidFill>
                <a:schemeClr val="bg2">
                  <a:lumMod val="5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468313" y="620689"/>
            <a:ext cx="7992119" cy="6237312"/>
          </a:xfrm>
        </p:spPr>
        <p:txBody>
          <a:bodyPr/>
          <a:lstStyle/>
          <a:p>
            <a:pPr algn="just"/>
            <a:r>
              <a:rPr lang="tr-TR" sz="3200" dirty="0" smtClean="0">
                <a:latin typeface="Agency FB" pitchFamily="34" charset="0"/>
              </a:rPr>
              <a:t>Düzgün bir fiziğe sahip olmalıdır.</a:t>
            </a:r>
          </a:p>
          <a:p>
            <a:pPr algn="just"/>
            <a:r>
              <a:rPr lang="tr-TR" sz="3200" dirty="0" smtClean="0">
                <a:latin typeface="Agency FB" pitchFamily="34" charset="0"/>
              </a:rPr>
              <a:t>Konuşma ve diksiyonu düzgün olmalıdır.</a:t>
            </a:r>
          </a:p>
          <a:p>
            <a:pPr algn="just"/>
            <a:r>
              <a:rPr lang="tr-TR" sz="3200" dirty="0" smtClean="0">
                <a:latin typeface="Agency FB" pitchFamily="34" charset="0"/>
              </a:rPr>
              <a:t>Güvenilir olmalı ve işini sevmelidir.</a:t>
            </a:r>
          </a:p>
          <a:p>
            <a:pPr algn="just"/>
            <a:r>
              <a:rPr lang="tr-TR" sz="3200" dirty="0" smtClean="0">
                <a:latin typeface="Agency FB" pitchFamily="34" charset="0"/>
              </a:rPr>
              <a:t>Görgülü ve kültürlü olmalıdır.</a:t>
            </a:r>
          </a:p>
          <a:p>
            <a:pPr algn="just"/>
            <a:r>
              <a:rPr lang="tr-TR" sz="3200" dirty="0" smtClean="0">
                <a:latin typeface="Agency FB" pitchFamily="34" charset="0"/>
              </a:rPr>
              <a:t>Birlikte çalışma yeteneğine sahip olmalı, </a:t>
            </a:r>
          </a:p>
          <a:p>
            <a:pPr algn="just"/>
            <a:r>
              <a:rPr lang="tr-TR" sz="3200" dirty="0" smtClean="0">
                <a:latin typeface="Agency FB" pitchFamily="34" charset="0"/>
              </a:rPr>
              <a:t>Arkadaşları ile iyi geçinebilmelidir.</a:t>
            </a:r>
          </a:p>
          <a:p>
            <a:pPr algn="just"/>
            <a:r>
              <a:rPr lang="tr-TR" sz="3200" dirty="0" smtClean="0">
                <a:latin typeface="Agency FB" pitchFamily="34" charset="0"/>
              </a:rPr>
              <a:t>İş disiplinine sahip olmalı, işyeri kurallarına uymalıdır.</a:t>
            </a:r>
          </a:p>
          <a:p>
            <a:pPr algn="just"/>
            <a:r>
              <a:rPr lang="tr-TR" sz="3200" dirty="0" smtClean="0">
                <a:latin typeface="Agency FB" pitchFamily="34" charset="0"/>
              </a:rPr>
              <a:t>Mesleki bilgi ve becerisini geliştirme yeteneği olmalıdır.</a:t>
            </a:r>
          </a:p>
          <a:p>
            <a:pPr algn="just"/>
            <a:r>
              <a:rPr lang="tr-TR" sz="3200" dirty="0" smtClean="0">
                <a:latin typeface="Agency FB" pitchFamily="34" charset="0"/>
              </a:rPr>
              <a:t>Bir veya birkaç yabancı dilde iletişim kurabilmelidir.</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836712"/>
            <a:ext cx="8229600" cy="792087"/>
          </a:xfrm>
        </p:spPr>
        <p:txBody>
          <a:bodyPr/>
          <a:lstStyle/>
          <a:p>
            <a:pPr algn="ctr"/>
            <a:r>
              <a:rPr lang="tr-TR" sz="4000" dirty="0" smtClean="0"/>
              <a:t>SERVİS PERSONELİNİN KIYAFETİ</a:t>
            </a:r>
          </a:p>
        </p:txBody>
      </p:sp>
      <p:sp>
        <p:nvSpPr>
          <p:cNvPr id="16387" name="Rectangle 3"/>
          <p:cNvSpPr>
            <a:spLocks noGrp="1" noChangeArrowheads="1"/>
          </p:cNvSpPr>
          <p:nvPr>
            <p:ph idx="1"/>
          </p:nvPr>
        </p:nvSpPr>
        <p:spPr>
          <a:xfrm>
            <a:off x="683568" y="1628775"/>
            <a:ext cx="7560840" cy="4602163"/>
          </a:xfrm>
        </p:spPr>
        <p:txBody>
          <a:bodyPr/>
          <a:lstStyle/>
          <a:p>
            <a:pPr algn="just"/>
            <a:r>
              <a:rPr lang="tr-TR" sz="3000" dirty="0" smtClean="0">
                <a:latin typeface="Agency FB" pitchFamily="34" charset="0"/>
              </a:rPr>
              <a:t>Servis bölümünde kademelerin çokluğu değişik üniformaların kullanılmasını gerektirir. Servis personelinin nasıl giyineceklerini belirleyen genel bir kural veya kıyafet standardı yoktur. Her kuruluş üniformasının modelini, rengini kendi belirler. Ancak otelcilik sektöründe servis personeli için klasikleşmiş bir giyim standardı vardır. Bu standartlarda her ne kadar siyah ve beyaz renkler ağırlıklı olsa da, artık günümüzde bu standartlar yerine daha canlı renklere ve modellere bırakmıştır. </a:t>
            </a: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718</TotalTime>
  <Words>398</Words>
  <Application>Microsoft Office PowerPoint</Application>
  <PresentationFormat>Ekran Gösterisi (4:3)</PresentationFormat>
  <Paragraphs>63</Paragraphs>
  <Slides>14</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14</vt:i4>
      </vt:variant>
    </vt:vector>
  </HeadingPairs>
  <TitlesOfParts>
    <vt:vector size="22" baseType="lpstr">
      <vt:lpstr>Agency FB</vt:lpstr>
      <vt:lpstr>Arial</vt:lpstr>
      <vt:lpstr>Calibri</vt:lpstr>
      <vt:lpstr>Constantia</vt:lpstr>
      <vt:lpstr>Verdana</vt:lpstr>
      <vt:lpstr>Wingdings</vt:lpstr>
      <vt:lpstr>Wingdings 2</vt:lpstr>
      <vt:lpstr>Akış</vt:lpstr>
      <vt:lpstr>  GENİŞ ÇAPTA SERVİS YÖNTEMLERİ </vt:lpstr>
      <vt:lpstr>PowerPoint Sunusu</vt:lpstr>
      <vt:lpstr>SERVİS PERSONELİ VE GÖREVLERİ </vt:lpstr>
      <vt:lpstr>PowerPoint Sunusu</vt:lpstr>
      <vt:lpstr>PowerPoint Sunusu</vt:lpstr>
      <vt:lpstr>DİĞER SERVİS PERSONELİ</vt:lpstr>
      <vt:lpstr>PowerPoint Sunusu</vt:lpstr>
      <vt:lpstr>PowerPoint Sunusu</vt:lpstr>
      <vt:lpstr>SERVİS PERSONELİNİN KIYAFETİ</vt:lpstr>
      <vt:lpstr>PowerPoint Sunusu</vt:lpstr>
      <vt:lpstr>SERVİSTE KULLANILAN MALZEMELER </vt:lpstr>
      <vt:lpstr>SERVİSTE ÖN HAZIRLIK </vt:lpstr>
      <vt:lpstr>PowerPoint Sunusu</vt:lpstr>
      <vt:lpstr>KUVER ÇEŞİTLERİ</vt:lpstr>
    </vt:vector>
  </TitlesOfParts>
  <Company>altan ve demet evi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 BESLENME SİSTEMLERİNDE SERVİS</dc:title>
  <dc:creator>altan demet</dc:creator>
  <cp:lastModifiedBy>exper</cp:lastModifiedBy>
  <cp:revision>89</cp:revision>
  <dcterms:created xsi:type="dcterms:W3CDTF">1998-01-01T01:08:08Z</dcterms:created>
  <dcterms:modified xsi:type="dcterms:W3CDTF">2017-01-31T13:41:10Z</dcterms:modified>
</cp:coreProperties>
</file>