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4"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0"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879D4751-4B6A-4629-8645-17662B1D9B9D}" type="datetime1">
              <a:rPr lang="tr-TR">
                <a:solidFill>
                  <a:srgbClr val="DBF5F9">
                    <a:shade val="90000"/>
                  </a:srgbClr>
                </a:solidFill>
              </a:rPr>
              <a:pPr>
                <a:defRPr/>
              </a:pPr>
              <a:t>29.01.2020</a:t>
            </a:fld>
            <a:endParaRPr lang="tr-TR">
              <a:solidFill>
                <a:srgbClr val="DBF5F9">
                  <a:shade val="90000"/>
                </a:srgbClr>
              </a:solidFill>
            </a:endParaRPr>
          </a:p>
        </p:txBody>
      </p:sp>
      <p:sp>
        <p:nvSpPr>
          <p:cNvPr id="5" name="18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26 Slayt Numarası Yer Tutucusu"/>
          <p:cNvSpPr>
            <a:spLocks noGrp="1"/>
          </p:cNvSpPr>
          <p:nvPr>
            <p:ph type="sldNum" sz="quarter" idx="12"/>
          </p:nvPr>
        </p:nvSpPr>
        <p:spPr/>
        <p:txBody>
          <a:bodyPr/>
          <a:lstStyle>
            <a:lvl1pPr>
              <a:defRPr/>
            </a:lvl1pPr>
          </a:lstStyle>
          <a:p>
            <a:pPr>
              <a:defRPr/>
            </a:pPr>
            <a:fld id="{0509C065-CD25-4111-B5BB-7DEE2AB9C070}"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2808052196"/>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77078209-B708-4B5E-9842-7424B634F159}"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8752B4F2-BDCC-4D6A-8F77-F25DC545176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857993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BC9E2B01-858B-4230-9E4B-A0F9C480C2B8}" type="datetime1">
              <a:rPr lang="tr-TR">
                <a:solidFill>
                  <a:srgbClr val="DBF5F9">
                    <a:shade val="90000"/>
                  </a:srgbClr>
                </a:solidFill>
              </a:rPr>
              <a:pPr>
                <a:defRPr/>
              </a:pPr>
              <a:t>29.01.2020</a:t>
            </a:fld>
            <a:endParaRPr lang="tr-TR">
              <a:solidFill>
                <a:srgbClr val="DBF5F9">
                  <a:shade val="90000"/>
                </a:srgbClr>
              </a:solidFill>
            </a:endParaRPr>
          </a:p>
        </p:txBody>
      </p:sp>
      <p:sp>
        <p:nvSpPr>
          <p:cNvPr id="5" name="4 Altbilgi Yer Tutucusu"/>
          <p:cNvSpPr>
            <a:spLocks noGrp="1"/>
          </p:cNvSpPr>
          <p:nvPr>
            <p:ph type="ftr" sz="quarter" idx="11"/>
          </p:nvPr>
        </p:nvSpPr>
        <p:spPr/>
        <p:txBody>
          <a:bodyPr/>
          <a:lstStyle>
            <a:lvl1pPr>
              <a:defRPr/>
            </a:lvl1pPr>
          </a:lstStyle>
          <a:p>
            <a:pPr>
              <a:defRPr/>
            </a:pPr>
            <a:endParaRPr lang="tr-TR">
              <a:solidFill>
                <a:srgbClr val="DBF5F9">
                  <a:shade val="90000"/>
                </a:srgbClr>
              </a:solidFill>
            </a:endParaRPr>
          </a:p>
        </p:txBody>
      </p:sp>
      <p:sp>
        <p:nvSpPr>
          <p:cNvPr id="6" name="5 Slayt Numarası Yer Tutucusu"/>
          <p:cNvSpPr>
            <a:spLocks noGrp="1"/>
          </p:cNvSpPr>
          <p:nvPr>
            <p:ph type="sldNum" sz="quarter" idx="12"/>
          </p:nvPr>
        </p:nvSpPr>
        <p:spPr/>
        <p:txBody>
          <a:bodyPr/>
          <a:lstStyle>
            <a:lvl1pPr>
              <a:defRPr/>
            </a:lvl1pPr>
          </a:lstStyle>
          <a:p>
            <a:pPr>
              <a:defRPr/>
            </a:pPr>
            <a:fld id="{CC9F8B91-1E59-4760-B4BD-696527748E75}" type="slidenum">
              <a:rPr lang="tr-TR">
                <a:solidFill>
                  <a:srgbClr val="DBF5F9">
                    <a:shade val="90000"/>
                  </a:srgbClr>
                </a:solidFill>
              </a:rPr>
              <a:pPr>
                <a:defRPr/>
              </a:pPr>
              <a:t>‹#›</a:t>
            </a:fld>
            <a:endParaRPr lang="tr-TR">
              <a:solidFill>
                <a:srgbClr val="DBF5F9">
                  <a:shade val="90000"/>
                </a:srgbClr>
              </a:solidFill>
            </a:endParaRPr>
          </a:p>
        </p:txBody>
      </p:sp>
    </p:spTree>
    <p:extLst>
      <p:ext uri="{BB962C8B-B14F-4D97-AF65-F5344CB8AC3E}">
        <p14:creationId xmlns:p14="http://schemas.microsoft.com/office/powerpoint/2010/main" val="4185915345"/>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03C7AE5-DD40-4D04-B252-750A6D46F8B7}" type="datetime1">
              <a:rPr lang="tr-TR">
                <a:solidFill>
                  <a:srgbClr val="04617B">
                    <a:shade val="90000"/>
                  </a:srgbClr>
                </a:solidFill>
              </a:rPr>
              <a:pPr>
                <a:defRPr/>
              </a:pPr>
              <a:t>29.01.2020</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CFE29FC0-77BD-47FF-B713-ED3496EC088E}"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39108664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29DCD7BD-F591-4C3B-A763-EE2B7A82842D}" type="datetime1">
              <a:rPr lang="tr-TR">
                <a:solidFill>
                  <a:srgbClr val="04617B">
                    <a:shade val="90000"/>
                  </a:srgbClr>
                </a:solidFill>
              </a:rPr>
              <a:pPr>
                <a:defRPr/>
              </a:pPr>
              <a:t>29.01.2020</a:t>
            </a:fld>
            <a:endParaRPr lang="tr-TR">
              <a:solidFill>
                <a:srgbClr val="04617B">
                  <a:shade val="90000"/>
                </a:srgbClr>
              </a:solidFill>
            </a:endParaRPr>
          </a:p>
        </p:txBody>
      </p:sp>
      <p:sp>
        <p:nvSpPr>
          <p:cNvPr id="8"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9" name="17 Slayt Numarası Yer Tutucusu"/>
          <p:cNvSpPr>
            <a:spLocks noGrp="1"/>
          </p:cNvSpPr>
          <p:nvPr>
            <p:ph type="sldNum" sz="quarter" idx="12"/>
          </p:nvPr>
        </p:nvSpPr>
        <p:spPr/>
        <p:txBody>
          <a:bodyPr/>
          <a:lstStyle>
            <a:lvl1pPr>
              <a:defRPr/>
            </a:lvl1pPr>
          </a:lstStyle>
          <a:p>
            <a:pPr>
              <a:defRPr/>
            </a:pPr>
            <a:fld id="{4E9A1B61-336B-4AF5-A37B-CD98BF27BFC3}"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9977388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EF1D427B-C54A-45F9-8393-4A69DD8A3A53}" type="datetime1">
              <a:rPr lang="tr-TR">
                <a:solidFill>
                  <a:srgbClr val="04617B">
                    <a:shade val="90000"/>
                  </a:srgbClr>
                </a:solidFill>
              </a:rPr>
              <a:pPr>
                <a:defRPr/>
              </a:pPr>
              <a:t>29.01.2020</a:t>
            </a:fld>
            <a:endParaRPr lang="tr-TR">
              <a:solidFill>
                <a:srgbClr val="04617B">
                  <a:shade val="90000"/>
                </a:srgbClr>
              </a:solidFill>
            </a:endParaRPr>
          </a:p>
        </p:txBody>
      </p:sp>
      <p:sp>
        <p:nvSpPr>
          <p:cNvPr id="4"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5" name="17 Slayt Numarası Yer Tutucusu"/>
          <p:cNvSpPr>
            <a:spLocks noGrp="1"/>
          </p:cNvSpPr>
          <p:nvPr>
            <p:ph type="sldNum" sz="quarter" idx="12"/>
          </p:nvPr>
        </p:nvSpPr>
        <p:spPr/>
        <p:txBody>
          <a:bodyPr/>
          <a:lstStyle>
            <a:lvl1pPr>
              <a:defRPr/>
            </a:lvl1pPr>
          </a:lstStyle>
          <a:p>
            <a:pPr>
              <a:defRPr/>
            </a:pPr>
            <a:fld id="{2B9B1BD4-DAFB-4218-9221-9A177B9BF944}"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0330500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64FBF6B7-F21C-4E65-B64D-ED900EBED279}" type="datetime1">
              <a:rPr lang="tr-TR">
                <a:solidFill>
                  <a:srgbClr val="04617B">
                    <a:shade val="90000"/>
                  </a:srgbClr>
                </a:solidFill>
              </a:rPr>
              <a:pPr>
                <a:defRPr/>
              </a:pPr>
              <a:t>29.01.2020</a:t>
            </a:fld>
            <a:endParaRPr lang="tr-TR">
              <a:solidFill>
                <a:srgbClr val="04617B">
                  <a:shade val="90000"/>
                </a:srgbClr>
              </a:solidFill>
            </a:endParaRPr>
          </a:p>
        </p:txBody>
      </p:sp>
      <p:sp>
        <p:nvSpPr>
          <p:cNvPr id="3"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4" name="17 Slayt Numarası Yer Tutucusu"/>
          <p:cNvSpPr>
            <a:spLocks noGrp="1"/>
          </p:cNvSpPr>
          <p:nvPr>
            <p:ph type="sldNum" sz="quarter" idx="12"/>
          </p:nvPr>
        </p:nvSpPr>
        <p:spPr/>
        <p:txBody>
          <a:bodyPr/>
          <a:lstStyle>
            <a:lvl1pPr>
              <a:defRPr/>
            </a:lvl1pPr>
          </a:lstStyle>
          <a:p>
            <a:pPr>
              <a:defRPr/>
            </a:pPr>
            <a:fld id="{3B9CD787-BCA9-4DB3-88D6-6937501D84C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15937093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514D6BA2-281F-471E-B21B-725BD62465BB}" type="datetime1">
              <a:rPr lang="tr-TR">
                <a:solidFill>
                  <a:srgbClr val="04617B">
                    <a:shade val="90000"/>
                  </a:srgbClr>
                </a:solidFill>
              </a:rPr>
              <a:pPr>
                <a:defRPr/>
              </a:pPr>
              <a:t>29.01.2020</a:t>
            </a:fld>
            <a:endParaRPr lang="tr-TR">
              <a:solidFill>
                <a:srgbClr val="04617B">
                  <a:shade val="90000"/>
                </a:srgbClr>
              </a:solidFill>
            </a:endParaRPr>
          </a:p>
        </p:txBody>
      </p:sp>
      <p:sp>
        <p:nvSpPr>
          <p:cNvPr id="6"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7" name="17 Slayt Numarası Yer Tutucusu"/>
          <p:cNvSpPr>
            <a:spLocks noGrp="1"/>
          </p:cNvSpPr>
          <p:nvPr>
            <p:ph type="sldNum" sz="quarter" idx="12"/>
          </p:nvPr>
        </p:nvSpPr>
        <p:spPr/>
        <p:txBody>
          <a:bodyPr/>
          <a:lstStyle>
            <a:lvl1pPr>
              <a:defRPr/>
            </a:lvl1pPr>
          </a:lstStyle>
          <a:p>
            <a:pPr>
              <a:defRPr/>
            </a:pPr>
            <a:fld id="{4632D691-D529-4771-AC40-849437ED1327}"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432134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8 Tek Köşesi Kesik ve Yuvarlatılmış Dikdörtgen"/>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6" name="11 Dik Üçgen"/>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solidFill>
                <a:prstClr val="white"/>
              </a:solidFill>
            </a:endParaRPr>
          </a:p>
        </p:txBody>
      </p:sp>
      <p:sp>
        <p:nvSpPr>
          <p:cNvPr id="7"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2" name="1 Başlık"/>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7A602C2B-6628-40D5-97D1-F92D7944E4B2}" type="datetime1">
              <a:rPr lang="tr-TR">
                <a:solidFill>
                  <a:srgbClr val="04617B">
                    <a:shade val="90000"/>
                  </a:srgbClr>
                </a:solidFill>
              </a:rPr>
              <a:pPr>
                <a:defRPr/>
              </a:pPr>
              <a:t>29.01.2020</a:t>
            </a:fld>
            <a:endParaRPr lang="tr-TR">
              <a:solidFill>
                <a:srgbClr val="04617B">
                  <a:shade val="90000"/>
                </a:srgbClr>
              </a:solidFill>
            </a:endParaRPr>
          </a:p>
        </p:txBody>
      </p:sp>
      <p:sp>
        <p:nvSpPr>
          <p:cNvPr id="10" name="5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11" name="6 Slayt Numarası Yer Tutucusu"/>
          <p:cNvSpPr>
            <a:spLocks noGrp="1"/>
          </p:cNvSpPr>
          <p:nvPr>
            <p:ph type="sldNum" sz="quarter" idx="12"/>
          </p:nvPr>
        </p:nvSpPr>
        <p:spPr>
          <a:xfrm>
            <a:off x="8077200" y="6356350"/>
            <a:ext cx="609600" cy="365125"/>
          </a:xfrm>
        </p:spPr>
        <p:txBody>
          <a:bodyPr/>
          <a:lstStyle>
            <a:lvl1pPr>
              <a:defRPr/>
            </a:lvl1pPr>
          </a:lstStyle>
          <a:p>
            <a:pPr>
              <a:defRPr/>
            </a:pPr>
            <a:fld id="{F2FDAEE4-8AF7-40A7-B3D2-4C97E3C311BE}"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219913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81120A1B-0B7E-44A6-99C8-7CF2EAA8D3A3}"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0584B51A-9D4A-4F44-83B6-2842D71FF4BA}"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6271574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5AADC639-8066-4EAA-B4EF-20D23E3FC0AE}" type="datetime1">
              <a:rPr lang="tr-TR">
                <a:solidFill>
                  <a:srgbClr val="04617B">
                    <a:shade val="90000"/>
                  </a:srgbClr>
                </a:solidFill>
              </a:rPr>
              <a:pPr>
                <a:defRPr/>
              </a:pPr>
              <a:t>29.01.2020</a:t>
            </a:fld>
            <a:endParaRPr lang="tr-TR">
              <a:solidFill>
                <a:srgbClr val="04617B">
                  <a:shade val="90000"/>
                </a:srgbClr>
              </a:solidFill>
            </a:endParaRPr>
          </a:p>
        </p:txBody>
      </p:sp>
      <p:sp>
        <p:nvSpPr>
          <p:cNvPr id="5" name="21 Altbilgi Yer Tutucusu"/>
          <p:cNvSpPr>
            <a:spLocks noGrp="1"/>
          </p:cNvSpPr>
          <p:nvPr>
            <p:ph type="ftr" sz="quarter" idx="11"/>
          </p:nvPr>
        </p:nvSpPr>
        <p:spPr/>
        <p:txBody>
          <a:bodyPr/>
          <a:lstStyle>
            <a:lvl1pPr>
              <a:defRPr/>
            </a:lvl1pPr>
          </a:lstStyle>
          <a:p>
            <a:pPr>
              <a:defRPr/>
            </a:pPr>
            <a:endParaRPr lang="tr-TR">
              <a:solidFill>
                <a:srgbClr val="04617B">
                  <a:shade val="90000"/>
                </a:srgbClr>
              </a:solidFill>
            </a:endParaRPr>
          </a:p>
        </p:txBody>
      </p:sp>
      <p:sp>
        <p:nvSpPr>
          <p:cNvPr id="6" name="17 Slayt Numarası Yer Tutucusu"/>
          <p:cNvSpPr>
            <a:spLocks noGrp="1"/>
          </p:cNvSpPr>
          <p:nvPr>
            <p:ph type="sldNum" sz="quarter" idx="12"/>
          </p:nvPr>
        </p:nvSpPr>
        <p:spPr/>
        <p:txBody>
          <a:bodyPr/>
          <a:lstStyle>
            <a:lvl1pPr>
              <a:defRPr/>
            </a:lvl1pPr>
          </a:lstStyle>
          <a:p>
            <a:pPr>
              <a:defRPr/>
            </a:pPr>
            <a:fld id="{3614FD74-30B0-4962-B4A4-7F59D9DA5449}" type="slidenum">
              <a:rPr lang="tr-TR">
                <a:solidFill>
                  <a:srgbClr val="04617B">
                    <a:shade val="90000"/>
                  </a:srgbClr>
                </a:solidFill>
              </a:rPr>
              <a:pPr>
                <a:defRPr/>
              </a:pPr>
              <a:t>‹#›</a:t>
            </a:fld>
            <a:endParaRPr lang="tr-TR">
              <a:solidFill>
                <a:srgbClr val="04617B">
                  <a:shade val="90000"/>
                </a:srgbClr>
              </a:solidFill>
            </a:endParaRPr>
          </a:p>
        </p:txBody>
      </p:sp>
    </p:spTree>
    <p:extLst>
      <p:ext uri="{BB962C8B-B14F-4D97-AF65-F5344CB8AC3E}">
        <p14:creationId xmlns:p14="http://schemas.microsoft.com/office/powerpoint/2010/main" val="2643736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29.01.2020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8" name="7 Serbest Form"/>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prstClr val="black"/>
              </a:solidFill>
            </a:endParaRPr>
          </a:p>
        </p:txBody>
      </p:sp>
      <p:sp>
        <p:nvSpPr>
          <p:cNvPr id="1028" name="8 Başlık Yer Tutucusu"/>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65EF063B-3860-4BB7-B7DB-D6E60148636F}" type="datetime1">
              <a:rPr lang="tr-TR">
                <a:solidFill>
                  <a:srgbClr val="04617B">
                    <a:shade val="90000"/>
                  </a:srgbClr>
                </a:solidFill>
              </a:rPr>
              <a:pPr>
                <a:defRPr/>
              </a:pPr>
              <a:t>29.01.2020</a:t>
            </a:fld>
            <a:endParaRPr lang="tr-TR">
              <a:solidFill>
                <a:srgbClr val="04617B">
                  <a:shade val="90000"/>
                </a:srgbClr>
              </a:solidFill>
            </a:endParaRP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tr-TR">
              <a:solidFill>
                <a:srgbClr val="04617B">
                  <a:shade val="90000"/>
                </a:srgbClr>
              </a:solidFill>
            </a:endParaRP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ACA64F3E-E6E3-430B-9598-35AD3D306091}" type="slidenum">
              <a:rPr lang="tr-TR">
                <a:solidFill>
                  <a:srgbClr val="04617B">
                    <a:shade val="90000"/>
                  </a:srgbClr>
                </a:solidFill>
              </a:rPr>
              <a:pPr>
                <a:defRPr/>
              </a:pPr>
              <a:t>‹#›</a:t>
            </a:fld>
            <a:endParaRPr lang="tr-TR">
              <a:solidFill>
                <a:srgbClr val="04617B">
                  <a:shade val="90000"/>
                </a:srgbClr>
              </a:solidFill>
            </a:endParaRPr>
          </a:p>
        </p:txBody>
      </p:sp>
      <p:grpSp>
        <p:nvGrpSpPr>
          <p:cNvPr id="1033" name="1 Grup"/>
          <p:cNvGrpSpPr>
            <a:grpSpLocks/>
          </p:cNvGrpSpPr>
          <p:nvPr/>
        </p:nvGrpSpPr>
        <p:grpSpPr bwMode="auto">
          <a:xfrm>
            <a:off x="-19050" y="203200"/>
            <a:ext cx="9180513"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solidFill>
                  <a:prstClr val="black"/>
                </a:solidFill>
              </a:endParaRPr>
            </a:p>
          </p:txBody>
        </p:sp>
      </p:grpSp>
    </p:spTree>
    <p:extLst>
      <p:ext uri="{BB962C8B-B14F-4D97-AF65-F5344CB8AC3E}">
        <p14:creationId xmlns:p14="http://schemas.microsoft.com/office/powerpoint/2010/main" val="5621724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THÖ</a:t>
            </a:r>
            <a:endParaRPr lang="tr-TR" dirty="0"/>
          </a:p>
        </p:txBody>
      </p:sp>
      <p:sp>
        <p:nvSpPr>
          <p:cNvPr id="3" name="Alt Başlık 2"/>
          <p:cNvSpPr>
            <a:spLocks noGrp="1"/>
          </p:cNvSpPr>
          <p:nvPr>
            <p:ph type="subTitle" idx="1"/>
          </p:nvPr>
        </p:nvSpPr>
        <p:spPr/>
        <p:txBody>
          <a:bodyPr/>
          <a:lstStyle/>
          <a:p>
            <a:r>
              <a:rPr lang="tr-TR" dirty="0" smtClean="0"/>
              <a:t>KONU VIII</a:t>
            </a:r>
          </a:p>
          <a:p>
            <a:r>
              <a:rPr lang="tr-TR" sz="2400" dirty="0" smtClean="0"/>
              <a:t>TÜRKİYE’DE </a:t>
            </a:r>
            <a:r>
              <a:rPr lang="tr-TR" sz="2400" dirty="0" err="1" smtClean="0"/>
              <a:t>THÖ’lerin</a:t>
            </a:r>
            <a:r>
              <a:rPr lang="tr-TR" sz="2400" dirty="0" smtClean="0"/>
              <a:t> </a:t>
            </a:r>
            <a:r>
              <a:rPr lang="tr-TR" sz="2400" dirty="0" smtClean="0"/>
              <a:t>GELİŞİM SÜRECİ</a:t>
            </a:r>
            <a:endParaRPr lang="tr-TR" sz="2400" dirty="0"/>
          </a:p>
          <a:p>
            <a:endParaRPr lang="tr-TR" dirty="0" smtClean="0"/>
          </a:p>
          <a:p>
            <a:endParaRPr lang="tr-TR" dirty="0"/>
          </a:p>
        </p:txBody>
      </p:sp>
    </p:spTree>
    <p:extLst>
      <p:ext uri="{BB962C8B-B14F-4D97-AF65-F5344CB8AC3E}">
        <p14:creationId xmlns:p14="http://schemas.microsoft.com/office/powerpoint/2010/main" val="153042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1 Başlık"/>
          <p:cNvSpPr>
            <a:spLocks noGrp="1"/>
          </p:cNvSpPr>
          <p:nvPr>
            <p:ph type="title"/>
          </p:nvPr>
        </p:nvSpPr>
        <p:spPr/>
        <p:txBody>
          <a:bodyPr/>
          <a:lstStyle/>
          <a:p>
            <a:pPr algn="ctr"/>
            <a:r>
              <a:rPr lang="tr-TR" altLang="tr-TR" sz="4400" smtClean="0"/>
              <a:t>1971 Tarihli Anayasa Değişiklikleri</a:t>
            </a:r>
          </a:p>
        </p:txBody>
      </p:sp>
      <p:sp>
        <p:nvSpPr>
          <p:cNvPr id="130051" name="2 İçerik Yer Tutucusu"/>
          <p:cNvSpPr>
            <a:spLocks noGrp="1"/>
          </p:cNvSpPr>
          <p:nvPr>
            <p:ph idx="1"/>
          </p:nvPr>
        </p:nvSpPr>
        <p:spPr/>
        <p:txBody>
          <a:bodyPr/>
          <a:lstStyle/>
          <a:p>
            <a:pPr algn="just"/>
            <a:r>
              <a:rPr lang="tr-TR" altLang="tr-TR" sz="3600" smtClean="0"/>
              <a:t>Özgürlük rejiminde geriye gidiş söz konusudur.</a:t>
            </a:r>
          </a:p>
          <a:p>
            <a:pPr algn="just">
              <a:buFont typeface="Wingdings 2" pitchFamily="18" charset="2"/>
              <a:buNone/>
            </a:pPr>
            <a:endParaRPr lang="tr-TR" altLang="tr-TR" sz="3600" smtClean="0"/>
          </a:p>
          <a:p>
            <a:pPr algn="just"/>
            <a:r>
              <a:rPr lang="tr-TR" altLang="tr-TR" sz="3600" smtClean="0"/>
              <a:t>Bu geriye gidiş 1980 darbesi ve 1982 Anayasasının kabul edilmesiyle sürmüştür.</a:t>
            </a:r>
          </a:p>
        </p:txBody>
      </p:sp>
      <p:sp>
        <p:nvSpPr>
          <p:cNvPr id="4" name="3 Slayt Numarası Yer Tutucusu"/>
          <p:cNvSpPr>
            <a:spLocks noGrp="1"/>
          </p:cNvSpPr>
          <p:nvPr>
            <p:ph type="sldNum" sz="quarter" idx="12"/>
          </p:nvPr>
        </p:nvSpPr>
        <p:spPr/>
        <p:txBody>
          <a:bodyPr/>
          <a:lstStyle/>
          <a:p>
            <a:pPr>
              <a:defRPr/>
            </a:pPr>
            <a:fld id="{1FB178C7-FBE8-4535-80E2-9CEBC9647D94}" type="slidenum">
              <a:rPr lang="tr-TR" smtClean="0">
                <a:solidFill>
                  <a:srgbClr val="04617B">
                    <a:shade val="90000"/>
                  </a:srgbClr>
                </a:solidFill>
              </a:rPr>
              <a:pPr>
                <a:defRPr/>
              </a:pPr>
              <a:t>10</a:t>
            </a:fld>
            <a:endParaRPr lang="tr-TR">
              <a:solidFill>
                <a:srgbClr val="04617B">
                  <a:shade val="90000"/>
                </a:srgbClr>
              </a:solidFill>
            </a:endParaRPr>
          </a:p>
        </p:txBody>
      </p:sp>
    </p:spTree>
    <p:extLst>
      <p:ext uri="{BB962C8B-B14F-4D97-AF65-F5344CB8AC3E}">
        <p14:creationId xmlns:p14="http://schemas.microsoft.com/office/powerpoint/2010/main" val="25137361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 Başlık"/>
          <p:cNvSpPr>
            <a:spLocks noGrp="1"/>
          </p:cNvSpPr>
          <p:nvPr>
            <p:ph type="title"/>
          </p:nvPr>
        </p:nvSpPr>
        <p:spPr/>
        <p:txBody>
          <a:bodyPr/>
          <a:lstStyle/>
          <a:p>
            <a:pPr algn="ctr"/>
            <a:r>
              <a:rPr lang="tr-TR" altLang="tr-TR" smtClean="0"/>
              <a:t>1982 ANAYASASI</a:t>
            </a:r>
          </a:p>
        </p:txBody>
      </p:sp>
      <p:sp>
        <p:nvSpPr>
          <p:cNvPr id="131075" name="2 İçerik Yer Tutucusu"/>
          <p:cNvSpPr>
            <a:spLocks noGrp="1"/>
          </p:cNvSpPr>
          <p:nvPr>
            <p:ph idx="1"/>
          </p:nvPr>
        </p:nvSpPr>
        <p:spPr/>
        <p:txBody>
          <a:bodyPr/>
          <a:lstStyle/>
          <a:p>
            <a:pPr algn="just"/>
            <a:r>
              <a:rPr lang="tr-TR" altLang="tr-TR" smtClean="0"/>
              <a:t>Temel hak ve özgürlüklerde 1961 Anayasasına göre önemli bir gerileme.</a:t>
            </a:r>
          </a:p>
          <a:p>
            <a:r>
              <a:rPr lang="tr-TR" altLang="tr-TR" smtClean="0"/>
              <a:t>İnsan haklarına </a:t>
            </a:r>
            <a:r>
              <a:rPr lang="tr-TR" altLang="tr-TR" smtClean="0">
                <a:solidFill>
                  <a:srgbClr val="FF0000"/>
                </a:solidFill>
              </a:rPr>
              <a:t>saygılı</a:t>
            </a:r>
            <a:r>
              <a:rPr lang="tr-TR" altLang="tr-TR" smtClean="0"/>
              <a:t> devlet anlayışı</a:t>
            </a:r>
          </a:p>
          <a:p>
            <a:r>
              <a:rPr lang="tr-TR" altLang="tr-TR" smtClean="0"/>
              <a:t>Özgürlüğün kural, sınırlamanın istisna olması ilkesi terk edilerek tersine çevrilmiştir.</a:t>
            </a:r>
          </a:p>
          <a:p>
            <a:r>
              <a:rPr lang="tr-TR" altLang="tr-TR" smtClean="0"/>
              <a:t>Hak ve özgürlükler için çok ve oldukça geniş sınırlama nedenleri belirlenmiştir. </a:t>
            </a:r>
          </a:p>
          <a:p>
            <a:r>
              <a:rPr lang="tr-TR" altLang="tr-TR" smtClean="0"/>
              <a:t>ANAYASA değil; AMAYASA</a:t>
            </a:r>
          </a:p>
          <a:p>
            <a:r>
              <a:rPr lang="tr-TR" altLang="tr-TR" smtClean="0"/>
              <a:t>Depolitizasyon politikası katı biçimde uygulanmıştır.</a:t>
            </a:r>
          </a:p>
        </p:txBody>
      </p:sp>
      <p:sp>
        <p:nvSpPr>
          <p:cNvPr id="4" name="3 Slayt Numarası Yer Tutucusu"/>
          <p:cNvSpPr>
            <a:spLocks noGrp="1"/>
          </p:cNvSpPr>
          <p:nvPr>
            <p:ph type="sldNum" sz="quarter" idx="12"/>
          </p:nvPr>
        </p:nvSpPr>
        <p:spPr/>
        <p:txBody>
          <a:bodyPr/>
          <a:lstStyle/>
          <a:p>
            <a:pPr>
              <a:defRPr/>
            </a:pPr>
            <a:fld id="{4168DF39-A1BF-445D-B6B2-2C992293439D}" type="slidenum">
              <a:rPr lang="tr-TR" smtClean="0">
                <a:solidFill>
                  <a:srgbClr val="04617B">
                    <a:shade val="90000"/>
                  </a:srgbClr>
                </a:solidFill>
              </a:rPr>
              <a:pPr>
                <a:defRPr/>
              </a:pPr>
              <a:t>11</a:t>
            </a:fld>
            <a:endParaRPr lang="tr-TR">
              <a:solidFill>
                <a:srgbClr val="04617B">
                  <a:shade val="90000"/>
                </a:srgbClr>
              </a:solidFill>
            </a:endParaRPr>
          </a:p>
        </p:txBody>
      </p:sp>
    </p:spTree>
    <p:extLst>
      <p:ext uri="{BB962C8B-B14F-4D97-AF65-F5344CB8AC3E}">
        <p14:creationId xmlns:p14="http://schemas.microsoft.com/office/powerpoint/2010/main" val="3248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1 Başlık"/>
          <p:cNvSpPr>
            <a:spLocks noGrp="1"/>
          </p:cNvSpPr>
          <p:nvPr>
            <p:ph type="title"/>
          </p:nvPr>
        </p:nvSpPr>
        <p:spPr/>
        <p:txBody>
          <a:bodyPr/>
          <a:lstStyle/>
          <a:p>
            <a:pPr algn="ctr"/>
            <a:r>
              <a:rPr lang="tr-TR" altLang="tr-TR" smtClean="0"/>
              <a:t>1982 ANAYASASI</a:t>
            </a:r>
          </a:p>
        </p:txBody>
      </p:sp>
      <p:sp>
        <p:nvSpPr>
          <p:cNvPr id="132099" name="2 İçerik Yer Tutucusu"/>
          <p:cNvSpPr>
            <a:spLocks noGrp="1"/>
          </p:cNvSpPr>
          <p:nvPr>
            <p:ph idx="1"/>
          </p:nvPr>
        </p:nvSpPr>
        <p:spPr/>
        <p:txBody>
          <a:bodyPr/>
          <a:lstStyle/>
          <a:p>
            <a:r>
              <a:rPr lang="tr-TR" altLang="tr-TR" smtClean="0"/>
              <a:t>Hakkın karşısında “ödev” kavramına ağırlık vermiştir.</a:t>
            </a:r>
          </a:p>
          <a:p>
            <a:pPr>
              <a:buFont typeface="Wingdings 2" pitchFamily="18" charset="2"/>
              <a:buNone/>
            </a:pPr>
            <a:endParaRPr lang="tr-TR" altLang="tr-TR" smtClean="0"/>
          </a:p>
          <a:p>
            <a:r>
              <a:rPr lang="tr-TR" altLang="tr-TR" smtClean="0"/>
              <a:t>Genel sınırlandırma nedenleri anayasaya eklenmiştir.</a:t>
            </a:r>
          </a:p>
          <a:p>
            <a:pPr>
              <a:buFont typeface="Wingdings 2" pitchFamily="18" charset="2"/>
              <a:buNone/>
            </a:pPr>
            <a:endParaRPr lang="tr-TR" altLang="tr-TR" smtClean="0"/>
          </a:p>
          <a:p>
            <a:pPr algn="just"/>
            <a:r>
              <a:rPr lang="tr-TR" altLang="tr-TR" smtClean="0"/>
              <a:t>Otorite-birey ilişkisinde otoriteye, devlet-toplum ilişkisinde de devlete ağırlık vermiştir.</a:t>
            </a:r>
          </a:p>
          <a:p>
            <a:endParaRPr lang="tr-TR" altLang="tr-TR" smtClean="0"/>
          </a:p>
        </p:txBody>
      </p:sp>
      <p:sp>
        <p:nvSpPr>
          <p:cNvPr id="4" name="3 Slayt Numarası Yer Tutucusu"/>
          <p:cNvSpPr>
            <a:spLocks noGrp="1"/>
          </p:cNvSpPr>
          <p:nvPr>
            <p:ph type="sldNum" sz="quarter" idx="12"/>
          </p:nvPr>
        </p:nvSpPr>
        <p:spPr/>
        <p:txBody>
          <a:bodyPr/>
          <a:lstStyle/>
          <a:p>
            <a:pPr>
              <a:defRPr/>
            </a:pPr>
            <a:fld id="{08934A7B-D700-4259-BBC6-92F05C8199D0}" type="slidenum">
              <a:rPr lang="tr-TR" smtClean="0">
                <a:solidFill>
                  <a:srgbClr val="04617B">
                    <a:shade val="90000"/>
                  </a:srgbClr>
                </a:solidFill>
              </a:rPr>
              <a:pPr>
                <a:defRPr/>
              </a:pPr>
              <a:t>12</a:t>
            </a:fld>
            <a:endParaRPr lang="tr-TR">
              <a:solidFill>
                <a:srgbClr val="04617B">
                  <a:shade val="90000"/>
                </a:srgbClr>
              </a:solidFill>
            </a:endParaRPr>
          </a:p>
        </p:txBody>
      </p:sp>
    </p:spTree>
    <p:extLst>
      <p:ext uri="{BB962C8B-B14F-4D97-AF65-F5344CB8AC3E}">
        <p14:creationId xmlns:p14="http://schemas.microsoft.com/office/powerpoint/2010/main" val="2651436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1 Başlık"/>
          <p:cNvSpPr>
            <a:spLocks noGrp="1"/>
          </p:cNvSpPr>
          <p:nvPr>
            <p:ph type="title"/>
          </p:nvPr>
        </p:nvSpPr>
        <p:spPr/>
        <p:txBody>
          <a:bodyPr/>
          <a:lstStyle/>
          <a:p>
            <a:pPr algn="ctr"/>
            <a:r>
              <a:rPr lang="tr-TR" altLang="tr-TR" smtClean="0"/>
              <a:t>2001 DEĞİŞİKLİKLERİ</a:t>
            </a:r>
          </a:p>
        </p:txBody>
      </p:sp>
      <p:sp>
        <p:nvSpPr>
          <p:cNvPr id="133123" name="2 İçerik Yer Tutucusu"/>
          <p:cNvSpPr>
            <a:spLocks noGrp="1"/>
          </p:cNvSpPr>
          <p:nvPr>
            <p:ph idx="1"/>
          </p:nvPr>
        </p:nvSpPr>
        <p:spPr/>
        <p:txBody>
          <a:bodyPr/>
          <a:lstStyle/>
          <a:p>
            <a:r>
              <a:rPr lang="tr-TR" altLang="tr-TR" smtClean="0"/>
              <a:t>Temel haklar ve özgürlükler alanında önemli değişiklikler yapılmıştır.</a:t>
            </a:r>
          </a:p>
          <a:p>
            <a:r>
              <a:rPr lang="tr-TR" altLang="tr-TR" smtClean="0"/>
              <a:t>Genel sınırlandırma maddesi (md. 13) değiştirilerek genel koruma maddesine dönüştürülmüştür.</a:t>
            </a:r>
          </a:p>
          <a:p>
            <a:r>
              <a:rPr lang="tr-TR" altLang="tr-TR" smtClean="0"/>
              <a:t>İnsan haklarına dayanan devlet ilkesi anayasaya tekrar girmiştir.</a:t>
            </a:r>
          </a:p>
          <a:p>
            <a:pPr algn="just"/>
            <a:r>
              <a:rPr lang="tr-TR" altLang="tr-TR" smtClean="0"/>
              <a:t>Sınırlamada ölçülülük ve hakkın özü kavramları yeniden anayasaya girmiştir.</a:t>
            </a:r>
          </a:p>
        </p:txBody>
      </p:sp>
      <p:sp>
        <p:nvSpPr>
          <p:cNvPr id="4" name="3 Slayt Numarası Yer Tutucusu"/>
          <p:cNvSpPr>
            <a:spLocks noGrp="1"/>
          </p:cNvSpPr>
          <p:nvPr>
            <p:ph type="sldNum" sz="quarter" idx="12"/>
          </p:nvPr>
        </p:nvSpPr>
        <p:spPr/>
        <p:txBody>
          <a:bodyPr/>
          <a:lstStyle/>
          <a:p>
            <a:pPr>
              <a:defRPr/>
            </a:pPr>
            <a:fld id="{43C9DAA0-2839-4062-9B9B-639130014E4A}" type="slidenum">
              <a:rPr lang="tr-TR" smtClean="0">
                <a:solidFill>
                  <a:srgbClr val="04617B">
                    <a:shade val="90000"/>
                  </a:srgbClr>
                </a:solidFill>
              </a:rPr>
              <a:pPr>
                <a:defRPr/>
              </a:pPr>
              <a:t>13</a:t>
            </a:fld>
            <a:endParaRPr lang="tr-TR">
              <a:solidFill>
                <a:srgbClr val="04617B">
                  <a:shade val="90000"/>
                </a:srgbClr>
              </a:solidFill>
            </a:endParaRPr>
          </a:p>
        </p:txBody>
      </p:sp>
    </p:spTree>
    <p:extLst>
      <p:ext uri="{BB962C8B-B14F-4D97-AF65-F5344CB8AC3E}">
        <p14:creationId xmlns:p14="http://schemas.microsoft.com/office/powerpoint/2010/main" val="1647812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1 Başlık"/>
          <p:cNvSpPr>
            <a:spLocks noGrp="1"/>
          </p:cNvSpPr>
          <p:nvPr>
            <p:ph type="title"/>
          </p:nvPr>
        </p:nvSpPr>
        <p:spPr/>
        <p:txBody>
          <a:bodyPr/>
          <a:lstStyle/>
          <a:p>
            <a:pPr algn="ctr"/>
            <a:r>
              <a:rPr lang="tr-TR" altLang="tr-TR" smtClean="0"/>
              <a:t>2010 Değişiklikleri</a:t>
            </a:r>
          </a:p>
        </p:txBody>
      </p:sp>
      <p:sp>
        <p:nvSpPr>
          <p:cNvPr id="134147" name="2 İçerik Yer Tutucusu"/>
          <p:cNvSpPr>
            <a:spLocks noGrp="1"/>
          </p:cNvSpPr>
          <p:nvPr>
            <p:ph idx="1"/>
          </p:nvPr>
        </p:nvSpPr>
        <p:spPr/>
        <p:txBody>
          <a:bodyPr/>
          <a:lstStyle/>
          <a:p>
            <a:r>
              <a:rPr lang="tr-TR" altLang="tr-TR" sz="1800" smtClean="0"/>
              <a:t>Kanun önünde eşitliği düzenleyen 10. maddeye, kadın-erkek eşitliğini sağlamak amacıyla alınacak önlemlerin ve çocuklar, yaşlılar ve engelliler gibi özel surette korunması gerekenler için alınacak önlemlerin eşitlik ilkesine aykırı sayılamayacağı hükmü eklenmiştir. </a:t>
            </a:r>
          </a:p>
          <a:p>
            <a:pPr algn="just"/>
            <a:r>
              <a:rPr lang="tr-TR" altLang="tr-TR" sz="1800" smtClean="0"/>
              <a:t>Anayasanın 20. maddesine, </a:t>
            </a:r>
            <a:r>
              <a:rPr lang="tr-TR" altLang="tr-TR" sz="1800" smtClean="0">
                <a:solidFill>
                  <a:srgbClr val="FF0000"/>
                </a:solidFill>
              </a:rPr>
              <a:t>kişisel verilerin korunmasını isteme hakkı </a:t>
            </a:r>
            <a:r>
              <a:rPr lang="tr-TR" altLang="tr-TR" sz="1800" smtClean="0"/>
              <a:t>eklenmiş, böylece özel yaşamın gizliliği ilkesinin güçlendirilmesi amaçlanmıştır.</a:t>
            </a:r>
          </a:p>
          <a:p>
            <a:r>
              <a:rPr lang="tr-TR" altLang="tr-TR" sz="1800" smtClean="0"/>
              <a:t>Yurt dışına çıkma özgürlüğünün engelleneceği haller daraltılmış ve hâkim kararına bağlanmıştır (madde 23). Böylece seyahat özgürlüğünün genişletilmesi amaçlanmıştır.</a:t>
            </a:r>
          </a:p>
          <a:p>
            <a:r>
              <a:rPr lang="tr-TR" altLang="tr-TR" sz="1800" smtClean="0"/>
              <a:t>Ailenin korunmasına ilişkin maddeye çocuk haklarına ilişkin hükümler eklenmiştir (m. 41).</a:t>
            </a:r>
          </a:p>
          <a:p>
            <a:r>
              <a:rPr lang="tr-TR" altLang="tr-TR" sz="1800" smtClean="0"/>
              <a:t>Kamu görevlilerine 1995 yılındaki anayasa değişikliği ile tanınmış olan toplu görüşme hakkı yerine, toplu iş sözleşmesi yapma hakkı tanınmıştır (m. 53). Bununla birlikte, kamu görevlileri için grev yasağı devam etmektedir.</a:t>
            </a:r>
          </a:p>
          <a:p>
            <a:endParaRPr lang="tr-TR" altLang="tr-TR" sz="1800" smtClean="0"/>
          </a:p>
          <a:p>
            <a:endParaRPr lang="tr-TR" altLang="tr-TR" smtClean="0"/>
          </a:p>
        </p:txBody>
      </p:sp>
      <p:sp>
        <p:nvSpPr>
          <p:cNvPr id="4" name="3 Slayt Numarası Yer Tutucusu"/>
          <p:cNvSpPr>
            <a:spLocks noGrp="1"/>
          </p:cNvSpPr>
          <p:nvPr>
            <p:ph type="sldNum" sz="quarter" idx="12"/>
          </p:nvPr>
        </p:nvSpPr>
        <p:spPr/>
        <p:txBody>
          <a:bodyPr/>
          <a:lstStyle/>
          <a:p>
            <a:pPr>
              <a:defRPr/>
            </a:pPr>
            <a:fld id="{E1802C06-F93C-476A-88AD-4A6D6252B9AF}" type="slidenum">
              <a:rPr lang="tr-TR" smtClean="0">
                <a:solidFill>
                  <a:srgbClr val="04617B">
                    <a:shade val="90000"/>
                  </a:srgbClr>
                </a:solidFill>
              </a:rPr>
              <a:pPr>
                <a:defRPr/>
              </a:pPr>
              <a:t>14</a:t>
            </a:fld>
            <a:endParaRPr lang="tr-TR">
              <a:solidFill>
                <a:srgbClr val="04617B">
                  <a:shade val="90000"/>
                </a:srgbClr>
              </a:solidFill>
            </a:endParaRPr>
          </a:p>
        </p:txBody>
      </p:sp>
    </p:spTree>
    <p:extLst>
      <p:ext uri="{BB962C8B-B14F-4D97-AF65-F5344CB8AC3E}">
        <p14:creationId xmlns:p14="http://schemas.microsoft.com/office/powerpoint/2010/main" val="3998116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1 Başlık"/>
          <p:cNvSpPr>
            <a:spLocks noGrp="1"/>
          </p:cNvSpPr>
          <p:nvPr>
            <p:ph type="title"/>
          </p:nvPr>
        </p:nvSpPr>
        <p:spPr/>
        <p:txBody>
          <a:bodyPr/>
          <a:lstStyle/>
          <a:p>
            <a:pPr algn="ctr"/>
            <a:r>
              <a:rPr lang="tr-TR" altLang="tr-TR" smtClean="0"/>
              <a:t>2010 Değişiklikleri</a:t>
            </a:r>
          </a:p>
        </p:txBody>
      </p:sp>
      <p:sp>
        <p:nvSpPr>
          <p:cNvPr id="135171" name="2 İçerik Yer Tutucusu"/>
          <p:cNvSpPr>
            <a:spLocks noGrp="1"/>
          </p:cNvSpPr>
          <p:nvPr>
            <p:ph idx="1"/>
          </p:nvPr>
        </p:nvSpPr>
        <p:spPr/>
        <p:txBody>
          <a:bodyPr/>
          <a:lstStyle/>
          <a:p>
            <a:r>
              <a:rPr lang="tr-TR" altLang="tr-TR" sz="1800" smtClean="0"/>
              <a:t>Dilekçe hakkını düzenleyen 74. maddeye, bilgi edinme hakkı ile kamu denetçisine başvurma hakkı eklenmiştir. Hak aramak için yeni bir başvuru yolu olan kamu denetçisine başvuru hakkı getirilmiştir. Gereken düzenleme yapılarak kamu denetçiliği kurumunun ve başvuru usul ve esaslarının düzenlenmesi tamamlanmıştır. Bir adet ihlal kararı mevcuttur. (ÖSYM sınavlarına ilişkin DGS ve Mühendislik tamamlanmanın aynı gün yapılması)</a:t>
            </a:r>
          </a:p>
          <a:p>
            <a:r>
              <a:rPr lang="tr-TR" altLang="tr-TR" sz="1800" smtClean="0"/>
              <a:t>125. maddede yapılan değişiklik ile, Yüksek Askeri Şura’nın (YAŞ) verdiği ilişik kesme kararlarının yargıya götürülmesine olanak tanınmıştır. Yüksek Askeri Şura’nın tüm kararları değil, yalnızca ilişik kesme kararları yargı denetimine açılmıştır.</a:t>
            </a:r>
          </a:p>
          <a:p>
            <a:r>
              <a:rPr lang="tr-TR" altLang="tr-TR" sz="1800" smtClean="0"/>
              <a:t>129. madde değiştirilerek, bundan böyle tüm disiplin cezalarının yargısal denetime açılması sağlanmıştır. Daha önceki düzenlemede, uyarma ve kınama cezaları için yargıya başvurmanın engellenmesine olanak sağlanıyordu.</a:t>
            </a:r>
          </a:p>
          <a:p>
            <a:r>
              <a:rPr lang="tr-TR" altLang="tr-TR" sz="1800" smtClean="0"/>
              <a:t>Askeri yargının görev alanı daraltılmış ve asker olmayan kişilerin askeri mahkemelerde savaş hali dışında yargılanması yasaklanmıştır. </a:t>
            </a:r>
          </a:p>
        </p:txBody>
      </p:sp>
      <p:sp>
        <p:nvSpPr>
          <p:cNvPr id="4" name="3 Slayt Numarası Yer Tutucusu"/>
          <p:cNvSpPr>
            <a:spLocks noGrp="1"/>
          </p:cNvSpPr>
          <p:nvPr>
            <p:ph type="sldNum" sz="quarter" idx="12"/>
          </p:nvPr>
        </p:nvSpPr>
        <p:spPr/>
        <p:txBody>
          <a:bodyPr/>
          <a:lstStyle/>
          <a:p>
            <a:pPr>
              <a:defRPr/>
            </a:pPr>
            <a:fld id="{FB74A14D-E6F6-48DC-B549-30979E1F4C72}" type="slidenum">
              <a:rPr lang="tr-TR" smtClean="0">
                <a:solidFill>
                  <a:srgbClr val="04617B">
                    <a:shade val="90000"/>
                  </a:srgbClr>
                </a:solidFill>
              </a:rPr>
              <a:pPr>
                <a:defRPr/>
              </a:pPr>
              <a:t>15</a:t>
            </a:fld>
            <a:endParaRPr lang="tr-TR">
              <a:solidFill>
                <a:srgbClr val="04617B">
                  <a:shade val="90000"/>
                </a:srgbClr>
              </a:solidFill>
            </a:endParaRPr>
          </a:p>
        </p:txBody>
      </p:sp>
    </p:spTree>
    <p:extLst>
      <p:ext uri="{BB962C8B-B14F-4D97-AF65-F5344CB8AC3E}">
        <p14:creationId xmlns:p14="http://schemas.microsoft.com/office/powerpoint/2010/main" val="1365510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1 Başlık"/>
          <p:cNvSpPr>
            <a:spLocks noGrp="1"/>
          </p:cNvSpPr>
          <p:nvPr>
            <p:ph type="title"/>
          </p:nvPr>
        </p:nvSpPr>
        <p:spPr/>
        <p:txBody>
          <a:bodyPr/>
          <a:lstStyle/>
          <a:p>
            <a:pPr algn="ctr"/>
            <a:r>
              <a:rPr lang="tr-TR" altLang="tr-TR" smtClean="0"/>
              <a:t>2010 Değişiklikleri</a:t>
            </a:r>
          </a:p>
        </p:txBody>
      </p:sp>
      <p:sp>
        <p:nvSpPr>
          <p:cNvPr id="136195" name="2 İçerik Yer Tutucusu"/>
          <p:cNvSpPr>
            <a:spLocks noGrp="1"/>
          </p:cNvSpPr>
          <p:nvPr>
            <p:ph idx="1"/>
          </p:nvPr>
        </p:nvSpPr>
        <p:spPr/>
        <p:txBody>
          <a:bodyPr/>
          <a:lstStyle/>
          <a:p>
            <a:pPr algn="just"/>
            <a:r>
              <a:rPr lang="tr-TR" altLang="tr-TR" sz="1700" dirty="0" smtClean="0"/>
              <a:t>148. maddede yapılan değişiklikle artık Anayasa Mahkemesi’ne bireylerin başvurusuna olanak veren “anayasa şikâyeti” yapılması mümkün hale gelmiştir.</a:t>
            </a:r>
          </a:p>
          <a:p>
            <a:pPr algn="just"/>
            <a:r>
              <a:rPr lang="tr-TR" altLang="tr-TR" sz="1700" dirty="0" smtClean="0"/>
              <a:t> Anayasa şikâyeti, bireylerin bir insan hakları ihlali nedeniyle bireysel olarak Anayasa Mahkemesi’ne başvurabilmelerine olanak sağlayan bir başvuru yoludur. </a:t>
            </a:r>
          </a:p>
          <a:p>
            <a:pPr algn="just"/>
            <a:r>
              <a:rPr lang="tr-TR" altLang="tr-TR" sz="1700" dirty="0" smtClean="0"/>
              <a:t>23 Eylül 2012 tarihi itibariyle Anayasa mahkemesine yapılan bireysel başvurular kabul edilmeye başlanmıştır. (zaman bakımından sınırlama) 6 adet ihlal kararı veren mahkeme, 1783 kabul edilmezlik vermiştir.</a:t>
            </a:r>
          </a:p>
          <a:p>
            <a:pPr algn="just"/>
            <a:r>
              <a:rPr lang="tr-TR" altLang="tr-TR" sz="1700" dirty="0" smtClean="0"/>
              <a:t>Başbakanlık İnsan Hakları Başkanlığı, idari ve mali özerkliğe sahip özel bütçeli bir kurum olan başbakanlık ile ilişkili Türkiye İnsan Hakları Kurumuna dönüşmüştür. Daha yakın bir tarihte ise Türkiye İnsan Hakları ve Eşitlik Kurumuna (TİHEK) dönüşmüştür.</a:t>
            </a:r>
          </a:p>
          <a:p>
            <a:pPr algn="just"/>
            <a:r>
              <a:rPr lang="tr-TR" altLang="tr-TR" sz="1700" dirty="0" smtClean="0"/>
              <a:t>Kurum, insan haklarının korunmasına, geliştirilmesine ve ihlallerin önlenmesine yönelik çalışmalar yapmak; işkence ve kötü muamele ile mücadele etmek; şikâyet ve başvuruları incelemek ve bunların sonuçlarını takip etmek; sorunların çözüme kavuşturulması doğrultusunda girişimlerde bulunmak; bu amaçla eğitim faaliyetlerini yürütmek; insan hakları alanındaki gelişmeleri izlemek ve değerlendirmek amacıyla araştırma ve incelemeler yapmakla görevli ve yetkilidir.</a:t>
            </a:r>
          </a:p>
          <a:p>
            <a:endParaRPr lang="tr-TR" altLang="tr-TR" dirty="0" smtClean="0"/>
          </a:p>
        </p:txBody>
      </p:sp>
      <p:sp>
        <p:nvSpPr>
          <p:cNvPr id="4" name="3 Slayt Numarası Yer Tutucusu"/>
          <p:cNvSpPr>
            <a:spLocks noGrp="1"/>
          </p:cNvSpPr>
          <p:nvPr>
            <p:ph type="sldNum" sz="quarter" idx="12"/>
          </p:nvPr>
        </p:nvSpPr>
        <p:spPr/>
        <p:txBody>
          <a:bodyPr/>
          <a:lstStyle/>
          <a:p>
            <a:pPr>
              <a:defRPr/>
            </a:pPr>
            <a:fld id="{7AD43534-8584-4CD5-8443-2EA8BE9B67AF}" type="slidenum">
              <a:rPr lang="tr-TR" smtClean="0">
                <a:solidFill>
                  <a:srgbClr val="04617B">
                    <a:shade val="90000"/>
                  </a:srgbClr>
                </a:solidFill>
              </a:rPr>
              <a:pPr>
                <a:defRPr/>
              </a:pPr>
              <a:t>16</a:t>
            </a:fld>
            <a:endParaRPr lang="tr-TR">
              <a:solidFill>
                <a:srgbClr val="04617B">
                  <a:shade val="90000"/>
                </a:srgbClr>
              </a:solidFill>
            </a:endParaRPr>
          </a:p>
        </p:txBody>
      </p:sp>
    </p:spTree>
    <p:extLst>
      <p:ext uri="{BB962C8B-B14F-4D97-AF65-F5344CB8AC3E}">
        <p14:creationId xmlns:p14="http://schemas.microsoft.com/office/powerpoint/2010/main" val="607436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1 Başlık"/>
          <p:cNvSpPr>
            <a:spLocks noGrp="1"/>
          </p:cNvSpPr>
          <p:nvPr>
            <p:ph type="title"/>
          </p:nvPr>
        </p:nvSpPr>
        <p:spPr/>
        <p:txBody>
          <a:bodyPr/>
          <a:lstStyle/>
          <a:p>
            <a:r>
              <a:rPr lang="tr-TR" altLang="tr-TR" smtClean="0"/>
              <a:t>OSMANLI DÖNEMİ BELGELERİ</a:t>
            </a:r>
          </a:p>
        </p:txBody>
      </p:sp>
      <p:sp>
        <p:nvSpPr>
          <p:cNvPr id="121859" name="2 İçerik Yer Tutucusu"/>
          <p:cNvSpPr>
            <a:spLocks noGrp="1"/>
          </p:cNvSpPr>
          <p:nvPr>
            <p:ph idx="1"/>
          </p:nvPr>
        </p:nvSpPr>
        <p:spPr/>
        <p:txBody>
          <a:bodyPr/>
          <a:lstStyle/>
          <a:p>
            <a:r>
              <a:rPr lang="tr-TR" altLang="tr-TR" sz="4000" smtClean="0"/>
              <a:t>1839 Tarihli Tanzimat Fermanı</a:t>
            </a:r>
          </a:p>
          <a:p>
            <a:r>
              <a:rPr lang="tr-TR" altLang="tr-TR" sz="4000" smtClean="0"/>
              <a:t>1856 Tarihli Islahat Fermanı</a:t>
            </a:r>
          </a:p>
          <a:p>
            <a:r>
              <a:rPr lang="tr-TR" altLang="tr-TR" sz="4000" smtClean="0"/>
              <a:t>1876 Anayasası (Teşkilat-ı Esasiye) /I. Meşrutiyet</a:t>
            </a:r>
          </a:p>
          <a:p>
            <a:r>
              <a:rPr lang="tr-TR" altLang="tr-TR" sz="4000" smtClean="0"/>
              <a:t>II. Meşrutiyet ve 1909 Tarihli Anayasa Değişiklikleri</a:t>
            </a:r>
          </a:p>
        </p:txBody>
      </p:sp>
      <p:sp>
        <p:nvSpPr>
          <p:cNvPr id="4" name="3 Slayt Numarası Yer Tutucusu"/>
          <p:cNvSpPr>
            <a:spLocks noGrp="1"/>
          </p:cNvSpPr>
          <p:nvPr>
            <p:ph type="sldNum" sz="quarter" idx="12"/>
          </p:nvPr>
        </p:nvSpPr>
        <p:spPr/>
        <p:txBody>
          <a:bodyPr/>
          <a:lstStyle/>
          <a:p>
            <a:pPr>
              <a:defRPr/>
            </a:pPr>
            <a:fld id="{D640E894-EEC8-477A-9281-90B696611B0A}" type="slidenum">
              <a:rPr lang="tr-TR" smtClean="0">
                <a:solidFill>
                  <a:srgbClr val="04617B">
                    <a:shade val="90000"/>
                  </a:srgbClr>
                </a:solidFill>
              </a:rPr>
              <a:pPr>
                <a:defRPr/>
              </a:pPr>
              <a:t>2</a:t>
            </a:fld>
            <a:endParaRPr lang="tr-TR">
              <a:solidFill>
                <a:srgbClr val="04617B">
                  <a:shade val="90000"/>
                </a:srgbClr>
              </a:solidFill>
            </a:endParaRPr>
          </a:p>
        </p:txBody>
      </p:sp>
    </p:spTree>
    <p:extLst>
      <p:ext uri="{BB962C8B-B14F-4D97-AF65-F5344CB8AC3E}">
        <p14:creationId xmlns:p14="http://schemas.microsoft.com/office/powerpoint/2010/main" val="3648990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1 Başlık"/>
          <p:cNvSpPr>
            <a:spLocks noGrp="1"/>
          </p:cNvSpPr>
          <p:nvPr>
            <p:ph type="title"/>
          </p:nvPr>
        </p:nvSpPr>
        <p:spPr/>
        <p:txBody>
          <a:bodyPr/>
          <a:lstStyle/>
          <a:p>
            <a:pPr algn="ctr"/>
            <a:r>
              <a:rPr lang="tr-TR" altLang="tr-TR" smtClean="0"/>
              <a:t>Tanzimat ve Islahat Fermanları</a:t>
            </a:r>
          </a:p>
        </p:txBody>
      </p:sp>
      <p:sp>
        <p:nvSpPr>
          <p:cNvPr id="122883" name="2 İçerik Yer Tutucusu"/>
          <p:cNvSpPr>
            <a:spLocks noGrp="1"/>
          </p:cNvSpPr>
          <p:nvPr>
            <p:ph idx="1"/>
          </p:nvPr>
        </p:nvSpPr>
        <p:spPr/>
        <p:txBody>
          <a:bodyPr/>
          <a:lstStyle/>
          <a:p>
            <a:r>
              <a:rPr lang="tr-TR" altLang="tr-TR" smtClean="0"/>
              <a:t>İnsan haklarına ilişkin birtakım düzenlemeler içerirler.</a:t>
            </a:r>
          </a:p>
          <a:p>
            <a:pPr algn="just"/>
            <a:r>
              <a:rPr lang="tr-TR" altLang="tr-TR" smtClean="0"/>
              <a:t>Bununla birlikte </a:t>
            </a:r>
            <a:r>
              <a:rPr lang="tr-TR" altLang="tr-TR" smtClean="0">
                <a:solidFill>
                  <a:srgbClr val="FF0000"/>
                </a:solidFill>
              </a:rPr>
              <a:t>sistemli bir insan hakları öğretisinden ya da felsefesinden söz edilemez</a:t>
            </a:r>
            <a:r>
              <a:rPr lang="tr-TR" altLang="tr-TR" smtClean="0"/>
              <a:t>.</a:t>
            </a:r>
          </a:p>
          <a:p>
            <a:r>
              <a:rPr lang="tr-TR" altLang="tr-TR" smtClean="0"/>
              <a:t>Mücadele sonucunda kazanılan haklar değil, padişah tarafından bağışlanan haklar söz konusudur.</a:t>
            </a:r>
          </a:p>
          <a:p>
            <a:r>
              <a:rPr lang="tr-TR" altLang="tr-TR" smtClean="0"/>
              <a:t>Müslüman ile gayrimüslim tebaa arasındaki eşitsizliği gidermeye yönelik düzenlemeler;</a:t>
            </a:r>
          </a:p>
          <a:p>
            <a:r>
              <a:rPr lang="tr-TR" altLang="tr-TR" smtClean="0"/>
              <a:t>Eziyet ve işkencenin yasaklanması, müsaderenin yasaklanması gibi düzenlemeler barındırırlar. </a:t>
            </a:r>
          </a:p>
          <a:p>
            <a:pPr>
              <a:buFont typeface="Wingdings 2" pitchFamily="18" charset="2"/>
              <a:buNone/>
            </a:pPr>
            <a:endParaRPr lang="tr-TR" altLang="tr-TR" smtClean="0"/>
          </a:p>
        </p:txBody>
      </p:sp>
      <p:sp>
        <p:nvSpPr>
          <p:cNvPr id="4" name="3 Slayt Numarası Yer Tutucusu"/>
          <p:cNvSpPr>
            <a:spLocks noGrp="1"/>
          </p:cNvSpPr>
          <p:nvPr>
            <p:ph type="sldNum" sz="quarter" idx="12"/>
          </p:nvPr>
        </p:nvSpPr>
        <p:spPr/>
        <p:txBody>
          <a:bodyPr/>
          <a:lstStyle/>
          <a:p>
            <a:pPr>
              <a:defRPr/>
            </a:pPr>
            <a:fld id="{3B33C065-C5A4-4E56-8BF8-83340440253B}" type="slidenum">
              <a:rPr lang="tr-TR" smtClean="0">
                <a:solidFill>
                  <a:srgbClr val="04617B">
                    <a:shade val="90000"/>
                  </a:srgbClr>
                </a:solidFill>
              </a:rPr>
              <a:pPr>
                <a:defRPr/>
              </a:pPr>
              <a:t>3</a:t>
            </a:fld>
            <a:endParaRPr lang="tr-TR">
              <a:solidFill>
                <a:srgbClr val="04617B">
                  <a:shade val="90000"/>
                </a:srgbClr>
              </a:solidFill>
            </a:endParaRPr>
          </a:p>
        </p:txBody>
      </p:sp>
    </p:spTree>
    <p:extLst>
      <p:ext uri="{BB962C8B-B14F-4D97-AF65-F5344CB8AC3E}">
        <p14:creationId xmlns:p14="http://schemas.microsoft.com/office/powerpoint/2010/main" val="1758487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1 Başlık"/>
          <p:cNvSpPr>
            <a:spLocks noGrp="1"/>
          </p:cNvSpPr>
          <p:nvPr>
            <p:ph type="title"/>
          </p:nvPr>
        </p:nvSpPr>
        <p:spPr/>
        <p:txBody>
          <a:bodyPr/>
          <a:lstStyle/>
          <a:p>
            <a:pPr algn="ctr"/>
            <a:r>
              <a:rPr lang="tr-TR" altLang="tr-TR" smtClean="0"/>
              <a:t>Tanzimat ve Islahat Fermanları</a:t>
            </a:r>
          </a:p>
        </p:txBody>
      </p:sp>
      <p:sp>
        <p:nvSpPr>
          <p:cNvPr id="123907" name="2 İçerik Yer Tutucusu"/>
          <p:cNvSpPr>
            <a:spLocks noGrp="1"/>
          </p:cNvSpPr>
          <p:nvPr>
            <p:ph idx="1"/>
          </p:nvPr>
        </p:nvSpPr>
        <p:spPr/>
        <p:txBody>
          <a:bodyPr/>
          <a:lstStyle/>
          <a:p>
            <a:r>
              <a:rPr lang="tr-TR" altLang="tr-TR" smtClean="0"/>
              <a:t>Tanınan hakları güvence altına alacak güvencelere ve yaptırımlara yer verilmemiştir.</a:t>
            </a:r>
          </a:p>
          <a:p>
            <a:pPr>
              <a:buFont typeface="Wingdings 2" pitchFamily="18" charset="2"/>
              <a:buNone/>
            </a:pPr>
            <a:endParaRPr lang="tr-TR" altLang="tr-TR" smtClean="0"/>
          </a:p>
          <a:p>
            <a:r>
              <a:rPr lang="tr-TR" altLang="tr-TR" smtClean="0"/>
              <a:t>Siyasal iktidarın meşruluk kaynağının laikleşmesi henüz söz konusu değildir.</a:t>
            </a:r>
          </a:p>
        </p:txBody>
      </p:sp>
      <p:sp>
        <p:nvSpPr>
          <p:cNvPr id="4" name="3 Slayt Numarası Yer Tutucusu"/>
          <p:cNvSpPr>
            <a:spLocks noGrp="1"/>
          </p:cNvSpPr>
          <p:nvPr>
            <p:ph type="sldNum" sz="quarter" idx="12"/>
          </p:nvPr>
        </p:nvSpPr>
        <p:spPr/>
        <p:txBody>
          <a:bodyPr/>
          <a:lstStyle/>
          <a:p>
            <a:pPr>
              <a:defRPr/>
            </a:pPr>
            <a:fld id="{BAC2849A-046D-4D96-9F39-F0ECD1841FDC}" type="slidenum">
              <a:rPr lang="tr-TR" smtClean="0">
                <a:solidFill>
                  <a:srgbClr val="04617B">
                    <a:shade val="90000"/>
                  </a:srgbClr>
                </a:solidFill>
              </a:rPr>
              <a:pPr>
                <a:defRPr/>
              </a:pPr>
              <a:t>4</a:t>
            </a:fld>
            <a:endParaRPr lang="tr-TR">
              <a:solidFill>
                <a:srgbClr val="04617B">
                  <a:shade val="90000"/>
                </a:srgbClr>
              </a:solidFill>
            </a:endParaRPr>
          </a:p>
        </p:txBody>
      </p:sp>
    </p:spTree>
    <p:extLst>
      <p:ext uri="{BB962C8B-B14F-4D97-AF65-F5344CB8AC3E}">
        <p14:creationId xmlns:p14="http://schemas.microsoft.com/office/powerpoint/2010/main" val="3372572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1 Başlık"/>
          <p:cNvSpPr>
            <a:spLocks noGrp="1"/>
          </p:cNvSpPr>
          <p:nvPr>
            <p:ph type="title"/>
          </p:nvPr>
        </p:nvSpPr>
        <p:spPr/>
        <p:txBody>
          <a:bodyPr/>
          <a:lstStyle/>
          <a:p>
            <a:pPr algn="ctr"/>
            <a:r>
              <a:rPr lang="tr-TR" altLang="tr-TR" sz="4400" smtClean="0"/>
              <a:t>1876 Anayasası ve </a:t>
            </a:r>
            <a:br>
              <a:rPr lang="tr-TR" altLang="tr-TR" sz="4400" smtClean="0"/>
            </a:br>
            <a:r>
              <a:rPr lang="tr-TR" altLang="tr-TR" sz="4400" smtClean="0"/>
              <a:t>1909 Değişiklikleri</a:t>
            </a:r>
          </a:p>
        </p:txBody>
      </p:sp>
      <p:sp>
        <p:nvSpPr>
          <p:cNvPr id="124931" name="2 İçerik Yer Tutucusu"/>
          <p:cNvSpPr>
            <a:spLocks noGrp="1"/>
          </p:cNvSpPr>
          <p:nvPr>
            <p:ph idx="1"/>
          </p:nvPr>
        </p:nvSpPr>
        <p:spPr/>
        <p:txBody>
          <a:bodyPr/>
          <a:lstStyle/>
          <a:p>
            <a:r>
              <a:rPr lang="tr-TR" altLang="tr-TR" smtClean="0"/>
              <a:t> İktidar anlayışında sınırlı değişim.</a:t>
            </a:r>
          </a:p>
          <a:p>
            <a:r>
              <a:rPr lang="tr-TR" altLang="tr-TR" smtClean="0"/>
              <a:t>Mutlak iktidardan meşruti iktidara geçiş.</a:t>
            </a:r>
          </a:p>
          <a:p>
            <a:r>
              <a:rPr lang="tr-TR" altLang="tr-TR" smtClean="0"/>
              <a:t>Padişahın bazı yetkilerinin Meclis (Meclis-i Mebusan) ile paylaşılması</a:t>
            </a:r>
          </a:p>
          <a:p>
            <a:r>
              <a:rPr lang="tr-TR" altLang="tr-TR" smtClean="0"/>
              <a:t>İnsan hakları ilk kez sistemli biçimde sayılmıştır.</a:t>
            </a:r>
          </a:p>
          <a:p>
            <a:r>
              <a:rPr lang="tr-TR" altLang="tr-TR" smtClean="0"/>
              <a:t>Haklar ayrıntılı düzenlenmemiş; adlarının sayılması ile yetinilmiştir.</a:t>
            </a:r>
          </a:p>
          <a:p>
            <a:r>
              <a:rPr lang="tr-TR" altLang="tr-TR" smtClean="0"/>
              <a:t>Ancak yine de tanınan hakları güvence altına alacak güvencelere ve yaptırımlara yer verilmemiştir.</a:t>
            </a:r>
          </a:p>
        </p:txBody>
      </p:sp>
      <p:sp>
        <p:nvSpPr>
          <p:cNvPr id="4" name="3 Slayt Numarası Yer Tutucusu"/>
          <p:cNvSpPr>
            <a:spLocks noGrp="1"/>
          </p:cNvSpPr>
          <p:nvPr>
            <p:ph type="sldNum" sz="quarter" idx="12"/>
          </p:nvPr>
        </p:nvSpPr>
        <p:spPr/>
        <p:txBody>
          <a:bodyPr/>
          <a:lstStyle/>
          <a:p>
            <a:pPr>
              <a:defRPr/>
            </a:pPr>
            <a:fld id="{61F15A49-250F-4EDC-8AB0-0785C1D7248C}" type="slidenum">
              <a:rPr lang="tr-TR" smtClean="0">
                <a:solidFill>
                  <a:srgbClr val="04617B">
                    <a:shade val="90000"/>
                  </a:srgbClr>
                </a:solidFill>
              </a:rPr>
              <a:pPr>
                <a:defRPr/>
              </a:pPr>
              <a:t>5</a:t>
            </a:fld>
            <a:endParaRPr lang="tr-TR">
              <a:solidFill>
                <a:srgbClr val="04617B">
                  <a:shade val="90000"/>
                </a:srgbClr>
              </a:solidFill>
            </a:endParaRPr>
          </a:p>
        </p:txBody>
      </p:sp>
    </p:spTree>
    <p:extLst>
      <p:ext uri="{BB962C8B-B14F-4D97-AF65-F5344CB8AC3E}">
        <p14:creationId xmlns:p14="http://schemas.microsoft.com/office/powerpoint/2010/main" val="3412580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 Başlık"/>
          <p:cNvSpPr>
            <a:spLocks noGrp="1"/>
          </p:cNvSpPr>
          <p:nvPr>
            <p:ph type="title"/>
          </p:nvPr>
        </p:nvSpPr>
        <p:spPr/>
        <p:txBody>
          <a:bodyPr/>
          <a:lstStyle/>
          <a:p>
            <a:pPr algn="ctr"/>
            <a:r>
              <a:rPr lang="tr-TR" altLang="tr-TR" sz="4400" smtClean="0"/>
              <a:t>CUMHURİYET DÖNEMİ BELGELERİ</a:t>
            </a:r>
          </a:p>
        </p:txBody>
      </p:sp>
      <p:sp>
        <p:nvSpPr>
          <p:cNvPr id="125955" name="2 İçerik Yer Tutucusu"/>
          <p:cNvSpPr>
            <a:spLocks noGrp="1"/>
          </p:cNvSpPr>
          <p:nvPr>
            <p:ph idx="1"/>
          </p:nvPr>
        </p:nvSpPr>
        <p:spPr/>
        <p:txBody>
          <a:bodyPr/>
          <a:lstStyle/>
          <a:p>
            <a:pPr>
              <a:buFont typeface="Wingdings 2" pitchFamily="18" charset="2"/>
              <a:buNone/>
            </a:pPr>
            <a:r>
              <a:rPr lang="tr-TR" altLang="tr-TR" smtClean="0"/>
              <a:t>DÖNÜM NOKTALARI</a:t>
            </a:r>
          </a:p>
          <a:p>
            <a:r>
              <a:rPr lang="tr-TR" altLang="tr-TR" smtClean="0"/>
              <a:t>1921 ve 1924 Anayasaları</a:t>
            </a:r>
          </a:p>
          <a:p>
            <a:r>
              <a:rPr lang="tr-TR" altLang="tr-TR" smtClean="0"/>
              <a:t>1961 Anayasası</a:t>
            </a:r>
          </a:p>
          <a:p>
            <a:pPr>
              <a:buFont typeface="Wingdings 2" pitchFamily="18" charset="2"/>
              <a:buNone/>
            </a:pPr>
            <a:r>
              <a:rPr lang="tr-TR" altLang="tr-TR" smtClean="0"/>
              <a:t>	-1961-1971 Arası Dönem</a:t>
            </a:r>
          </a:p>
          <a:p>
            <a:pPr>
              <a:buFont typeface="Wingdings 2" pitchFamily="18" charset="2"/>
              <a:buNone/>
            </a:pPr>
            <a:r>
              <a:rPr lang="tr-TR" altLang="tr-TR" smtClean="0"/>
              <a:t>	-1971-1980 Arası Dönem</a:t>
            </a:r>
          </a:p>
          <a:p>
            <a:pPr>
              <a:buFont typeface="Wingdings 2" pitchFamily="18" charset="2"/>
              <a:buNone/>
            </a:pPr>
            <a:r>
              <a:rPr lang="tr-TR" altLang="tr-TR" smtClean="0"/>
              <a:t>1982 Anayasası</a:t>
            </a:r>
          </a:p>
          <a:p>
            <a:pPr>
              <a:buFont typeface="Wingdings 2" pitchFamily="18" charset="2"/>
              <a:buNone/>
            </a:pPr>
            <a:r>
              <a:rPr lang="tr-TR" altLang="tr-TR" smtClean="0"/>
              <a:t>	-1982-2001 Arası Dönem</a:t>
            </a:r>
          </a:p>
          <a:p>
            <a:pPr>
              <a:buFont typeface="Wingdings 2" pitchFamily="18" charset="2"/>
              <a:buNone/>
            </a:pPr>
            <a:r>
              <a:rPr lang="tr-TR" altLang="tr-TR" smtClean="0"/>
              <a:t>	-2001 Değişiklikleri ve Sonrası</a:t>
            </a:r>
          </a:p>
          <a:p>
            <a:pPr>
              <a:buFont typeface="Wingdings 2" pitchFamily="18" charset="2"/>
              <a:buNone/>
            </a:pPr>
            <a:endParaRPr lang="tr-TR" altLang="tr-TR" smtClean="0"/>
          </a:p>
          <a:p>
            <a:pPr>
              <a:buFont typeface="Wingdings 2" pitchFamily="18" charset="2"/>
              <a:buNone/>
            </a:pPr>
            <a:endParaRPr lang="tr-TR" altLang="tr-TR" smtClean="0"/>
          </a:p>
          <a:p>
            <a:pPr>
              <a:buFont typeface="Wingdings 2" pitchFamily="18" charset="2"/>
              <a:buNone/>
            </a:pPr>
            <a:endParaRPr lang="tr-TR" altLang="tr-TR" smtClean="0"/>
          </a:p>
          <a:p>
            <a:pPr>
              <a:buFont typeface="Wingdings 2" pitchFamily="18" charset="2"/>
              <a:buNone/>
            </a:pPr>
            <a:endParaRPr lang="tr-TR" altLang="tr-TR" smtClean="0"/>
          </a:p>
          <a:p>
            <a:pPr>
              <a:buFont typeface="Wingdings 2" pitchFamily="18" charset="2"/>
              <a:buNone/>
            </a:pPr>
            <a:endParaRPr lang="tr-TR" altLang="tr-TR" smtClean="0"/>
          </a:p>
          <a:p>
            <a:endParaRPr lang="tr-TR" altLang="tr-TR" smtClean="0"/>
          </a:p>
        </p:txBody>
      </p:sp>
      <p:sp>
        <p:nvSpPr>
          <p:cNvPr id="4" name="3 Slayt Numarası Yer Tutucusu"/>
          <p:cNvSpPr>
            <a:spLocks noGrp="1"/>
          </p:cNvSpPr>
          <p:nvPr>
            <p:ph type="sldNum" sz="quarter" idx="12"/>
          </p:nvPr>
        </p:nvSpPr>
        <p:spPr/>
        <p:txBody>
          <a:bodyPr/>
          <a:lstStyle/>
          <a:p>
            <a:pPr>
              <a:defRPr/>
            </a:pPr>
            <a:fld id="{15625056-A719-4A17-8BF5-366943A17997}" type="slidenum">
              <a:rPr lang="tr-TR" smtClean="0">
                <a:solidFill>
                  <a:srgbClr val="04617B">
                    <a:shade val="90000"/>
                  </a:srgbClr>
                </a:solidFill>
              </a:rPr>
              <a:pPr>
                <a:defRPr/>
              </a:pPr>
              <a:t>6</a:t>
            </a:fld>
            <a:endParaRPr lang="tr-TR">
              <a:solidFill>
                <a:srgbClr val="04617B">
                  <a:shade val="90000"/>
                </a:srgbClr>
              </a:solidFill>
            </a:endParaRPr>
          </a:p>
        </p:txBody>
      </p:sp>
    </p:spTree>
    <p:extLst>
      <p:ext uri="{BB962C8B-B14F-4D97-AF65-F5344CB8AC3E}">
        <p14:creationId xmlns:p14="http://schemas.microsoft.com/office/powerpoint/2010/main" val="2814546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1 Başlık"/>
          <p:cNvSpPr>
            <a:spLocks noGrp="1"/>
          </p:cNvSpPr>
          <p:nvPr>
            <p:ph type="title"/>
          </p:nvPr>
        </p:nvSpPr>
        <p:spPr/>
        <p:txBody>
          <a:bodyPr/>
          <a:lstStyle/>
          <a:p>
            <a:pPr algn="ctr"/>
            <a:r>
              <a:rPr lang="tr-TR" altLang="tr-TR" smtClean="0"/>
              <a:t>1924 ANAYASASI</a:t>
            </a:r>
          </a:p>
        </p:txBody>
      </p:sp>
      <p:sp>
        <p:nvSpPr>
          <p:cNvPr id="126979" name="2 İçerik Yer Tutucusu"/>
          <p:cNvSpPr>
            <a:spLocks noGrp="1"/>
          </p:cNvSpPr>
          <p:nvPr>
            <p:ph idx="1"/>
          </p:nvPr>
        </p:nvSpPr>
        <p:spPr/>
        <p:txBody>
          <a:bodyPr/>
          <a:lstStyle/>
          <a:p>
            <a:r>
              <a:rPr lang="tr-TR" altLang="tr-TR" smtClean="0"/>
              <a:t>Meclis hükümeti ile parlamenter sistemi sentezlemeye çalışmıştır.</a:t>
            </a:r>
          </a:p>
          <a:p>
            <a:pPr>
              <a:buFont typeface="Wingdings 2" pitchFamily="18" charset="2"/>
              <a:buNone/>
            </a:pPr>
            <a:endParaRPr lang="tr-TR" altLang="tr-TR" smtClean="0"/>
          </a:p>
          <a:p>
            <a:pPr algn="just"/>
            <a:r>
              <a:rPr lang="tr-TR" altLang="tr-TR" smtClean="0"/>
              <a:t>Fransız Devriminin özgürlük anlayışından ve fikirlerinden oldukça etkilenmiştir.</a:t>
            </a:r>
          </a:p>
          <a:p>
            <a:pPr>
              <a:buFont typeface="Wingdings 2" pitchFamily="18" charset="2"/>
              <a:buNone/>
            </a:pPr>
            <a:endParaRPr lang="tr-TR" altLang="tr-TR" smtClean="0"/>
          </a:p>
          <a:p>
            <a:r>
              <a:rPr lang="tr-TR" altLang="tr-TR" smtClean="0"/>
              <a:t>Çoğunluğun iradesi ile genel iradeyi bir tutmaktadır.</a:t>
            </a:r>
          </a:p>
          <a:p>
            <a:pPr algn="just"/>
            <a:r>
              <a:rPr lang="tr-TR" altLang="tr-TR" smtClean="0"/>
              <a:t>Özgürlüklerin en sağlam güvencesi olarak egemenliğin Meclis tarafından kullanılması öngörülmektedir.</a:t>
            </a:r>
          </a:p>
        </p:txBody>
      </p:sp>
      <p:sp>
        <p:nvSpPr>
          <p:cNvPr id="4" name="3 Slayt Numarası Yer Tutucusu"/>
          <p:cNvSpPr>
            <a:spLocks noGrp="1"/>
          </p:cNvSpPr>
          <p:nvPr>
            <p:ph type="sldNum" sz="quarter" idx="12"/>
          </p:nvPr>
        </p:nvSpPr>
        <p:spPr/>
        <p:txBody>
          <a:bodyPr/>
          <a:lstStyle/>
          <a:p>
            <a:pPr>
              <a:defRPr/>
            </a:pPr>
            <a:fld id="{25CD1859-71C5-4C2F-ACC9-A01F322A81D2}" type="slidenum">
              <a:rPr lang="tr-TR" smtClean="0">
                <a:solidFill>
                  <a:srgbClr val="04617B">
                    <a:shade val="90000"/>
                  </a:srgbClr>
                </a:solidFill>
              </a:rPr>
              <a:pPr>
                <a:defRPr/>
              </a:pPr>
              <a:t>7</a:t>
            </a:fld>
            <a:endParaRPr lang="tr-TR">
              <a:solidFill>
                <a:srgbClr val="04617B">
                  <a:shade val="90000"/>
                </a:srgbClr>
              </a:solidFill>
            </a:endParaRPr>
          </a:p>
        </p:txBody>
      </p:sp>
    </p:spTree>
    <p:extLst>
      <p:ext uri="{BB962C8B-B14F-4D97-AF65-F5344CB8AC3E}">
        <p14:creationId xmlns:p14="http://schemas.microsoft.com/office/powerpoint/2010/main" val="898684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 Başlık"/>
          <p:cNvSpPr>
            <a:spLocks noGrp="1"/>
          </p:cNvSpPr>
          <p:nvPr>
            <p:ph type="title"/>
          </p:nvPr>
        </p:nvSpPr>
        <p:spPr/>
        <p:txBody>
          <a:bodyPr/>
          <a:lstStyle/>
          <a:p>
            <a:pPr algn="ctr"/>
            <a:r>
              <a:rPr lang="tr-TR" altLang="tr-TR" smtClean="0"/>
              <a:t>1924 ANAYASASI</a:t>
            </a:r>
          </a:p>
        </p:txBody>
      </p:sp>
      <p:sp>
        <p:nvSpPr>
          <p:cNvPr id="128003" name="2 İçerik Yer Tutucusu"/>
          <p:cNvSpPr>
            <a:spLocks noGrp="1"/>
          </p:cNvSpPr>
          <p:nvPr>
            <p:ph idx="1"/>
          </p:nvPr>
        </p:nvSpPr>
        <p:spPr/>
        <p:txBody>
          <a:bodyPr/>
          <a:lstStyle/>
          <a:p>
            <a:r>
              <a:rPr lang="tr-TR" altLang="tr-TR" smtClean="0"/>
              <a:t>ÖZGÜRLÜK ANLAYIŞI : “Özgürlük, başkasına zarar vermeyen her şeyi yapabilme serbestisidir”.</a:t>
            </a:r>
          </a:p>
          <a:p>
            <a:r>
              <a:rPr lang="tr-TR" altLang="tr-TR" smtClean="0"/>
              <a:t>Doğal hak anlayışı benimsenmiştir.</a:t>
            </a:r>
          </a:p>
          <a:p>
            <a:r>
              <a:rPr lang="tr-TR" altLang="tr-TR" smtClean="0"/>
              <a:t>Klasik birinci kuşak haklara yer vermiş, ikinci kuşak haklara ise bir-iki istisna dışında yer vermemiştir.</a:t>
            </a:r>
          </a:p>
          <a:p>
            <a:pPr algn="just"/>
            <a:r>
              <a:rPr lang="tr-TR" altLang="tr-TR" smtClean="0"/>
              <a:t>Haklar ayrıntılı düzenlenmemiş, adlarının sayılmasıyla yetinilmiştir. Ayrıntıların düzenlenmesi  yasalara bırakılmıştır.</a:t>
            </a:r>
          </a:p>
          <a:p>
            <a:pPr algn="just"/>
            <a:r>
              <a:rPr lang="tr-TR" altLang="tr-TR" smtClean="0">
                <a:solidFill>
                  <a:srgbClr val="FF0000"/>
                </a:solidFill>
              </a:rPr>
              <a:t>Haklar için etkili güvenceler öngörülmemiştir</a:t>
            </a:r>
            <a:r>
              <a:rPr lang="tr-TR" altLang="tr-TR" smtClean="0"/>
              <a:t>.</a:t>
            </a:r>
          </a:p>
        </p:txBody>
      </p:sp>
      <p:sp>
        <p:nvSpPr>
          <p:cNvPr id="4" name="3 Slayt Numarası Yer Tutucusu"/>
          <p:cNvSpPr>
            <a:spLocks noGrp="1"/>
          </p:cNvSpPr>
          <p:nvPr>
            <p:ph type="sldNum" sz="quarter" idx="12"/>
          </p:nvPr>
        </p:nvSpPr>
        <p:spPr/>
        <p:txBody>
          <a:bodyPr/>
          <a:lstStyle/>
          <a:p>
            <a:pPr>
              <a:defRPr/>
            </a:pPr>
            <a:fld id="{235C9B81-01E5-467F-AD13-83EB51AB6B1E}" type="slidenum">
              <a:rPr lang="tr-TR" smtClean="0">
                <a:solidFill>
                  <a:srgbClr val="04617B">
                    <a:shade val="90000"/>
                  </a:srgbClr>
                </a:solidFill>
              </a:rPr>
              <a:pPr>
                <a:defRPr/>
              </a:pPr>
              <a:t>8</a:t>
            </a:fld>
            <a:endParaRPr lang="tr-TR">
              <a:solidFill>
                <a:srgbClr val="04617B">
                  <a:shade val="90000"/>
                </a:srgbClr>
              </a:solidFill>
            </a:endParaRPr>
          </a:p>
        </p:txBody>
      </p:sp>
    </p:spTree>
    <p:extLst>
      <p:ext uri="{BB962C8B-B14F-4D97-AF65-F5344CB8AC3E}">
        <p14:creationId xmlns:p14="http://schemas.microsoft.com/office/powerpoint/2010/main" val="2048853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 Başlık"/>
          <p:cNvSpPr>
            <a:spLocks noGrp="1"/>
          </p:cNvSpPr>
          <p:nvPr>
            <p:ph type="title"/>
          </p:nvPr>
        </p:nvSpPr>
        <p:spPr/>
        <p:txBody>
          <a:bodyPr/>
          <a:lstStyle/>
          <a:p>
            <a:pPr algn="ctr"/>
            <a:r>
              <a:rPr lang="tr-TR" altLang="tr-TR" smtClean="0"/>
              <a:t>1961 ANAYASASI</a:t>
            </a:r>
          </a:p>
        </p:txBody>
      </p:sp>
      <p:sp>
        <p:nvSpPr>
          <p:cNvPr id="129027" name="2 İçerik Yer Tutucusu"/>
          <p:cNvSpPr>
            <a:spLocks noGrp="1"/>
          </p:cNvSpPr>
          <p:nvPr>
            <p:ph idx="1"/>
          </p:nvPr>
        </p:nvSpPr>
        <p:spPr/>
        <p:txBody>
          <a:bodyPr/>
          <a:lstStyle/>
          <a:p>
            <a:r>
              <a:rPr lang="tr-TR" altLang="tr-TR" smtClean="0"/>
              <a:t>Temel hak ve özgürlükler ayrıntılı ve özgürlükçü biçimde düzenlenmiştir.</a:t>
            </a:r>
          </a:p>
          <a:p>
            <a:r>
              <a:rPr lang="tr-TR" altLang="tr-TR" smtClean="0"/>
              <a:t>“İnsan haklarına dayalı devlet” anlayışı benimsenmiştir.</a:t>
            </a:r>
          </a:p>
          <a:p>
            <a:r>
              <a:rPr lang="tr-TR" altLang="tr-TR" smtClean="0"/>
              <a:t>İnsan hakları için önemli güvenceler getirilmiştir.</a:t>
            </a:r>
          </a:p>
          <a:p>
            <a:r>
              <a:rPr lang="tr-TR" altLang="tr-TR" smtClean="0"/>
              <a:t>Doğal haklar anlayışına bağlılık sürmektedir.</a:t>
            </a:r>
          </a:p>
          <a:p>
            <a:r>
              <a:rPr lang="tr-TR" altLang="tr-TR" smtClean="0"/>
              <a:t>Özgürlük kural, sınırlama istisnadır. Hakkın özüne dokunulması yasaklanmıştır.</a:t>
            </a:r>
          </a:p>
          <a:p>
            <a:r>
              <a:rPr lang="tr-TR" altLang="tr-TR" smtClean="0"/>
              <a:t>Sosyal devlet ilkesi anayasa metnine sokulmuş, ikinci kuşak haklara da ayrıntılı olarak yer verilmiştir.</a:t>
            </a:r>
          </a:p>
          <a:p>
            <a:endParaRPr lang="tr-TR" altLang="tr-TR" smtClean="0"/>
          </a:p>
        </p:txBody>
      </p:sp>
      <p:sp>
        <p:nvSpPr>
          <p:cNvPr id="4" name="3 Slayt Numarası Yer Tutucusu"/>
          <p:cNvSpPr>
            <a:spLocks noGrp="1"/>
          </p:cNvSpPr>
          <p:nvPr>
            <p:ph type="sldNum" sz="quarter" idx="12"/>
          </p:nvPr>
        </p:nvSpPr>
        <p:spPr/>
        <p:txBody>
          <a:bodyPr/>
          <a:lstStyle/>
          <a:p>
            <a:pPr>
              <a:defRPr/>
            </a:pPr>
            <a:fld id="{19E992C8-6BDE-4D2C-A940-D266CD75D24F}" type="slidenum">
              <a:rPr lang="tr-TR" smtClean="0">
                <a:solidFill>
                  <a:srgbClr val="04617B">
                    <a:shade val="90000"/>
                  </a:srgbClr>
                </a:solidFill>
              </a:rPr>
              <a:pPr>
                <a:defRPr/>
              </a:pPr>
              <a:t>9</a:t>
            </a:fld>
            <a:endParaRPr lang="tr-TR">
              <a:solidFill>
                <a:srgbClr val="04617B">
                  <a:shade val="90000"/>
                </a:srgbClr>
              </a:solidFill>
            </a:endParaRPr>
          </a:p>
        </p:txBody>
      </p:sp>
    </p:spTree>
    <p:extLst>
      <p:ext uri="{BB962C8B-B14F-4D97-AF65-F5344CB8AC3E}">
        <p14:creationId xmlns:p14="http://schemas.microsoft.com/office/powerpoint/2010/main" val="1183386362"/>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4</TotalTime>
  <Words>983</Words>
  <Application>Microsoft Office PowerPoint</Application>
  <PresentationFormat>Ekran Gösterisi (4:3)</PresentationFormat>
  <Paragraphs>112</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2</vt:i4>
      </vt:variant>
      <vt:variant>
        <vt:lpstr>Slayt Başlıkları</vt:lpstr>
      </vt:variant>
      <vt:variant>
        <vt:i4>16</vt:i4>
      </vt:variant>
    </vt:vector>
  </HeadingPairs>
  <TitlesOfParts>
    <vt:vector size="22" baseType="lpstr">
      <vt:lpstr>Arial</vt:lpstr>
      <vt:lpstr>Calibri</vt:lpstr>
      <vt:lpstr>Constantia</vt:lpstr>
      <vt:lpstr>Wingdings 2</vt:lpstr>
      <vt:lpstr>Ofis Teması</vt:lpstr>
      <vt:lpstr>Akış</vt:lpstr>
      <vt:lpstr>THÖ</vt:lpstr>
      <vt:lpstr>OSMANLI DÖNEMİ BELGELERİ</vt:lpstr>
      <vt:lpstr>Tanzimat ve Islahat Fermanları</vt:lpstr>
      <vt:lpstr>Tanzimat ve Islahat Fermanları</vt:lpstr>
      <vt:lpstr>1876 Anayasası ve  1909 Değişiklikleri</vt:lpstr>
      <vt:lpstr>CUMHURİYET DÖNEMİ BELGELERİ</vt:lpstr>
      <vt:lpstr>1924 ANAYASASI</vt:lpstr>
      <vt:lpstr>1924 ANAYASASI</vt:lpstr>
      <vt:lpstr>1961 ANAYASASI</vt:lpstr>
      <vt:lpstr>1971 Tarihli Anayasa Değişiklikleri</vt:lpstr>
      <vt:lpstr>1982 ANAYASASI</vt:lpstr>
      <vt:lpstr>1982 ANAYASASI</vt:lpstr>
      <vt:lpstr>2001 DEĞİŞİKLİKLERİ</vt:lpstr>
      <vt:lpstr>2010 Değişiklikleri</vt:lpstr>
      <vt:lpstr>2010 Değişiklikleri</vt:lpstr>
      <vt:lpstr>2010 Değişiklikleri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İNSAN HAKLARI ve TEMEL BELGELER</dc:title>
  <dc:creator>Salim</dc:creator>
  <cp:lastModifiedBy>Bülent Algan</cp:lastModifiedBy>
  <cp:revision>3</cp:revision>
  <dcterms:created xsi:type="dcterms:W3CDTF">2015-12-23T22:23:54Z</dcterms:created>
  <dcterms:modified xsi:type="dcterms:W3CDTF">2020-01-29T08:49:30Z</dcterms:modified>
</cp:coreProperties>
</file>