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B56626B-659D-42D6-91B4-A15BEEEC76F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750297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56626B-659D-42D6-91B4-A15BEEEC76F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2792097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56626B-659D-42D6-91B4-A15BEEEC76F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1252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56626B-659D-42D6-91B4-A15BEEEC76F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114851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B56626B-659D-42D6-91B4-A15BEEEC76F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857148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B56626B-659D-42D6-91B4-A15BEEEC76F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770657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B56626B-659D-42D6-91B4-A15BEEEC76F1}"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442231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B56626B-659D-42D6-91B4-A15BEEEC76F1}"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1156124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B56626B-659D-42D6-91B4-A15BEEEC76F1}"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4069792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B56626B-659D-42D6-91B4-A15BEEEC76F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335681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B56626B-659D-42D6-91B4-A15BEEEC76F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59B864-EDE0-4262-BA91-D911F66F0230}" type="slidenum">
              <a:rPr lang="tr-TR" smtClean="0"/>
              <a:t>‹#›</a:t>
            </a:fld>
            <a:endParaRPr lang="tr-TR"/>
          </a:p>
        </p:txBody>
      </p:sp>
    </p:spTree>
    <p:extLst>
      <p:ext uri="{BB962C8B-B14F-4D97-AF65-F5344CB8AC3E}">
        <p14:creationId xmlns:p14="http://schemas.microsoft.com/office/powerpoint/2010/main" val="1593128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56626B-659D-42D6-91B4-A15BEEEC76F1}"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9B864-EDE0-4262-BA91-D911F66F0230}" type="slidenum">
              <a:rPr lang="tr-TR" smtClean="0"/>
              <a:t>‹#›</a:t>
            </a:fld>
            <a:endParaRPr lang="tr-TR"/>
          </a:p>
        </p:txBody>
      </p:sp>
    </p:spTree>
    <p:extLst>
      <p:ext uri="{BB962C8B-B14F-4D97-AF65-F5344CB8AC3E}">
        <p14:creationId xmlns:p14="http://schemas.microsoft.com/office/powerpoint/2010/main" val="2839003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17122" y="777978"/>
            <a:ext cx="9144000" cy="2387600"/>
          </a:xfrm>
        </p:spPr>
        <p:txBody>
          <a:bodyPr>
            <a:normAutofit/>
          </a:bodyPr>
          <a:lstStyle/>
          <a:p>
            <a:r>
              <a:rPr lang="tr-TR" dirty="0" smtClean="0"/>
              <a:t>KUTADGU BİLİG</a:t>
            </a:r>
            <a:endParaRPr lang="tr-TR" dirty="0"/>
          </a:p>
        </p:txBody>
      </p:sp>
      <p:sp>
        <p:nvSpPr>
          <p:cNvPr id="3" name="Alt Başlık 2"/>
          <p:cNvSpPr>
            <a:spLocks noGrp="1"/>
          </p:cNvSpPr>
          <p:nvPr>
            <p:ph type="subTitle" idx="1"/>
          </p:nvPr>
        </p:nvSpPr>
        <p:spPr/>
        <p:txBody>
          <a:bodyPr>
            <a:normAutofit/>
          </a:bodyPr>
          <a:lstStyle/>
          <a:p>
            <a:pPr algn="just"/>
            <a:r>
              <a:rPr lang="tr-TR" sz="2800" dirty="0" err="1" smtClean="0"/>
              <a:t>Yûsuf</a:t>
            </a:r>
            <a:r>
              <a:rPr lang="tr-TR" sz="2800" dirty="0" smtClean="0"/>
              <a:t> Has </a:t>
            </a:r>
            <a:r>
              <a:rPr lang="tr-TR" sz="2800" dirty="0" err="1" smtClean="0"/>
              <a:t>Hâcib</a:t>
            </a:r>
            <a:r>
              <a:rPr lang="tr-TR" sz="2800" dirty="0" smtClean="0"/>
              <a:t> tarafından XI. yüzyılda yazılmış, Türk dilinin, edebiyatının ve kültür tarihinin en önemli kaynaklarındandır.</a:t>
            </a:r>
            <a:endParaRPr lang="tr-TR" sz="2800" dirty="0"/>
          </a:p>
        </p:txBody>
      </p:sp>
    </p:spTree>
    <p:extLst>
      <p:ext uri="{BB962C8B-B14F-4D97-AF65-F5344CB8AC3E}">
        <p14:creationId xmlns:p14="http://schemas.microsoft.com/office/powerpoint/2010/main" val="3376287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90649"/>
            <a:ext cx="10515600" cy="5286314"/>
          </a:xfrm>
        </p:spPr>
        <p:txBody>
          <a:bodyPr>
            <a:normAutofit fontScale="70000" lnSpcReduction="20000"/>
          </a:bodyPr>
          <a:lstStyle/>
          <a:p>
            <a:pPr algn="just">
              <a:lnSpc>
                <a:spcPct val="160000"/>
              </a:lnSpc>
            </a:pPr>
            <a:r>
              <a:rPr lang="tr-TR" dirty="0" err="1" smtClean="0"/>
              <a:t>Yûsuf</a:t>
            </a:r>
            <a:r>
              <a:rPr lang="tr-TR" dirty="0" smtClean="0"/>
              <a:t> Has </a:t>
            </a:r>
            <a:r>
              <a:rPr lang="tr-TR" dirty="0" err="1" smtClean="0"/>
              <a:t>Hâcib</a:t>
            </a:r>
            <a:r>
              <a:rPr lang="tr-TR" dirty="0" smtClean="0"/>
              <a:t> (Uluğ Has </a:t>
            </a:r>
            <a:r>
              <a:rPr lang="tr-TR" dirty="0" err="1" smtClean="0"/>
              <a:t>Hâcib</a:t>
            </a:r>
            <a:r>
              <a:rPr lang="tr-TR" dirty="0" smtClean="0"/>
              <a:t>) hakkında bilinenler Kutadgu Bilig’e sonradan eklenmiş olan biri mensur, diğeri manzum iki mukaddimede ve eserin bazı beyitlerinde yer alan bilgilerden ibarettir. Buna göre şair </a:t>
            </a:r>
            <a:r>
              <a:rPr lang="tr-TR" dirty="0" err="1" smtClean="0"/>
              <a:t>Balasagun’da</a:t>
            </a:r>
            <a:r>
              <a:rPr lang="tr-TR" dirty="0" smtClean="0"/>
              <a:t> (Kuz-Ordu) soylu bir aile içinde dünyaya gelmiş, bilimi, erdemi, </a:t>
            </a:r>
            <a:r>
              <a:rPr lang="tr-TR" dirty="0" err="1" smtClean="0"/>
              <a:t>zühd</a:t>
            </a:r>
            <a:r>
              <a:rPr lang="tr-TR" dirty="0" smtClean="0"/>
              <a:t> ve </a:t>
            </a:r>
            <a:r>
              <a:rPr lang="tr-TR" dirty="0" err="1" smtClean="0"/>
              <a:t>takvâsı</a:t>
            </a:r>
            <a:r>
              <a:rPr lang="tr-TR" dirty="0" smtClean="0"/>
              <a:t> ile temayüz etmiş, eserini bir buçuk yılda </a:t>
            </a:r>
            <a:r>
              <a:rPr lang="tr-TR" dirty="0" err="1" smtClean="0"/>
              <a:t>Balasagun’da</a:t>
            </a:r>
            <a:r>
              <a:rPr lang="tr-TR" dirty="0" smtClean="0"/>
              <a:t> yazıp </a:t>
            </a:r>
            <a:r>
              <a:rPr lang="tr-TR" dirty="0" err="1" smtClean="0"/>
              <a:t>Kâşgar’da</a:t>
            </a:r>
            <a:r>
              <a:rPr lang="tr-TR" dirty="0" smtClean="0"/>
              <a:t> tamamlayarak (6645. beyit) 462 (1069-70) yılında </a:t>
            </a:r>
            <a:r>
              <a:rPr lang="tr-TR" dirty="0" err="1" smtClean="0"/>
              <a:t>Karahanlılar’ın</a:t>
            </a:r>
            <a:r>
              <a:rPr lang="tr-TR" dirty="0" smtClean="0"/>
              <a:t> hakanı Süleyman Arslan Hakan oğlu </a:t>
            </a:r>
            <a:r>
              <a:rPr lang="tr-TR" dirty="0" err="1" smtClean="0"/>
              <a:t>Tavgaç</a:t>
            </a:r>
            <a:r>
              <a:rPr lang="tr-TR" dirty="0" smtClean="0"/>
              <a:t> Uluğ Buğra Han’a sunmuştur. Şairin kudretini takdir eden hakan kendisine “görevlerin en incesi olan” (2484. beyit) has </a:t>
            </a:r>
            <a:r>
              <a:rPr lang="tr-TR" dirty="0" err="1" smtClean="0"/>
              <a:t>hâciblik</a:t>
            </a:r>
            <a:r>
              <a:rPr lang="tr-TR" dirty="0" smtClean="0"/>
              <a:t> mansıbını vermiştir. Eserdeki bazı beyitlerden hareketle (365-371. beyitler) müellifin doğum yılının 1019 dolaylarında olduğu tahmin edilmektedir. </a:t>
            </a:r>
            <a:r>
              <a:rPr lang="tr-TR" dirty="0" err="1" smtClean="0"/>
              <a:t>Yûsuf</a:t>
            </a:r>
            <a:r>
              <a:rPr lang="tr-TR" dirty="0" smtClean="0"/>
              <a:t> Has </a:t>
            </a:r>
            <a:r>
              <a:rPr lang="tr-TR" dirty="0" err="1" smtClean="0"/>
              <a:t>Hâcib</a:t>
            </a:r>
            <a:r>
              <a:rPr lang="tr-TR" dirty="0" smtClean="0"/>
              <a:t> ile </a:t>
            </a:r>
            <a:r>
              <a:rPr lang="tr-TR" dirty="0" err="1" smtClean="0"/>
              <a:t>Kâşgarlı</a:t>
            </a:r>
            <a:r>
              <a:rPr lang="tr-TR" dirty="0" smtClean="0"/>
              <a:t> </a:t>
            </a:r>
            <a:r>
              <a:rPr lang="tr-TR" dirty="0" err="1" smtClean="0"/>
              <a:t>Mahmud’un</a:t>
            </a:r>
            <a:r>
              <a:rPr lang="tr-TR" dirty="0" smtClean="0"/>
              <a:t> aynı dönem ve çevrede yaşamış, eserlerinde aynı dili ve kültür malzemesini kullanmış olmakla beraber birbirlerini ve eserlerini tanımamış oldukları anlaşılmaktadır.</a:t>
            </a:r>
            <a:endParaRPr lang="tr-TR" dirty="0"/>
          </a:p>
        </p:txBody>
      </p:sp>
    </p:spTree>
    <p:extLst>
      <p:ext uri="{BB962C8B-B14F-4D97-AF65-F5344CB8AC3E}">
        <p14:creationId xmlns:p14="http://schemas.microsoft.com/office/powerpoint/2010/main" val="1312690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8194" y="911224"/>
            <a:ext cx="10716491" cy="4967061"/>
          </a:xfrm>
        </p:spPr>
        <p:txBody>
          <a:bodyPr>
            <a:normAutofit fontScale="92500" lnSpcReduction="20000"/>
          </a:bodyPr>
          <a:lstStyle/>
          <a:p>
            <a:pPr algn="just">
              <a:lnSpc>
                <a:spcPct val="150000"/>
              </a:lnSpc>
            </a:pPr>
            <a:r>
              <a:rPr lang="tr-TR" dirty="0" smtClean="0"/>
              <a:t>Kutadgu Bilig (</a:t>
            </a:r>
            <a:r>
              <a:rPr lang="tr-TR" dirty="0" err="1" smtClean="0"/>
              <a:t>kut+ad-gu</a:t>
            </a:r>
            <a:r>
              <a:rPr lang="tr-TR" dirty="0" smtClean="0"/>
              <a:t> bil-i-g “mesut olma bilgisi”), insana her iki dünyada saadete ermek için takip edilecek yolu göstermek amacıyla kaleme alınmış bir eser olup iddia edildiği gibi mansıp sahiplerine ahlâk dersi veren kuru bir öğüt kitabı değil, insan hayatının anlamını tahlil ederek onun cemiyet ve dolayısıyla devlet içindeki görevlerini belirleyen bir hayat felsefesi sistemidir. </a:t>
            </a:r>
            <a:r>
              <a:rPr lang="tr-TR" dirty="0" err="1" smtClean="0"/>
              <a:t>Yûsuf</a:t>
            </a:r>
            <a:r>
              <a:rPr lang="tr-TR" dirty="0" smtClean="0"/>
              <a:t> Has </a:t>
            </a:r>
            <a:r>
              <a:rPr lang="tr-TR" dirty="0" err="1" smtClean="0"/>
              <a:t>Hâcib</a:t>
            </a:r>
            <a:r>
              <a:rPr lang="tr-TR" dirty="0" smtClean="0"/>
              <a:t> birbirine çok sıkı bağlarla bağlı bulunan fert, cemiyet ve devlet hayatının ideal bir biçimde düzenlenmesinde zaruri olan zihniyet, bilgi ve faziletlerin nelerden ibaret olduğu, bunların nasıl elde edileceği ve nasıl kullanılacağı üzerinde sanatkârane bir şekilde durmuştur.</a:t>
            </a:r>
            <a:endParaRPr lang="tr-TR" dirty="0"/>
          </a:p>
        </p:txBody>
      </p:sp>
    </p:spTree>
    <p:extLst>
      <p:ext uri="{BB962C8B-B14F-4D97-AF65-F5344CB8AC3E}">
        <p14:creationId xmlns:p14="http://schemas.microsoft.com/office/powerpoint/2010/main" val="233294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0694" y="0"/>
            <a:ext cx="10515600" cy="1325563"/>
          </a:xfrm>
        </p:spPr>
        <p:txBody>
          <a:bodyPr/>
          <a:lstStyle/>
          <a:p>
            <a:r>
              <a:rPr lang="tr-TR" dirty="0" smtClean="0"/>
              <a:t>Aç-Tok Gözlülük</a:t>
            </a:r>
            <a:endParaRPr lang="tr-TR" dirty="0"/>
          </a:p>
        </p:txBody>
      </p:sp>
      <p:sp>
        <p:nvSpPr>
          <p:cNvPr id="3" name="İçerik Yer Tutucusu 2"/>
          <p:cNvSpPr>
            <a:spLocks noGrp="1"/>
          </p:cNvSpPr>
          <p:nvPr>
            <p:ph idx="1"/>
          </p:nvPr>
        </p:nvSpPr>
        <p:spPr>
          <a:xfrm>
            <a:off x="166255" y="1436914"/>
            <a:ext cx="12025745" cy="5023263"/>
          </a:xfrm>
        </p:spPr>
        <p:txBody>
          <a:bodyPr numCol="2">
            <a:normAutofit fontScale="85000" lnSpcReduction="20000"/>
          </a:bodyPr>
          <a:lstStyle/>
          <a:p>
            <a:r>
              <a:rPr lang="tr-TR" b="1" dirty="0" err="1" smtClean="0"/>
              <a:t>Todumsuz</a:t>
            </a:r>
            <a:r>
              <a:rPr lang="tr-TR" b="1" dirty="0" smtClean="0"/>
              <a:t> </a:t>
            </a:r>
            <a:r>
              <a:rPr lang="tr-TR" b="1" dirty="0" err="1" smtClean="0"/>
              <a:t>bolur</a:t>
            </a:r>
            <a:r>
              <a:rPr lang="tr-TR" b="1" dirty="0" smtClean="0"/>
              <a:t> ol </a:t>
            </a:r>
            <a:r>
              <a:rPr lang="tr-TR" b="1" dirty="0" err="1" smtClean="0"/>
              <a:t>közi</a:t>
            </a:r>
            <a:r>
              <a:rPr lang="tr-TR" b="1" dirty="0" smtClean="0"/>
              <a:t> </a:t>
            </a:r>
            <a:r>
              <a:rPr lang="tr-TR" b="1" dirty="0" err="1" smtClean="0"/>
              <a:t>suk</a:t>
            </a:r>
            <a:r>
              <a:rPr lang="tr-TR" b="1" dirty="0" smtClean="0"/>
              <a:t> kişi,</a:t>
            </a:r>
          </a:p>
          <a:p>
            <a:r>
              <a:rPr lang="tr-TR" b="1" dirty="0" err="1" smtClean="0"/>
              <a:t>Közi</a:t>
            </a:r>
            <a:r>
              <a:rPr lang="tr-TR" b="1" dirty="0" smtClean="0"/>
              <a:t> </a:t>
            </a:r>
            <a:r>
              <a:rPr lang="tr-TR" b="1" dirty="0" err="1" smtClean="0"/>
              <a:t>sukka</a:t>
            </a:r>
            <a:r>
              <a:rPr lang="tr-TR" b="1" dirty="0" smtClean="0"/>
              <a:t> yetmez bu dünya aşı.</a:t>
            </a:r>
          </a:p>
          <a:p>
            <a:r>
              <a:rPr lang="tr-TR" dirty="0" smtClean="0"/>
              <a:t>(Gözü aç adam hiç bir şey ile doymaz; gözü aç olana bütün dünya nimeti kâfi gelmez.)</a:t>
            </a:r>
            <a:endParaRPr lang="tr-TR" dirty="0"/>
          </a:p>
          <a:p>
            <a:endParaRPr lang="tr-TR" dirty="0" smtClean="0"/>
          </a:p>
          <a:p>
            <a:r>
              <a:rPr lang="tr-TR" b="1" dirty="0" err="1" smtClean="0"/>
              <a:t>Közi</a:t>
            </a:r>
            <a:r>
              <a:rPr lang="tr-TR" b="1" dirty="0" smtClean="0"/>
              <a:t> </a:t>
            </a:r>
            <a:r>
              <a:rPr lang="tr-TR" b="1" dirty="0" err="1" smtClean="0"/>
              <a:t>suk</a:t>
            </a:r>
            <a:r>
              <a:rPr lang="tr-TR" b="1" dirty="0" smtClean="0"/>
              <a:t> kişi </a:t>
            </a:r>
            <a:r>
              <a:rPr lang="tr-TR" b="1" dirty="0" err="1" smtClean="0"/>
              <a:t>nengke</a:t>
            </a:r>
            <a:r>
              <a:rPr lang="tr-TR" b="1" dirty="0" smtClean="0"/>
              <a:t> </a:t>
            </a:r>
            <a:r>
              <a:rPr lang="tr-TR" b="1" dirty="0" err="1" smtClean="0"/>
              <a:t>bolmaz</a:t>
            </a:r>
            <a:r>
              <a:rPr lang="tr-TR" b="1" dirty="0" smtClean="0"/>
              <a:t> bu bay,</a:t>
            </a:r>
          </a:p>
          <a:p>
            <a:r>
              <a:rPr lang="tr-TR" b="1" dirty="0" err="1" smtClean="0"/>
              <a:t>Kamug</a:t>
            </a:r>
            <a:r>
              <a:rPr lang="tr-TR" b="1" dirty="0" smtClean="0"/>
              <a:t> dünya bulsa ahır </a:t>
            </a:r>
            <a:r>
              <a:rPr lang="tr-TR" b="1" dirty="0" err="1" smtClean="0"/>
              <a:t>suk</a:t>
            </a:r>
            <a:r>
              <a:rPr lang="tr-TR" b="1" dirty="0" smtClean="0"/>
              <a:t> </a:t>
            </a:r>
            <a:r>
              <a:rPr lang="tr-TR" b="1" dirty="0" err="1" smtClean="0"/>
              <a:t>çıgay</a:t>
            </a:r>
            <a:r>
              <a:rPr lang="tr-TR" b="1" dirty="0" smtClean="0"/>
              <a:t>.</a:t>
            </a:r>
          </a:p>
          <a:p>
            <a:r>
              <a:rPr lang="tr-TR" dirty="0" smtClean="0"/>
              <a:t>(Aç gözlü adamı mal doyurmaz; bütün dünyaya sahip olsa bile, o yine daima aç gözlü ve fakirdir.)</a:t>
            </a:r>
          </a:p>
          <a:p>
            <a:pPr marL="0" indent="0">
              <a:buNone/>
            </a:pPr>
            <a:endParaRPr lang="tr-TR" dirty="0" smtClean="0"/>
          </a:p>
          <a:p>
            <a:r>
              <a:rPr lang="tr-TR" b="1" dirty="0" err="1" smtClean="0"/>
              <a:t>Közi</a:t>
            </a:r>
            <a:r>
              <a:rPr lang="tr-TR" b="1" dirty="0" smtClean="0"/>
              <a:t> tok </a:t>
            </a:r>
            <a:r>
              <a:rPr lang="tr-TR" b="1" dirty="0" err="1" smtClean="0"/>
              <a:t>çıgay</a:t>
            </a:r>
            <a:r>
              <a:rPr lang="tr-TR" b="1" dirty="0" smtClean="0"/>
              <a:t> erse </a:t>
            </a:r>
            <a:r>
              <a:rPr lang="tr-TR" b="1" dirty="0" err="1" smtClean="0"/>
              <a:t>bayka</a:t>
            </a:r>
            <a:r>
              <a:rPr lang="tr-TR" b="1" dirty="0" smtClean="0"/>
              <a:t> </a:t>
            </a:r>
            <a:r>
              <a:rPr lang="tr-TR" b="1" dirty="0" err="1" smtClean="0"/>
              <a:t>sanur</a:t>
            </a:r>
            <a:r>
              <a:rPr lang="tr-TR" b="1" dirty="0" smtClean="0"/>
              <a:t>,</a:t>
            </a:r>
          </a:p>
          <a:p>
            <a:r>
              <a:rPr lang="tr-TR" b="1" dirty="0" smtClean="0"/>
              <a:t>Serinse kişi </a:t>
            </a:r>
            <a:r>
              <a:rPr lang="tr-TR" b="1" dirty="0" err="1" smtClean="0"/>
              <a:t>teğme</a:t>
            </a:r>
            <a:r>
              <a:rPr lang="tr-TR" b="1" dirty="0" smtClean="0"/>
              <a:t> işte </a:t>
            </a:r>
            <a:r>
              <a:rPr lang="tr-TR" b="1" dirty="0" err="1" smtClean="0"/>
              <a:t>unur</a:t>
            </a:r>
            <a:r>
              <a:rPr lang="tr-TR" b="1" dirty="0" smtClean="0"/>
              <a:t>.</a:t>
            </a:r>
          </a:p>
          <a:p>
            <a:r>
              <a:rPr lang="tr-TR" dirty="0" smtClean="0"/>
              <a:t>(Gözü tok insan, fakir olsa dahi, zengin sayılır; insan sebat ederse her işte başarılı olur.)</a:t>
            </a:r>
          </a:p>
          <a:p>
            <a:endParaRPr lang="tr-TR" dirty="0" smtClean="0"/>
          </a:p>
          <a:p>
            <a:r>
              <a:rPr lang="tr-TR" b="1" dirty="0" err="1" smtClean="0"/>
              <a:t>Negü</a:t>
            </a:r>
            <a:r>
              <a:rPr lang="tr-TR" b="1" dirty="0" smtClean="0"/>
              <a:t> tir </a:t>
            </a:r>
            <a:r>
              <a:rPr lang="tr-TR" b="1" dirty="0" err="1" smtClean="0"/>
              <a:t>eşitgil</a:t>
            </a:r>
            <a:r>
              <a:rPr lang="tr-TR" b="1" dirty="0" smtClean="0"/>
              <a:t> </a:t>
            </a:r>
            <a:r>
              <a:rPr lang="tr-TR" b="1" dirty="0" err="1" smtClean="0"/>
              <a:t>közi</a:t>
            </a:r>
            <a:r>
              <a:rPr lang="tr-TR" b="1" dirty="0" smtClean="0"/>
              <a:t> tok kişi,</a:t>
            </a:r>
          </a:p>
          <a:p>
            <a:r>
              <a:rPr lang="tr-TR" b="1" dirty="0" err="1" smtClean="0"/>
              <a:t>Közi</a:t>
            </a:r>
            <a:r>
              <a:rPr lang="tr-TR" b="1" dirty="0" smtClean="0"/>
              <a:t> tok kişi </a:t>
            </a:r>
            <a:r>
              <a:rPr lang="tr-TR" b="1" dirty="0" err="1" smtClean="0"/>
              <a:t>boldı</a:t>
            </a:r>
            <a:r>
              <a:rPr lang="tr-TR" b="1" dirty="0" smtClean="0"/>
              <a:t> baylar başı.</a:t>
            </a:r>
          </a:p>
          <a:p>
            <a:r>
              <a:rPr lang="tr-TR" dirty="0" smtClean="0"/>
              <a:t>(Gözü tok insan ne der dinle; gözü tok insan en zengin insandır.)</a:t>
            </a:r>
          </a:p>
          <a:p>
            <a:endParaRPr lang="tr-TR" dirty="0" smtClean="0"/>
          </a:p>
          <a:p>
            <a:r>
              <a:rPr lang="tr-TR" b="1" dirty="0" err="1" smtClean="0"/>
              <a:t>Negü</a:t>
            </a:r>
            <a:r>
              <a:rPr lang="tr-TR" b="1" dirty="0" smtClean="0"/>
              <a:t> tir </a:t>
            </a:r>
            <a:r>
              <a:rPr lang="tr-TR" b="1" dirty="0" err="1" smtClean="0"/>
              <a:t>eşitgil</a:t>
            </a:r>
            <a:r>
              <a:rPr lang="tr-TR" b="1" dirty="0" smtClean="0"/>
              <a:t> </a:t>
            </a:r>
            <a:r>
              <a:rPr lang="tr-TR" b="1" dirty="0" err="1" smtClean="0"/>
              <a:t>közi</a:t>
            </a:r>
            <a:r>
              <a:rPr lang="tr-TR" b="1" dirty="0" smtClean="0"/>
              <a:t> tok kişi,</a:t>
            </a:r>
          </a:p>
          <a:p>
            <a:r>
              <a:rPr lang="tr-TR" b="1" dirty="0" smtClean="0"/>
              <a:t>Bu göz </a:t>
            </a:r>
            <a:r>
              <a:rPr lang="tr-TR" b="1" dirty="0" err="1" smtClean="0"/>
              <a:t>toklukı</a:t>
            </a:r>
            <a:r>
              <a:rPr lang="tr-TR" b="1" dirty="0" smtClean="0"/>
              <a:t> ol bu baylık başı.</a:t>
            </a:r>
          </a:p>
          <a:p>
            <a:r>
              <a:rPr lang="tr-TR" dirty="0" smtClean="0"/>
              <a:t>(Gözü tok insan ne der dinle; zenginliğin başı tok gözlü olmaktır.)</a:t>
            </a:r>
            <a:endParaRPr lang="tr-TR" dirty="0"/>
          </a:p>
        </p:txBody>
      </p:sp>
    </p:spTree>
    <p:extLst>
      <p:ext uri="{BB962C8B-B14F-4D97-AF65-F5344CB8AC3E}">
        <p14:creationId xmlns:p14="http://schemas.microsoft.com/office/powerpoint/2010/main" val="1602506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Karma Örnekler</a:t>
            </a:r>
            <a:endParaRPr lang="tr-TR" dirty="0"/>
          </a:p>
        </p:txBody>
      </p:sp>
      <p:sp>
        <p:nvSpPr>
          <p:cNvPr id="3" name="İçerik Yer Tutucusu 2"/>
          <p:cNvSpPr>
            <a:spLocks noGrp="1"/>
          </p:cNvSpPr>
          <p:nvPr>
            <p:ph idx="1"/>
          </p:nvPr>
        </p:nvSpPr>
        <p:spPr/>
        <p:txBody>
          <a:bodyPr numCol="2">
            <a:normAutofit/>
          </a:bodyPr>
          <a:lstStyle/>
          <a:p>
            <a:r>
              <a:rPr lang="tr-TR" b="1" dirty="0" err="1" smtClean="0"/>
              <a:t>Kurugmış</a:t>
            </a:r>
            <a:r>
              <a:rPr lang="tr-TR" b="1" dirty="0" smtClean="0"/>
              <a:t> </a:t>
            </a:r>
            <a:r>
              <a:rPr lang="tr-TR" b="1" dirty="0" err="1" smtClean="0"/>
              <a:t>yığaçlar</a:t>
            </a:r>
            <a:r>
              <a:rPr lang="tr-TR" b="1" dirty="0" smtClean="0"/>
              <a:t> </a:t>
            </a:r>
            <a:r>
              <a:rPr lang="tr-TR" b="1" dirty="0" err="1" smtClean="0"/>
              <a:t>tonandı</a:t>
            </a:r>
            <a:r>
              <a:rPr lang="tr-TR" b="1" dirty="0" smtClean="0"/>
              <a:t> </a:t>
            </a:r>
            <a:r>
              <a:rPr lang="tr-TR" b="1" dirty="0" err="1" smtClean="0"/>
              <a:t>yaşıl</a:t>
            </a:r>
            <a:r>
              <a:rPr lang="tr-TR" b="1" dirty="0" smtClean="0"/>
              <a:t>,</a:t>
            </a:r>
          </a:p>
          <a:p>
            <a:r>
              <a:rPr lang="tr-TR" b="1" dirty="0" smtClean="0"/>
              <a:t>Bezendi </a:t>
            </a:r>
            <a:r>
              <a:rPr lang="tr-TR" b="1" dirty="0" err="1" smtClean="0"/>
              <a:t>yibül</a:t>
            </a:r>
            <a:r>
              <a:rPr lang="tr-TR" b="1" dirty="0" smtClean="0"/>
              <a:t>, al </a:t>
            </a:r>
            <a:r>
              <a:rPr lang="tr-TR" b="1" dirty="0" err="1" smtClean="0"/>
              <a:t>sarıg</a:t>
            </a:r>
            <a:r>
              <a:rPr lang="tr-TR" b="1" dirty="0" smtClean="0"/>
              <a:t>, kök, kızıl.</a:t>
            </a:r>
          </a:p>
          <a:p>
            <a:endParaRPr lang="tr-TR" dirty="0" smtClean="0"/>
          </a:p>
          <a:p>
            <a:r>
              <a:rPr lang="tr-TR" dirty="0" smtClean="0"/>
              <a:t>Kuru ağaçlar, yeşile donandı. </a:t>
            </a:r>
          </a:p>
          <a:p>
            <a:r>
              <a:rPr lang="tr-TR" dirty="0" smtClean="0"/>
              <a:t>Mor, al, mavi, kızıl (çiçeklerle) bezendi.</a:t>
            </a:r>
          </a:p>
          <a:p>
            <a:endParaRPr lang="tr-TR" dirty="0" smtClean="0"/>
          </a:p>
          <a:p>
            <a:endParaRPr lang="tr-TR" dirty="0" smtClean="0"/>
          </a:p>
          <a:p>
            <a:r>
              <a:rPr lang="tr-TR" b="1" dirty="0" smtClean="0"/>
              <a:t>Kişi </a:t>
            </a:r>
            <a:r>
              <a:rPr lang="tr-TR" b="1" dirty="0" err="1" smtClean="0"/>
              <a:t>könli</a:t>
            </a:r>
            <a:r>
              <a:rPr lang="tr-TR" b="1" dirty="0" smtClean="0"/>
              <a:t> tüpsüz teniz tek durur,</a:t>
            </a:r>
          </a:p>
          <a:p>
            <a:r>
              <a:rPr lang="tr-TR" b="1" dirty="0" smtClean="0"/>
              <a:t>Bilig </a:t>
            </a:r>
            <a:r>
              <a:rPr lang="tr-TR" b="1" dirty="0" err="1" smtClean="0"/>
              <a:t>yinçü</a:t>
            </a:r>
            <a:r>
              <a:rPr lang="tr-TR" b="1" dirty="0" smtClean="0"/>
              <a:t> sanı </a:t>
            </a:r>
            <a:r>
              <a:rPr lang="tr-TR" b="1" dirty="0" err="1" smtClean="0"/>
              <a:t>tüpinde</a:t>
            </a:r>
            <a:r>
              <a:rPr lang="tr-TR" b="1" dirty="0" smtClean="0"/>
              <a:t> </a:t>
            </a:r>
            <a:r>
              <a:rPr lang="tr-TR" b="1" dirty="0" err="1" smtClean="0"/>
              <a:t>yatur</a:t>
            </a:r>
            <a:r>
              <a:rPr lang="tr-TR" b="1" dirty="0" smtClean="0"/>
              <a:t>.</a:t>
            </a:r>
          </a:p>
          <a:p>
            <a:endParaRPr lang="tr-TR" dirty="0" smtClean="0"/>
          </a:p>
          <a:p>
            <a:r>
              <a:rPr lang="tr-TR" dirty="0" err="1" smtClean="0"/>
              <a:t>İnsangönlü</a:t>
            </a:r>
            <a:r>
              <a:rPr lang="tr-TR" dirty="0" smtClean="0"/>
              <a:t>, deniz gibidir. </a:t>
            </a:r>
          </a:p>
          <a:p>
            <a:r>
              <a:rPr lang="tr-TR" dirty="0" smtClean="0"/>
              <a:t>Bilgi, inci misali ( o denizin) altındadır.</a:t>
            </a:r>
            <a:endParaRPr lang="tr-TR" dirty="0"/>
          </a:p>
        </p:txBody>
      </p:sp>
    </p:spTree>
    <p:extLst>
      <p:ext uri="{BB962C8B-B14F-4D97-AF65-F5344CB8AC3E}">
        <p14:creationId xmlns:p14="http://schemas.microsoft.com/office/powerpoint/2010/main" val="23914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Dilin Faydası ve Zararı</a:t>
            </a:r>
            <a:endParaRPr lang="tr-TR" dirty="0"/>
          </a:p>
        </p:txBody>
      </p:sp>
      <p:sp>
        <p:nvSpPr>
          <p:cNvPr id="3" name="İçerik Yer Tutucusu 2"/>
          <p:cNvSpPr>
            <a:spLocks noGrp="1"/>
          </p:cNvSpPr>
          <p:nvPr>
            <p:ph idx="1"/>
          </p:nvPr>
        </p:nvSpPr>
        <p:spPr/>
        <p:txBody>
          <a:bodyPr numCol="2">
            <a:normAutofit/>
          </a:bodyPr>
          <a:lstStyle/>
          <a:p>
            <a:r>
              <a:rPr lang="tr-TR" b="1" dirty="0" err="1" smtClean="0"/>
              <a:t>Ukuşka</a:t>
            </a:r>
            <a:r>
              <a:rPr lang="tr-TR" b="1" dirty="0" smtClean="0"/>
              <a:t> </a:t>
            </a:r>
            <a:r>
              <a:rPr lang="tr-TR" b="1" dirty="0" err="1" smtClean="0"/>
              <a:t>biligke</a:t>
            </a:r>
            <a:r>
              <a:rPr lang="tr-TR" b="1" dirty="0" smtClean="0"/>
              <a:t> bu </a:t>
            </a:r>
            <a:r>
              <a:rPr lang="tr-TR" b="1" dirty="0" err="1" smtClean="0"/>
              <a:t>tılmaçı</a:t>
            </a:r>
            <a:r>
              <a:rPr lang="tr-TR" b="1" dirty="0" smtClean="0"/>
              <a:t> </a:t>
            </a:r>
            <a:r>
              <a:rPr lang="tr-TR" b="1" dirty="0" err="1" smtClean="0"/>
              <a:t>til</a:t>
            </a:r>
            <a:r>
              <a:rPr lang="tr-TR" b="1" dirty="0" smtClean="0"/>
              <a:t>,</a:t>
            </a:r>
          </a:p>
          <a:p>
            <a:r>
              <a:rPr lang="tr-TR" b="1" dirty="0" err="1" smtClean="0"/>
              <a:t>Yaruttaçı</a:t>
            </a:r>
            <a:r>
              <a:rPr lang="tr-TR" b="1" dirty="0" smtClean="0"/>
              <a:t> </a:t>
            </a:r>
            <a:r>
              <a:rPr lang="tr-TR" b="1" dirty="0" err="1" smtClean="0"/>
              <a:t>erni</a:t>
            </a:r>
            <a:r>
              <a:rPr lang="tr-TR" b="1" dirty="0" smtClean="0"/>
              <a:t> </a:t>
            </a:r>
            <a:r>
              <a:rPr lang="tr-TR" b="1" dirty="0" err="1" smtClean="0"/>
              <a:t>yorık</a:t>
            </a:r>
            <a:r>
              <a:rPr lang="tr-TR" b="1" dirty="0" smtClean="0"/>
              <a:t> </a:t>
            </a:r>
            <a:r>
              <a:rPr lang="tr-TR" b="1" dirty="0" err="1" smtClean="0"/>
              <a:t>tilni</a:t>
            </a:r>
            <a:r>
              <a:rPr lang="tr-TR" b="1" dirty="0" smtClean="0"/>
              <a:t> bil.</a:t>
            </a:r>
          </a:p>
          <a:p>
            <a:endParaRPr lang="tr-TR" dirty="0" smtClean="0"/>
          </a:p>
          <a:p>
            <a:r>
              <a:rPr lang="tr-TR" dirty="0" smtClean="0"/>
              <a:t>Anlayış ve bilgiye tercüman olan, dildir,</a:t>
            </a:r>
          </a:p>
          <a:p>
            <a:r>
              <a:rPr lang="tr-TR" dirty="0" smtClean="0"/>
              <a:t>İnsanı aydınlatan Fasih dilin kıymetini bil.</a:t>
            </a:r>
          </a:p>
          <a:p>
            <a:endParaRPr lang="tr-TR" dirty="0" smtClean="0"/>
          </a:p>
          <a:p>
            <a:endParaRPr lang="tr-TR" dirty="0" smtClean="0"/>
          </a:p>
          <a:p>
            <a:r>
              <a:rPr lang="tr-TR" b="1" dirty="0" err="1" smtClean="0"/>
              <a:t>Kişig</a:t>
            </a:r>
            <a:r>
              <a:rPr lang="tr-TR" b="1" dirty="0" smtClean="0"/>
              <a:t> </a:t>
            </a:r>
            <a:r>
              <a:rPr lang="tr-TR" b="1" dirty="0" err="1" smtClean="0"/>
              <a:t>til</a:t>
            </a:r>
            <a:r>
              <a:rPr lang="tr-TR" b="1" dirty="0" smtClean="0"/>
              <a:t> </a:t>
            </a:r>
            <a:r>
              <a:rPr lang="tr-TR" b="1" dirty="0" err="1" smtClean="0"/>
              <a:t>agırlar</a:t>
            </a:r>
            <a:r>
              <a:rPr lang="tr-TR" b="1" dirty="0" smtClean="0"/>
              <a:t> bulur kut kişi,</a:t>
            </a:r>
          </a:p>
          <a:p>
            <a:r>
              <a:rPr lang="tr-TR" b="1" dirty="0" err="1" smtClean="0"/>
              <a:t>Kişig</a:t>
            </a:r>
            <a:r>
              <a:rPr lang="tr-TR" b="1" dirty="0" smtClean="0"/>
              <a:t> </a:t>
            </a:r>
            <a:r>
              <a:rPr lang="tr-TR" b="1" dirty="0" err="1" smtClean="0"/>
              <a:t>til</a:t>
            </a:r>
            <a:r>
              <a:rPr lang="tr-TR" b="1" dirty="0" smtClean="0"/>
              <a:t> </a:t>
            </a:r>
            <a:r>
              <a:rPr lang="tr-TR" b="1" dirty="0" err="1" smtClean="0"/>
              <a:t>uçuzlar</a:t>
            </a:r>
            <a:r>
              <a:rPr lang="tr-TR" b="1" dirty="0" smtClean="0"/>
              <a:t> </a:t>
            </a:r>
            <a:r>
              <a:rPr lang="tr-TR" b="1" dirty="0" err="1" smtClean="0"/>
              <a:t>barır</a:t>
            </a:r>
            <a:r>
              <a:rPr lang="tr-TR" b="1" dirty="0" smtClean="0"/>
              <a:t> er başı.</a:t>
            </a:r>
          </a:p>
          <a:p>
            <a:endParaRPr lang="tr-TR" dirty="0" smtClean="0"/>
          </a:p>
          <a:p>
            <a:r>
              <a:rPr lang="tr-TR" dirty="0" smtClean="0"/>
              <a:t>İnsanı, dil kıymetlendirir, insan da onunla mutlu  olur,</a:t>
            </a:r>
          </a:p>
          <a:p>
            <a:r>
              <a:rPr lang="tr-TR" dirty="0" smtClean="0"/>
              <a:t>İnsanı dil değerden düşürür, insanın dili yüzünden başı da gider.</a:t>
            </a:r>
            <a:endParaRPr lang="tr-TR" dirty="0"/>
          </a:p>
        </p:txBody>
      </p:sp>
    </p:spTree>
    <p:extLst>
      <p:ext uri="{BB962C8B-B14F-4D97-AF65-F5344CB8AC3E}">
        <p14:creationId xmlns:p14="http://schemas.microsoft.com/office/powerpoint/2010/main" val="290960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numCol="2">
            <a:normAutofit fontScale="92500" lnSpcReduction="20000"/>
          </a:bodyPr>
          <a:lstStyle/>
          <a:p>
            <a:r>
              <a:rPr lang="tr-TR" b="1" dirty="0" smtClean="0"/>
              <a:t>İtilmez </a:t>
            </a:r>
            <a:r>
              <a:rPr lang="tr-TR" b="1" dirty="0" err="1" smtClean="0"/>
              <a:t>köngülüg</a:t>
            </a:r>
            <a:r>
              <a:rPr lang="tr-TR" b="1" dirty="0" smtClean="0"/>
              <a:t> iter bu </a:t>
            </a:r>
            <a:r>
              <a:rPr lang="tr-TR" b="1" dirty="0" err="1" smtClean="0"/>
              <a:t>kümüş</a:t>
            </a:r>
            <a:r>
              <a:rPr lang="tr-TR" b="1" dirty="0" smtClean="0"/>
              <a:t>,</a:t>
            </a:r>
          </a:p>
          <a:p>
            <a:r>
              <a:rPr lang="tr-TR" b="1" dirty="0" smtClean="0"/>
              <a:t>Eğilmez kişini eğer bu </a:t>
            </a:r>
            <a:r>
              <a:rPr lang="tr-TR" b="1" dirty="0" err="1" smtClean="0"/>
              <a:t>kümüş</a:t>
            </a:r>
            <a:r>
              <a:rPr lang="tr-TR" b="1" dirty="0" smtClean="0"/>
              <a:t>.</a:t>
            </a:r>
          </a:p>
          <a:p>
            <a:endParaRPr lang="tr-TR" dirty="0" smtClean="0"/>
          </a:p>
          <a:p>
            <a:r>
              <a:rPr lang="tr-TR" dirty="0" smtClean="0"/>
              <a:t>İtilmez </a:t>
            </a:r>
            <a:r>
              <a:rPr lang="tr-TR" dirty="0" err="1" smtClean="0"/>
              <a:t>gönülü</a:t>
            </a:r>
            <a:r>
              <a:rPr lang="tr-TR" dirty="0" smtClean="0"/>
              <a:t> iter bu gümüş,</a:t>
            </a:r>
          </a:p>
          <a:p>
            <a:r>
              <a:rPr lang="tr-TR" dirty="0" smtClean="0"/>
              <a:t>Eğilmez kişiyi eğer bu gümüş.</a:t>
            </a:r>
          </a:p>
          <a:p>
            <a:endParaRPr lang="tr-TR" dirty="0" smtClean="0"/>
          </a:p>
          <a:p>
            <a:r>
              <a:rPr lang="tr-TR" b="1" dirty="0" smtClean="0"/>
              <a:t>Kör er </a:t>
            </a:r>
            <a:r>
              <a:rPr lang="tr-TR" b="1" dirty="0" err="1" smtClean="0"/>
              <a:t>kördi</a:t>
            </a:r>
            <a:r>
              <a:rPr lang="tr-TR" b="1" dirty="0" smtClean="0"/>
              <a:t> </a:t>
            </a:r>
            <a:r>
              <a:rPr lang="tr-TR" b="1" dirty="0" err="1" smtClean="0"/>
              <a:t>altun</a:t>
            </a:r>
            <a:r>
              <a:rPr lang="tr-TR" b="1" dirty="0" smtClean="0"/>
              <a:t> </a:t>
            </a:r>
            <a:r>
              <a:rPr lang="tr-TR" b="1" dirty="0" err="1" smtClean="0"/>
              <a:t>özi</a:t>
            </a:r>
            <a:r>
              <a:rPr lang="tr-TR" b="1" dirty="0" smtClean="0"/>
              <a:t> yumuşadı,</a:t>
            </a:r>
          </a:p>
          <a:p>
            <a:r>
              <a:rPr lang="tr-TR" b="1" dirty="0" smtClean="0"/>
              <a:t>İri </a:t>
            </a:r>
            <a:r>
              <a:rPr lang="tr-TR" b="1" dirty="0" err="1" smtClean="0"/>
              <a:t>sözlüg</a:t>
            </a:r>
            <a:r>
              <a:rPr lang="tr-TR" b="1" dirty="0" smtClean="0"/>
              <a:t> </a:t>
            </a:r>
            <a:r>
              <a:rPr lang="tr-TR" b="1" dirty="0" err="1" smtClean="0"/>
              <a:t>erning</a:t>
            </a:r>
            <a:r>
              <a:rPr lang="tr-TR" b="1" dirty="0" smtClean="0"/>
              <a:t> </a:t>
            </a:r>
            <a:r>
              <a:rPr lang="tr-TR" b="1" dirty="0" err="1" smtClean="0"/>
              <a:t>sözi</a:t>
            </a:r>
            <a:r>
              <a:rPr lang="tr-TR" b="1" dirty="0" smtClean="0"/>
              <a:t> yumuşadı.</a:t>
            </a:r>
          </a:p>
          <a:p>
            <a:endParaRPr lang="tr-TR" dirty="0" smtClean="0"/>
          </a:p>
          <a:p>
            <a:r>
              <a:rPr lang="tr-TR" dirty="0" smtClean="0"/>
              <a:t>Gözü dumanlı er, altını gördü, özü yumuşadı,</a:t>
            </a:r>
          </a:p>
          <a:p>
            <a:r>
              <a:rPr lang="tr-TR" dirty="0" smtClean="0"/>
              <a:t>Büyük söyleyenlerin de sözü yumuşadı.</a:t>
            </a:r>
          </a:p>
          <a:p>
            <a:endParaRPr lang="tr-TR" dirty="0" smtClean="0"/>
          </a:p>
          <a:p>
            <a:r>
              <a:rPr lang="tr-TR" b="1" dirty="0" err="1" smtClean="0"/>
              <a:t>Özing</a:t>
            </a:r>
            <a:r>
              <a:rPr lang="tr-TR" b="1" dirty="0" smtClean="0"/>
              <a:t> </a:t>
            </a:r>
            <a:r>
              <a:rPr lang="tr-TR" b="1" dirty="0" err="1" smtClean="0"/>
              <a:t>asgı</a:t>
            </a:r>
            <a:r>
              <a:rPr lang="tr-TR" b="1" dirty="0" smtClean="0"/>
              <a:t> </a:t>
            </a:r>
            <a:r>
              <a:rPr lang="tr-TR" b="1" dirty="0" err="1" smtClean="0"/>
              <a:t>bolma</a:t>
            </a:r>
            <a:r>
              <a:rPr lang="tr-TR" b="1" dirty="0" smtClean="0"/>
              <a:t> budun </a:t>
            </a:r>
            <a:r>
              <a:rPr lang="tr-TR" b="1" dirty="0" err="1" smtClean="0"/>
              <a:t>asgı</a:t>
            </a:r>
            <a:r>
              <a:rPr lang="tr-TR" b="1" dirty="0" smtClean="0"/>
              <a:t> bol,</a:t>
            </a:r>
          </a:p>
          <a:p>
            <a:r>
              <a:rPr lang="tr-TR" b="1" dirty="0" smtClean="0"/>
              <a:t>Budun </a:t>
            </a:r>
            <a:r>
              <a:rPr lang="tr-TR" b="1" dirty="0" err="1" smtClean="0"/>
              <a:t>asgı</a:t>
            </a:r>
            <a:r>
              <a:rPr lang="tr-TR" b="1" dirty="0" smtClean="0"/>
              <a:t> içre </a:t>
            </a:r>
            <a:r>
              <a:rPr lang="tr-TR" b="1" dirty="0" err="1" smtClean="0"/>
              <a:t>özing</a:t>
            </a:r>
            <a:r>
              <a:rPr lang="tr-TR" b="1" dirty="0" smtClean="0"/>
              <a:t> </a:t>
            </a:r>
            <a:r>
              <a:rPr lang="tr-TR" b="1" dirty="0" err="1" smtClean="0"/>
              <a:t>asgı</a:t>
            </a:r>
            <a:r>
              <a:rPr lang="tr-TR" b="1" dirty="0" smtClean="0"/>
              <a:t> bol.</a:t>
            </a:r>
          </a:p>
          <a:p>
            <a:endParaRPr lang="tr-TR" dirty="0" smtClean="0"/>
          </a:p>
          <a:p>
            <a:r>
              <a:rPr lang="tr-TR" dirty="0"/>
              <a:t>Kendi çıkarını kollama, halkın çıkarını gözet,</a:t>
            </a:r>
            <a:r>
              <a:rPr lang="tr-TR" dirty="0" smtClean="0"/>
              <a:t/>
            </a:r>
            <a:br>
              <a:rPr lang="tr-TR" dirty="0" smtClean="0"/>
            </a:br>
            <a:r>
              <a:rPr lang="tr-TR" dirty="0"/>
              <a:t>Kendi çıkarını, milletin çıkarı içinde gör.</a:t>
            </a:r>
          </a:p>
        </p:txBody>
      </p:sp>
    </p:spTree>
    <p:extLst>
      <p:ext uri="{BB962C8B-B14F-4D97-AF65-F5344CB8AC3E}">
        <p14:creationId xmlns:p14="http://schemas.microsoft.com/office/powerpoint/2010/main" val="42187762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646</Words>
  <Application>Microsoft Office PowerPoint</Application>
  <PresentationFormat>Geniş ekran</PresentationFormat>
  <Paragraphs>66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KUTADGU BİLİG</vt:lpstr>
      <vt:lpstr>PowerPoint Sunusu</vt:lpstr>
      <vt:lpstr>PowerPoint Sunusu</vt:lpstr>
      <vt:lpstr>Aç-Tok Gözlülük</vt:lpstr>
      <vt:lpstr>Karma Örnekler</vt:lpstr>
      <vt:lpstr>Dilin Faydası ve Zararı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KUTADGU BİLİG</dc:title>
  <dc:creator>ferda</dc:creator>
  <cp:lastModifiedBy>ferda</cp:lastModifiedBy>
  <cp:revision>2</cp:revision>
  <dcterms:created xsi:type="dcterms:W3CDTF">2019-05-27T13:15:43Z</dcterms:created>
  <dcterms:modified xsi:type="dcterms:W3CDTF">2019-05-27T13:45:33Z</dcterms:modified>
</cp:coreProperties>
</file>