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57" r:id="rId8"/>
    <p:sldId id="258" r:id="rId9"/>
    <p:sldId id="261" r:id="rId10"/>
    <p:sldId id="259" r:id="rId11"/>
    <p:sldId id="260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13.03.2015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Vert_Skating" TargetMode="External"/><Relationship Id="rId3" Type="http://schemas.openxmlformats.org/officeDocument/2006/relationships/hyperlink" Target="http://en.wikipedia.org/wiki/Extreme_sports" TargetMode="External"/><Relationship Id="rId7" Type="http://schemas.openxmlformats.org/officeDocument/2006/relationships/hyperlink" Target="http://en.wikipedia.org/wiki/BMX" TargetMode="External"/><Relationship Id="rId2" Type="http://schemas.openxmlformats.org/officeDocument/2006/relationships/hyperlink" Target="http://en.wikipedia.org/wiki/Halfpip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Skateboarding" TargetMode="External"/><Relationship Id="rId5" Type="http://schemas.openxmlformats.org/officeDocument/2006/relationships/hyperlink" Target="http://en.wikipedia.org/wiki/Freestyle_skiing" TargetMode="External"/><Relationship Id="rId4" Type="http://schemas.openxmlformats.org/officeDocument/2006/relationships/hyperlink" Target="http://en.wikipedia.org/wiki/Snowboarding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Spor organizasyonları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3072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ecological</a:t>
            </a:r>
            <a:br>
              <a:rPr lang="en-US" dirty="0" smtClean="0"/>
            </a:br>
            <a:r>
              <a:rPr lang="en-US" dirty="0" smtClean="0"/>
              <a:t>footprint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2204864"/>
            <a:ext cx="7605464" cy="34747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ecological</a:t>
            </a:r>
            <a:r>
              <a:rPr lang="tr-TR" dirty="0" smtClean="0"/>
              <a:t> </a:t>
            </a:r>
            <a:r>
              <a:rPr lang="en-US" dirty="0" smtClean="0"/>
              <a:t>footprint process involved converting the quantitative measurements to a</a:t>
            </a:r>
            <a:r>
              <a:rPr lang="tr-TR" dirty="0" smtClean="0"/>
              <a:t> </a:t>
            </a:r>
            <a:r>
              <a:rPr lang="en-US" dirty="0" smtClean="0"/>
              <a:t>calculation of how much land area was required for what the event consumed</a:t>
            </a:r>
            <a:r>
              <a:rPr lang="tr-TR" dirty="0" smtClean="0"/>
              <a:t> </a:t>
            </a:r>
            <a:r>
              <a:rPr lang="en-US" dirty="0" smtClean="0"/>
              <a:t>(the resources/products) and produced (emissions/waste) (Cardiff Council,</a:t>
            </a:r>
            <a:r>
              <a:rPr lang="tr-TR" dirty="0" smtClean="0"/>
              <a:t> </a:t>
            </a:r>
            <a:r>
              <a:rPr lang="en-US" dirty="0" smtClean="0"/>
              <a:t>2005).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2. </a:t>
            </a:r>
            <a:r>
              <a:rPr lang="en-US" dirty="0" smtClean="0">
                <a:solidFill>
                  <a:srgbClr val="FF0000"/>
                </a:solidFill>
              </a:rPr>
              <a:t>The second example </a:t>
            </a:r>
            <a:r>
              <a:rPr lang="en-US" dirty="0" smtClean="0"/>
              <a:t>involves the rugby 2004 FA Cup Final and the</a:t>
            </a:r>
            <a:r>
              <a:rPr lang="tr-TR" dirty="0" smtClean="0"/>
              <a:t> </a:t>
            </a:r>
            <a:r>
              <a:rPr lang="en-US" dirty="0" smtClean="0"/>
              <a:t>measurement of the environmental impact of the event as an ‘‘ecological</a:t>
            </a:r>
            <a:r>
              <a:rPr lang="tr-TR" dirty="0" smtClean="0"/>
              <a:t> </a:t>
            </a:r>
            <a:r>
              <a:rPr lang="en-US" dirty="0" smtClean="0"/>
              <a:t>footprint’’ (Cardiff Council, 2005). This calculation was expressed ‘‘in global hectares (</a:t>
            </a:r>
            <a:r>
              <a:rPr lang="en-US" dirty="0" err="1" smtClean="0"/>
              <a:t>gha</a:t>
            </a:r>
            <a:r>
              <a:rPr lang="en-US" dirty="0" smtClean="0"/>
              <a:t>) of ‘‘</a:t>
            </a:r>
            <a:r>
              <a:rPr lang="en-US" dirty="0" err="1" smtClean="0"/>
              <a:t>earthshare</a:t>
            </a:r>
            <a:r>
              <a:rPr lang="en-US" dirty="0" smtClean="0"/>
              <a:t>’’ (Cardiff Council, 2005, p. 4) and resulted in an ecological footprint of</a:t>
            </a:r>
            <a:r>
              <a:rPr lang="tr-TR" dirty="0" smtClean="0"/>
              <a:t> </a:t>
            </a:r>
            <a:r>
              <a:rPr lang="en-US" dirty="0" smtClean="0"/>
              <a:t>over 3,000 football pitches or an ‘‘</a:t>
            </a:r>
            <a:r>
              <a:rPr lang="en-US" dirty="0" err="1" smtClean="0"/>
              <a:t>earthshare</a:t>
            </a:r>
            <a:r>
              <a:rPr lang="en-US" dirty="0" smtClean="0"/>
              <a:t>’’ of over 3,000 </a:t>
            </a:r>
            <a:r>
              <a:rPr lang="en-US" dirty="0" err="1" smtClean="0"/>
              <a:t>gha</a:t>
            </a:r>
            <a:r>
              <a:rPr lang="en-US" dirty="0" smtClean="0"/>
              <a:t> (</a:t>
            </a:r>
            <a:r>
              <a:rPr lang="en-US" dirty="0" err="1" smtClean="0"/>
              <a:t>Collinset</a:t>
            </a:r>
            <a:r>
              <a:rPr lang="en-US" dirty="0" smtClean="0"/>
              <a:t> al., 2007). This ‘‘</a:t>
            </a:r>
            <a:r>
              <a:rPr lang="en-US" dirty="0" err="1" smtClean="0"/>
              <a:t>earthshare</a:t>
            </a:r>
            <a:r>
              <a:rPr lang="en-US" dirty="0" smtClean="0"/>
              <a:t>’’ conclusion indicated that the FA Cup event</a:t>
            </a:r>
            <a:r>
              <a:rPr lang="tr-TR" dirty="0" smtClean="0"/>
              <a:t> </a:t>
            </a:r>
            <a:r>
              <a:rPr lang="en-US" dirty="0" smtClean="0"/>
              <a:t>utilized a larger share of the resources from the natural environment than can</a:t>
            </a:r>
            <a:r>
              <a:rPr lang="tr-TR" dirty="0" smtClean="0"/>
              <a:t> </a:t>
            </a:r>
            <a:r>
              <a:rPr lang="en-US" dirty="0" smtClean="0"/>
              <a:t>be sustained in our world with finite resources (Cardiff Council, 2005).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3 .</a:t>
            </a:r>
            <a:r>
              <a:rPr lang="en-US" dirty="0" smtClean="0">
                <a:solidFill>
                  <a:srgbClr val="FF0000"/>
                </a:solidFill>
              </a:rPr>
              <a:t> The third example </a:t>
            </a:r>
            <a:r>
              <a:rPr lang="en-US" dirty="0" smtClean="0"/>
              <a:t>involves the </a:t>
            </a:r>
            <a:r>
              <a:rPr lang="en-US" dirty="0" err="1" smtClean="0"/>
              <a:t>Fe´de´ration</a:t>
            </a:r>
            <a:r>
              <a:rPr lang="en-US" dirty="0" smtClean="0"/>
              <a:t> </a:t>
            </a:r>
            <a:r>
              <a:rPr lang="en-US" dirty="0" err="1" smtClean="0"/>
              <a:t>Internationale</a:t>
            </a:r>
            <a:r>
              <a:rPr lang="en-US" dirty="0" smtClean="0"/>
              <a:t> du Football</a:t>
            </a:r>
          </a:p>
          <a:p>
            <a:r>
              <a:rPr lang="en-US" dirty="0" smtClean="0"/>
              <a:t>Association’s (FIFA) signed agreement with the United Nations Environmental </a:t>
            </a:r>
            <a:r>
              <a:rPr lang="en-US" dirty="0" err="1" smtClean="0"/>
              <a:t>Programme</a:t>
            </a:r>
            <a:r>
              <a:rPr lang="en-US" dirty="0" smtClean="0"/>
              <a:t> (UNEP) in 2005 that set the stage for working to monitor</a:t>
            </a:r>
            <a:r>
              <a:rPr lang="tr-TR" dirty="0" smtClean="0"/>
              <a:t> </a:t>
            </a:r>
            <a:r>
              <a:rPr lang="en-US" dirty="0" smtClean="0"/>
              <a:t>and reduce the environmental impact of staging the 2006 FIFA World</a:t>
            </a:r>
            <a:r>
              <a:rPr lang="tr-TR" dirty="0" smtClean="0"/>
              <a:t> </a:t>
            </a:r>
            <a:r>
              <a:rPr lang="en-US" dirty="0" smtClean="0"/>
              <a:t>Cup (UN, 2005; UN, 2006). FIFA agreed to ‘‘incorporate environmental</a:t>
            </a:r>
            <a:r>
              <a:rPr lang="tr-TR" dirty="0" smtClean="0"/>
              <a:t> </a:t>
            </a:r>
            <a:r>
              <a:rPr lang="en-US" dirty="0" smtClean="0"/>
              <a:t>considerations in the preparation and staging of its games [because of] an</a:t>
            </a:r>
            <a:r>
              <a:rPr lang="tr-TR" dirty="0" smtClean="0"/>
              <a:t> </a:t>
            </a:r>
            <a:r>
              <a:rPr lang="en-US" dirty="0" smtClean="0"/>
              <a:t>increasing realization by organizers of major sport events that they must</a:t>
            </a:r>
            <a:r>
              <a:rPr lang="tr-TR" dirty="0" smtClean="0"/>
              <a:t> </a:t>
            </a:r>
            <a:r>
              <a:rPr lang="en-US" dirty="0" smtClean="0"/>
              <a:t>seriously integrate the impact of their events on the environment’’ (</a:t>
            </a:r>
            <a:r>
              <a:rPr lang="en-US" dirty="0" err="1" smtClean="0"/>
              <a:t>Toepfer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2005, p. 1). This event incorporated a voluntary program to responsibly </a:t>
            </a:r>
            <a:r>
              <a:rPr lang="en-US" dirty="0" smtClean="0">
                <a:solidFill>
                  <a:srgbClr val="00B0F0"/>
                </a:solidFill>
              </a:rPr>
              <a:t>use</a:t>
            </a:r>
            <a:r>
              <a:rPr lang="tr-TR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water and energy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develop a waste disposal strategy, and reduce the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spectator impact by encouraging public transit use with free transportation</a:t>
            </a:r>
            <a:r>
              <a:rPr lang="tr-TR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to and from the event with each ticket (World Cup, 2006). </a:t>
            </a:r>
            <a:r>
              <a:rPr lang="en-US" dirty="0" smtClean="0"/>
              <a:t>This marked ‘‘the</a:t>
            </a:r>
            <a:r>
              <a:rPr lang="tr-TR" dirty="0" smtClean="0"/>
              <a:t> </a:t>
            </a:r>
            <a:r>
              <a:rPr lang="en-US" dirty="0" smtClean="0"/>
              <a:t>first climate-neutral World Cup’’ with investments in projects to offset</a:t>
            </a:r>
            <a:r>
              <a:rPr lang="tr-TR" dirty="0" smtClean="0"/>
              <a:t> </a:t>
            </a:r>
            <a:r>
              <a:rPr lang="en-US" dirty="0" smtClean="0"/>
              <a:t>unavoidable event carbon emissions (World Cup, 2006, p. 30).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fourth example </a:t>
            </a:r>
            <a:r>
              <a:rPr lang="en-US" dirty="0" smtClean="0"/>
              <a:t>involves the </a:t>
            </a:r>
            <a:r>
              <a:rPr lang="en-US" dirty="0" err="1" smtClean="0"/>
              <a:t>Fe´de´ration</a:t>
            </a:r>
            <a:r>
              <a:rPr lang="en-US" dirty="0" smtClean="0"/>
              <a:t> </a:t>
            </a:r>
            <a:r>
              <a:rPr lang="en-US" dirty="0" err="1" smtClean="0"/>
              <a:t>Internationale</a:t>
            </a:r>
            <a:r>
              <a:rPr lang="en-US" dirty="0" smtClean="0"/>
              <a:t> de </a:t>
            </a:r>
            <a:r>
              <a:rPr lang="tr-TR" dirty="0" smtClean="0"/>
              <a:t>m</a:t>
            </a:r>
            <a:r>
              <a:rPr lang="en-US" dirty="0" err="1" smtClean="0"/>
              <a:t>otocyclism</a:t>
            </a:r>
            <a:r>
              <a:rPr lang="en-US" dirty="0" smtClean="0"/>
              <a:t> (FIM) that adopted an environmental code in 1994 and then partnered</a:t>
            </a:r>
            <a:r>
              <a:rPr lang="tr-TR" dirty="0" smtClean="0"/>
              <a:t> </a:t>
            </a:r>
            <a:r>
              <a:rPr lang="en-US" dirty="0" smtClean="0"/>
              <a:t>with the UNEP in 2006 to advance the code (FIM, 2008). This code focuses</a:t>
            </a:r>
            <a:r>
              <a:rPr lang="tr-TR" dirty="0" smtClean="0"/>
              <a:t> </a:t>
            </a:r>
            <a:r>
              <a:rPr lang="en-US" dirty="0" smtClean="0"/>
              <a:t>on noise (sound levels), fuel (use of unleaded, </a:t>
            </a:r>
            <a:r>
              <a:rPr lang="en-US" dirty="0" err="1" smtClean="0"/>
              <a:t>biofuels</a:t>
            </a:r>
            <a:r>
              <a:rPr lang="en-US" dirty="0" smtClean="0"/>
              <a:t>, hydrogen or</a:t>
            </a:r>
            <a:r>
              <a:rPr lang="tr-TR" dirty="0" smtClean="0"/>
              <a:t> </a:t>
            </a:r>
            <a:r>
              <a:rPr lang="en-US" dirty="0" smtClean="0"/>
              <a:t>electricity), ground protection (an environmental mat is required to catch</a:t>
            </a:r>
            <a:r>
              <a:rPr lang="tr-TR" dirty="0" smtClean="0"/>
              <a:t> </a:t>
            </a:r>
            <a:r>
              <a:rPr lang="en-US" dirty="0" smtClean="0"/>
              <a:t>garbage or oil), and cleaning issues (a designated cleaning area is required</a:t>
            </a:r>
            <a:r>
              <a:rPr lang="tr-TR" dirty="0" smtClean="0"/>
              <a:t> </a:t>
            </a:r>
            <a:r>
              <a:rPr lang="en-US" dirty="0" smtClean="0"/>
              <a:t>and only water and detergent are allowed) (FIM, 2008). Each event catering</a:t>
            </a:r>
            <a:r>
              <a:rPr lang="tr-TR" dirty="0" smtClean="0"/>
              <a:t> </a:t>
            </a:r>
            <a:r>
              <a:rPr lang="en-US" dirty="0" smtClean="0"/>
              <a:t>contract is required to include the utilization of items that are recyclable,</a:t>
            </a:r>
            <a:r>
              <a:rPr lang="tr-TR" dirty="0" smtClean="0"/>
              <a:t> </a:t>
            </a:r>
            <a:r>
              <a:rPr lang="en-US" dirty="0" smtClean="0"/>
              <a:t>re</a:t>
            </a:r>
            <a:r>
              <a:rPr lang="tr-TR" dirty="0" smtClean="0"/>
              <a:t>-</a:t>
            </a:r>
            <a:r>
              <a:rPr lang="en-US" dirty="0" smtClean="0"/>
              <a:t>usable, or compostable (FIM, 2008). Finally, the event is required to</a:t>
            </a:r>
            <a:r>
              <a:rPr lang="tr-TR" dirty="0" smtClean="0"/>
              <a:t> </a:t>
            </a:r>
            <a:r>
              <a:rPr lang="en-US" dirty="0" smtClean="0"/>
              <a:t>encourage environmental behavior by spectators (FIM, 2008). The FIM code</a:t>
            </a:r>
            <a:r>
              <a:rPr lang="tr-TR" dirty="0" smtClean="0"/>
              <a:t> </a:t>
            </a:r>
            <a:r>
              <a:rPr lang="en-US" dirty="0" smtClean="0"/>
              <a:t>represents a concentrated effort to protect the environment as it is a</a:t>
            </a:r>
            <a:r>
              <a:rPr lang="tr-TR" dirty="0" smtClean="0"/>
              <a:t> </a:t>
            </a:r>
            <a:r>
              <a:rPr lang="en-US" dirty="0" smtClean="0"/>
              <a:t>mandatory requirement for all sanctioned events.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 fifth example </a:t>
            </a:r>
            <a:r>
              <a:rPr lang="en-US" dirty="0" smtClean="0"/>
              <a:t>is the 2005 International Amateur Athletics Federation</a:t>
            </a:r>
            <a:r>
              <a:rPr lang="tr-TR" dirty="0" smtClean="0"/>
              <a:t> </a:t>
            </a:r>
            <a:r>
              <a:rPr lang="en-US" dirty="0" smtClean="0"/>
              <a:t>(IAAF) World Championships in Helsinki. This event was the first major</a:t>
            </a:r>
            <a:r>
              <a:rPr lang="tr-TR" dirty="0" smtClean="0"/>
              <a:t> </a:t>
            </a:r>
            <a:r>
              <a:rPr lang="en-US" dirty="0" smtClean="0"/>
              <a:t>athletics event to run a program called ‘‘</a:t>
            </a:r>
            <a:r>
              <a:rPr lang="en-US" dirty="0" err="1" smtClean="0"/>
              <a:t>Ecomass</a:t>
            </a:r>
            <a:r>
              <a:rPr lang="en-US" dirty="0" smtClean="0"/>
              <a:t>,’’ which concentrated on</a:t>
            </a:r>
          </a:p>
          <a:p>
            <a:pPr>
              <a:buNone/>
            </a:pPr>
            <a:r>
              <a:rPr lang="en-US" dirty="0" smtClean="0"/>
              <a:t>environmental life cycle thinking, managing carbon emissions, the effects of</a:t>
            </a:r>
          </a:p>
          <a:p>
            <a:pPr>
              <a:buNone/>
            </a:pPr>
            <a:r>
              <a:rPr lang="en-US" dirty="0" smtClean="0"/>
              <a:t>materials and crosscutting environmental effects (</a:t>
            </a:r>
            <a:r>
              <a:rPr lang="en-US" dirty="0" err="1" smtClean="0"/>
              <a:t>Ecomass</a:t>
            </a:r>
            <a:r>
              <a:rPr lang="en-US" dirty="0" smtClean="0"/>
              <a:t> </a:t>
            </a:r>
            <a:r>
              <a:rPr lang="en-US" dirty="0" err="1" smtClean="0"/>
              <a:t>Programme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2005). A post-event manual on the environmental program was distributed</a:t>
            </a:r>
          </a:p>
          <a:p>
            <a:pPr>
              <a:buNone/>
            </a:pPr>
            <a:r>
              <a:rPr lang="en-US" dirty="0" smtClean="0"/>
              <a:t>to IAAF membership organizations to improve the transferability and</a:t>
            </a:r>
          </a:p>
          <a:p>
            <a:pPr>
              <a:buNone/>
            </a:pPr>
            <a:r>
              <a:rPr lang="en-US" dirty="0" smtClean="0"/>
              <a:t>comparability of ES when hosting the event (</a:t>
            </a:r>
            <a:r>
              <a:rPr lang="en-US" dirty="0" err="1" smtClean="0"/>
              <a:t>Ecomass</a:t>
            </a:r>
            <a:r>
              <a:rPr lang="en-US" dirty="0" smtClean="0"/>
              <a:t> </a:t>
            </a:r>
            <a:r>
              <a:rPr lang="en-US" dirty="0" err="1" smtClean="0"/>
              <a:t>Programme</a:t>
            </a:r>
            <a:r>
              <a:rPr lang="en-US" dirty="0" smtClean="0"/>
              <a:t>, 2005).</a:t>
            </a:r>
          </a:p>
          <a:p>
            <a:pPr>
              <a:buNone/>
            </a:pPr>
            <a:r>
              <a:rPr lang="en-US" dirty="0" smtClean="0"/>
              <a:t>This represents an effort in transferability and comparability of ES actions</a:t>
            </a:r>
          </a:p>
          <a:p>
            <a:pPr>
              <a:buNone/>
            </a:pPr>
            <a:r>
              <a:rPr lang="en-US" dirty="0" smtClean="0"/>
              <a:t>for a specific transient</a:t>
            </a:r>
            <a:r>
              <a:rPr lang="tr-TR" dirty="0" smtClean="0"/>
              <a:t> (geçici)</a:t>
            </a:r>
            <a:r>
              <a:rPr lang="en-US" dirty="0" smtClean="0"/>
              <a:t> sport event.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The sixth example is the 2008 Winter X Games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Aspen</a:t>
            </a:r>
            <a:r>
              <a:rPr lang="tr-TR" dirty="0" smtClean="0">
                <a:solidFill>
                  <a:srgbClr val="FF0000"/>
                </a:solidFill>
              </a:rPr>
              <a:t>, Colorado, USA</a:t>
            </a:r>
            <a:r>
              <a:rPr lang="tr-TR" dirty="0" smtClean="0"/>
              <a:t>)</a:t>
            </a:r>
            <a:r>
              <a:rPr lang="en-US" dirty="0" smtClean="0"/>
              <a:t> that included a variety of</a:t>
            </a:r>
            <a:r>
              <a:rPr lang="tr-TR" dirty="0" smtClean="0"/>
              <a:t> </a:t>
            </a:r>
            <a:r>
              <a:rPr lang="en-US" dirty="0" smtClean="0"/>
              <a:t>environmental activities, such as recycling and composting programs that</a:t>
            </a:r>
            <a:r>
              <a:rPr lang="tr-TR" dirty="0" smtClean="0"/>
              <a:t> </a:t>
            </a:r>
            <a:r>
              <a:rPr lang="en-US" dirty="0" smtClean="0"/>
              <a:t>included kitchen grease being converted into </a:t>
            </a:r>
            <a:r>
              <a:rPr lang="en-US" dirty="0" err="1" smtClean="0"/>
              <a:t>biofuel</a:t>
            </a:r>
            <a:r>
              <a:rPr lang="en-US" dirty="0" smtClean="0"/>
              <a:t> for the event’s</a:t>
            </a:r>
            <a:r>
              <a:rPr lang="tr-TR" dirty="0" smtClean="0"/>
              <a:t> </a:t>
            </a:r>
            <a:r>
              <a:rPr lang="en-US" dirty="0" smtClean="0"/>
              <a:t>motorized equipment (Winter X Games, 2008). In addition, the </a:t>
            </a:r>
            <a:r>
              <a:rPr lang="en-US" dirty="0" err="1" smtClean="0"/>
              <a:t>superpipe</a:t>
            </a:r>
            <a:r>
              <a:rPr lang="tr-TR" dirty="0" smtClean="0"/>
              <a:t>* </a:t>
            </a:r>
            <a:r>
              <a:rPr lang="en-US" dirty="0" smtClean="0"/>
              <a:t>(event competition equipment) was designed with a dirt base instead of</a:t>
            </a:r>
            <a:r>
              <a:rPr lang="tr-TR" dirty="0" smtClean="0"/>
              <a:t> </a:t>
            </a:r>
            <a:r>
              <a:rPr lang="en-US" dirty="0" smtClean="0"/>
              <a:t>snow, saving over $10,000 and over four million gallons of water (Winter X</a:t>
            </a:r>
            <a:r>
              <a:rPr lang="tr-TR" dirty="0" smtClean="0"/>
              <a:t> </a:t>
            </a:r>
            <a:r>
              <a:rPr lang="en-US" dirty="0" smtClean="0"/>
              <a:t>Games, 2008). Also, the event planted 500 trees and created a program to</a:t>
            </a:r>
            <a:r>
              <a:rPr lang="tr-TR" dirty="0" smtClean="0"/>
              <a:t> </a:t>
            </a:r>
            <a:r>
              <a:rPr lang="en-US" dirty="0" smtClean="0"/>
              <a:t>limit the event’s carbon emissions (Winter X Games, 2008).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*</a:t>
            </a:r>
            <a:r>
              <a:rPr lang="en-US" dirty="0"/>
              <a:t> </a:t>
            </a:r>
            <a:r>
              <a:rPr lang="en-US" sz="1400" dirty="0">
                <a:solidFill>
                  <a:srgbClr val="FF0000"/>
                </a:solidFill>
              </a:rPr>
              <a:t>A </a:t>
            </a:r>
            <a:r>
              <a:rPr lang="en-US" sz="1400" b="1" dirty="0" err="1">
                <a:solidFill>
                  <a:srgbClr val="FF0000"/>
                </a:solidFill>
              </a:rPr>
              <a:t>superpipe</a:t>
            </a:r>
            <a:r>
              <a:rPr lang="en-US" sz="1400" dirty="0">
                <a:solidFill>
                  <a:srgbClr val="FF0000"/>
                </a:solidFill>
              </a:rPr>
              <a:t> is a large </a:t>
            </a:r>
            <a:r>
              <a:rPr lang="en-US" sz="1400" dirty="0" err="1">
                <a:solidFill>
                  <a:srgbClr val="FF0000"/>
                </a:solidFill>
                <a:hlinkClick r:id="rId2" tooltip="Halfpipe"/>
              </a:rPr>
              <a:t>halfpipe</a:t>
            </a:r>
            <a:r>
              <a:rPr lang="en-US" sz="1400" dirty="0">
                <a:solidFill>
                  <a:srgbClr val="FF0000"/>
                </a:solidFill>
              </a:rPr>
              <a:t> structure used in </a:t>
            </a:r>
            <a:r>
              <a:rPr lang="en-US" sz="1400" dirty="0">
                <a:solidFill>
                  <a:srgbClr val="FF0000"/>
                </a:solidFill>
                <a:hlinkClick r:id="rId3" tooltip="Extreme sports"/>
              </a:rPr>
              <a:t>extreme sports</a:t>
            </a:r>
            <a:r>
              <a:rPr lang="en-US" sz="1400" dirty="0">
                <a:solidFill>
                  <a:srgbClr val="FF0000"/>
                </a:solidFill>
              </a:rPr>
              <a:t> such as </a:t>
            </a:r>
            <a:r>
              <a:rPr lang="en-US" sz="1400" dirty="0">
                <a:solidFill>
                  <a:srgbClr val="FF0000"/>
                </a:solidFill>
                <a:hlinkClick r:id="rId4" tooltip="Snowboarding"/>
              </a:rPr>
              <a:t>snowboarding</a:t>
            </a:r>
            <a:r>
              <a:rPr lang="en-US" sz="1400" dirty="0">
                <a:solidFill>
                  <a:srgbClr val="FF0000"/>
                </a:solidFill>
              </a:rPr>
              <a:t>, </a:t>
            </a:r>
            <a:r>
              <a:rPr lang="en-US" sz="1400" dirty="0">
                <a:solidFill>
                  <a:srgbClr val="FF0000"/>
                </a:solidFill>
                <a:hlinkClick r:id="rId5" tooltip="Freestyle skiing"/>
              </a:rPr>
              <a:t>freestyle skiing</a:t>
            </a:r>
            <a:r>
              <a:rPr lang="en-US" sz="1400" dirty="0">
                <a:solidFill>
                  <a:srgbClr val="FF0000"/>
                </a:solidFill>
              </a:rPr>
              <a:t>, </a:t>
            </a:r>
            <a:r>
              <a:rPr lang="en-US" sz="1400" dirty="0">
                <a:solidFill>
                  <a:srgbClr val="FF0000"/>
                </a:solidFill>
                <a:hlinkClick r:id="rId6" tooltip="Skateboarding"/>
              </a:rPr>
              <a:t>skateboarding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  <a:r>
              <a:rPr lang="en-US" sz="1400" dirty="0" err="1">
                <a:solidFill>
                  <a:srgbClr val="FF0000"/>
                </a:solidFill>
              </a:rPr>
              <a:t>freestyle</a:t>
            </a:r>
            <a:r>
              <a:rPr lang="en-US" sz="1400" dirty="0" err="1">
                <a:solidFill>
                  <a:srgbClr val="FF0000"/>
                </a:solidFill>
                <a:hlinkClick r:id="rId7" tooltip="BMX"/>
              </a:rPr>
              <a:t>BMX</a:t>
            </a:r>
            <a:r>
              <a:rPr lang="en-US" sz="1400" dirty="0">
                <a:solidFill>
                  <a:srgbClr val="FF0000"/>
                </a:solidFill>
              </a:rPr>
              <a:t> and </a:t>
            </a:r>
            <a:r>
              <a:rPr lang="en-US" sz="1400" dirty="0" err="1">
                <a:solidFill>
                  <a:srgbClr val="FF0000"/>
                </a:solidFill>
                <a:hlinkClick r:id="rId8" tooltip="Vert Skating"/>
              </a:rPr>
              <a:t>Vert</a:t>
            </a:r>
            <a:r>
              <a:rPr lang="en-US" sz="1400" dirty="0">
                <a:solidFill>
                  <a:srgbClr val="FF0000"/>
                </a:solidFill>
                <a:hlinkClick r:id="rId8" tooltip="Vert Skating"/>
              </a:rPr>
              <a:t> Skating</a:t>
            </a:r>
            <a:r>
              <a:rPr lang="en-US" sz="1400" dirty="0">
                <a:solidFill>
                  <a:srgbClr val="FF0000"/>
                </a:solidFill>
              </a:rPr>
              <a:t>.</a:t>
            </a:r>
            <a:endParaRPr lang="tr-TR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The seventh and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final example </a:t>
            </a:r>
            <a:r>
              <a:rPr lang="en-US" dirty="0" smtClean="0"/>
              <a:t>involves the Fe ´</a:t>
            </a:r>
            <a:r>
              <a:rPr lang="en-US" dirty="0" err="1" smtClean="0"/>
              <a:t>de´ration</a:t>
            </a:r>
            <a:r>
              <a:rPr lang="en-US" dirty="0" smtClean="0"/>
              <a:t> </a:t>
            </a:r>
            <a:r>
              <a:rPr lang="en-US" dirty="0" err="1" smtClean="0"/>
              <a:t>Internationale</a:t>
            </a:r>
            <a:r>
              <a:rPr lang="en-US" dirty="0" smtClean="0"/>
              <a:t> de Ski (FIS) and its</a:t>
            </a:r>
            <a:r>
              <a:rPr lang="tr-TR" dirty="0" smtClean="0"/>
              <a:t> </a:t>
            </a:r>
            <a:r>
              <a:rPr lang="en-US" dirty="0" smtClean="0"/>
              <a:t>sustainable development legacy. In 2007, the Alpine World Ski Championships partnered with local high school natural science students who designed</a:t>
            </a:r>
            <a:r>
              <a:rPr lang="tr-TR" dirty="0" smtClean="0"/>
              <a:t> </a:t>
            </a:r>
            <a:r>
              <a:rPr lang="en-US" dirty="0" smtClean="0"/>
              <a:t>the event’s environmental plan (FIS, 2007). This plan promoted public</a:t>
            </a:r>
            <a:r>
              <a:rPr lang="tr-TR" dirty="0" smtClean="0"/>
              <a:t> </a:t>
            </a:r>
            <a:r>
              <a:rPr lang="en-US" dirty="0" smtClean="0"/>
              <a:t>transportation, alternative fuels, waste recycling, and developing environmental information for distribution. The students also completed an</a:t>
            </a:r>
            <a:r>
              <a:rPr lang="tr-TR" dirty="0"/>
              <a:t> </a:t>
            </a:r>
            <a:r>
              <a:rPr lang="en-US" dirty="0" smtClean="0"/>
              <a:t>environmental impact assessment after the event (FIS, 2007). This joint</a:t>
            </a:r>
            <a:r>
              <a:rPr lang="tr-TR" dirty="0" smtClean="0"/>
              <a:t> </a:t>
            </a:r>
            <a:r>
              <a:rPr lang="en-US" dirty="0" smtClean="0"/>
              <a:t>venture</a:t>
            </a:r>
            <a:r>
              <a:rPr lang="tr-TR" dirty="0" smtClean="0"/>
              <a:t> (girişim) </a:t>
            </a:r>
            <a:r>
              <a:rPr lang="en-US" dirty="0" smtClean="0"/>
              <a:t> was promoted as an example of the FIS being progressive in</a:t>
            </a:r>
            <a:r>
              <a:rPr lang="tr-TR" dirty="0" smtClean="0"/>
              <a:t> </a:t>
            </a:r>
            <a:r>
              <a:rPr lang="en-US" dirty="0" smtClean="0"/>
              <a:t>safeguarding the natural environment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Sporun çevreye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Some Common Ways in which Sport Affects the Environment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smtClean="0"/>
              <a:t>Facilities</a:t>
            </a:r>
            <a:r>
              <a:rPr lang="en-US" dirty="0" smtClean="0"/>
              <a:t>:</a:t>
            </a:r>
            <a:endParaRPr lang="tr-TR" dirty="0" smtClean="0"/>
          </a:p>
          <a:p>
            <a:r>
              <a:rPr lang="en-US" dirty="0" smtClean="0"/>
              <a:t>Development </a:t>
            </a:r>
            <a:r>
              <a:rPr lang="en-US" dirty="0" smtClean="0"/>
              <a:t>of fragile or scarce land types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Soil erosion during construction</a:t>
            </a:r>
            <a:endParaRPr lang="tr-TR" dirty="0" smtClean="0"/>
          </a:p>
          <a:p>
            <a:r>
              <a:rPr lang="en-US" dirty="0" smtClean="0"/>
              <a:t>Construction </a:t>
            </a:r>
            <a:r>
              <a:rPr lang="en-US" dirty="0" smtClean="0"/>
              <a:t>waste sent to landfill or incinerator</a:t>
            </a:r>
            <a:endParaRPr lang="tr-TR" dirty="0" smtClean="0"/>
          </a:p>
          <a:p>
            <a:r>
              <a:rPr lang="en-US" dirty="0" smtClean="0"/>
              <a:t>Pollution </a:t>
            </a:r>
            <a:r>
              <a:rPr lang="en-US" dirty="0" smtClean="0"/>
              <a:t>from liquid spills (fuels, cleaners, solvents, etc.)</a:t>
            </a:r>
            <a:endParaRPr lang="tr-TR" dirty="0" smtClean="0"/>
          </a:p>
          <a:p>
            <a:r>
              <a:rPr lang="en-US" dirty="0" smtClean="0"/>
              <a:t>Noise </a:t>
            </a:r>
            <a:r>
              <a:rPr lang="en-US" dirty="0" smtClean="0"/>
              <a:t>and light pollution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Facilities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Air and noise pollution from increased vehicle traffic</a:t>
            </a:r>
            <a:endParaRPr lang="tr-TR" dirty="0" smtClean="0"/>
          </a:p>
          <a:p>
            <a:r>
              <a:rPr lang="en-US" dirty="0" smtClean="0"/>
              <a:t>Consumption </a:t>
            </a:r>
            <a:r>
              <a:rPr lang="en-US" dirty="0" smtClean="0"/>
              <a:t>of non-renewable resources (fuel, metals, etc.)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Consumption of natural resources (water, wood, paper, etc.)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Creation of greenhouse gases (electrical, fuel consumption)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Ozone layer depletion (from refrigerants)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smtClean="0"/>
              <a:t>Soil and water pollution from pesticide use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Events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Impacts from facility construction/ </a:t>
            </a:r>
            <a:r>
              <a:rPr lang="en-US" dirty="0" smtClean="0"/>
              <a:t>operation</a:t>
            </a:r>
            <a:endParaRPr lang="tr-TR" dirty="0" smtClean="0"/>
          </a:p>
          <a:p>
            <a:r>
              <a:rPr lang="en-US" dirty="0" smtClean="0"/>
              <a:t>Consumption </a:t>
            </a:r>
            <a:r>
              <a:rPr lang="en-US" dirty="0" smtClean="0"/>
              <a:t>of non-renewable resources (fuel, metals, etc.)</a:t>
            </a:r>
            <a:endParaRPr lang="tr-TR" dirty="0" smtClean="0"/>
          </a:p>
          <a:p>
            <a:r>
              <a:rPr lang="en-US" dirty="0" smtClean="0"/>
              <a:t>Consumption </a:t>
            </a:r>
            <a:r>
              <a:rPr lang="en-US" dirty="0" smtClean="0"/>
              <a:t>of natural resources (water, wood, etc)</a:t>
            </a:r>
            <a:endParaRPr lang="tr-TR" dirty="0" smtClean="0"/>
          </a:p>
          <a:p>
            <a:r>
              <a:rPr lang="en-US" dirty="0" smtClean="0"/>
              <a:t>Creation </a:t>
            </a:r>
            <a:r>
              <a:rPr lang="en-US" dirty="0" smtClean="0"/>
              <a:t>of greenhouse gases (electrical, transportation)</a:t>
            </a:r>
            <a:endParaRPr lang="tr-TR" dirty="0" smtClean="0"/>
          </a:p>
          <a:p>
            <a:r>
              <a:rPr lang="en-US" dirty="0" smtClean="0"/>
              <a:t>Air </a:t>
            </a:r>
            <a:r>
              <a:rPr lang="en-US" dirty="0" smtClean="0"/>
              <a:t>and noise pollution from movement of people/goods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Soil erosion and compaction by spectators</a:t>
            </a:r>
            <a:endParaRPr lang="tr-TR" dirty="0" smtClean="0"/>
          </a:p>
          <a:p>
            <a:r>
              <a:rPr lang="en-US" dirty="0" smtClean="0"/>
              <a:t>Spectator </a:t>
            </a:r>
            <a:r>
              <a:rPr lang="en-US" dirty="0" smtClean="0"/>
              <a:t>waste sent to landfill, incinerator and sewage plant</a:t>
            </a:r>
            <a:endParaRPr lang="tr-TR" dirty="0" smtClean="0"/>
          </a:p>
          <a:p>
            <a:r>
              <a:rPr lang="en-US" dirty="0" smtClean="0"/>
              <a:t>Paper </a:t>
            </a:r>
            <a:r>
              <a:rPr lang="en-US" dirty="0" smtClean="0"/>
              <a:t>consumption by media</a:t>
            </a:r>
            <a:endParaRPr lang="tr-TR" dirty="0" smtClean="0"/>
          </a:p>
          <a:p>
            <a:r>
              <a:rPr lang="en-US" dirty="0" smtClean="0"/>
              <a:t>Waste </a:t>
            </a:r>
            <a:r>
              <a:rPr lang="en-US" dirty="0" smtClean="0"/>
              <a:t>generated from signs, banners, temporary booths, etc.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39552" y="908720"/>
            <a:ext cx="792088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>
                <a:solidFill>
                  <a:srgbClr val="00B050"/>
                </a:solidFill>
              </a:rPr>
              <a:t>Spor </a:t>
            </a:r>
            <a:r>
              <a:rPr lang="tr-TR" dirty="0" smtClean="0">
                <a:solidFill>
                  <a:srgbClr val="00B050"/>
                </a:solidFill>
              </a:rPr>
              <a:t>organizasyonları </a:t>
            </a:r>
            <a:r>
              <a:rPr lang="tr-TR" dirty="0">
                <a:solidFill>
                  <a:srgbClr val="00B050"/>
                </a:solidFill>
              </a:rPr>
              <a:t>nasıl bir gelecekle karşı karşıyadır.</a:t>
            </a:r>
            <a:br>
              <a:rPr lang="tr-TR" dirty="0">
                <a:solidFill>
                  <a:srgbClr val="00B050"/>
                </a:solidFill>
              </a:rPr>
            </a:b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2708920"/>
            <a:ext cx="6400800" cy="3474720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 </a:t>
            </a:r>
            <a:r>
              <a:rPr lang="tr-TR" dirty="0"/>
              <a:t>B</a:t>
            </a:r>
            <a:r>
              <a:rPr lang="tr-TR" dirty="0" smtClean="0"/>
              <a:t>ütçe açısından </a:t>
            </a:r>
          </a:p>
          <a:p>
            <a:r>
              <a:rPr lang="tr-TR" dirty="0" smtClean="0"/>
              <a:t>Çevreye etkisi </a:t>
            </a:r>
          </a:p>
          <a:p>
            <a:r>
              <a:rPr lang="tr-TR" dirty="0" smtClean="0"/>
              <a:t> İstihdam yaratması bakımından</a:t>
            </a:r>
          </a:p>
          <a:p>
            <a:r>
              <a:rPr lang="tr-TR" dirty="0" smtClean="0"/>
              <a:t>Diğer sektörleri hareketlendirmesi bakımından</a:t>
            </a:r>
          </a:p>
          <a:p>
            <a:r>
              <a:rPr lang="tr-TR" dirty="0" smtClean="0"/>
              <a:t>Katma değer yaratması bakımından</a:t>
            </a:r>
          </a:p>
          <a:p>
            <a:r>
              <a:rPr lang="tr-TR" dirty="0" smtClean="0"/>
              <a:t>İzleyici ve katılımcı açısından</a:t>
            </a:r>
          </a:p>
          <a:p>
            <a:r>
              <a:rPr lang="tr-TR" dirty="0" smtClean="0"/>
              <a:t>Tekrarlama açısından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2462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ecological</a:t>
            </a:r>
            <a:br>
              <a:rPr lang="en-US" dirty="0" smtClean="0"/>
            </a:br>
            <a:r>
              <a:rPr lang="en-US" dirty="0" smtClean="0"/>
              <a:t>footprint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</a:t>
            </a:r>
            <a:r>
              <a:rPr lang="en-US" dirty="0" err="1" smtClean="0"/>
              <a:t>easurement</a:t>
            </a:r>
            <a:r>
              <a:rPr lang="en-US" dirty="0" smtClean="0"/>
              <a:t> of the environmental impact of the event as an ‘‘ecological</a:t>
            </a:r>
            <a:r>
              <a:rPr lang="tr-TR" dirty="0" smtClean="0"/>
              <a:t> </a:t>
            </a:r>
            <a:r>
              <a:rPr lang="en-US" dirty="0" smtClean="0"/>
              <a:t>footprint’’ (Cardiff Council, 2005). This match was measured for its</a:t>
            </a:r>
            <a:r>
              <a:rPr lang="tr-TR" dirty="0" smtClean="0"/>
              <a:t> </a:t>
            </a:r>
            <a:r>
              <a:rPr lang="en-US" dirty="0" smtClean="0"/>
              <a:t>ecological footprint by quantifying elements such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as food and beverage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consumption, energy utilization, travel impact, waste production, and waste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reduction through ‘reduce, re-use, and recycle’ strategies. 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Büyük organizasyonların çevre etkileri üzerine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tr-TR" dirty="0" smtClean="0"/>
              <a:t>7 tane örnek verilebilir;</a:t>
            </a:r>
          </a:p>
          <a:p>
            <a:pPr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1. </a:t>
            </a:r>
            <a:r>
              <a:rPr lang="en-US" dirty="0" smtClean="0">
                <a:solidFill>
                  <a:srgbClr val="FF0000"/>
                </a:solidFill>
              </a:rPr>
              <a:t>First, </a:t>
            </a:r>
            <a:r>
              <a:rPr lang="en-US" dirty="0" smtClean="0"/>
              <a:t>the International Olympic Committee (IOC) developed the</a:t>
            </a:r>
            <a:r>
              <a:rPr lang="tr-TR" dirty="0" smtClean="0"/>
              <a:t> </a:t>
            </a:r>
            <a:r>
              <a:rPr lang="en-US" dirty="0" smtClean="0"/>
              <a:t>Olympic Games Global Impact (OGGI) study in 2003 ‘‘to measure the</a:t>
            </a:r>
            <a:r>
              <a:rPr lang="tr-TR" dirty="0" smtClean="0"/>
              <a:t> </a:t>
            </a:r>
            <a:r>
              <a:rPr lang="en-US" dirty="0" smtClean="0"/>
              <a:t>overall impact of the Olympic Games...to identify potential legacies …and to create a comparable benchmark across all future Games’’ </a:t>
            </a:r>
            <a:r>
              <a:rPr lang="en-US" dirty="0" smtClean="0">
                <a:solidFill>
                  <a:srgbClr val="00B0F0"/>
                </a:solidFill>
              </a:rPr>
              <a:t>(IOC</a:t>
            </a:r>
            <a:r>
              <a:rPr lang="tr-TR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Olympic Review, 2006, p. 1). The Beijing (2008), Vancouver (2010),</a:t>
            </a:r>
            <a:r>
              <a:rPr lang="tr-TR" dirty="0" smtClean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London (2012) and Sochi (2014) G</a:t>
            </a:r>
            <a:r>
              <a:rPr lang="en-US" dirty="0" smtClean="0"/>
              <a:t>ames joined the OGGI study and are</a:t>
            </a:r>
            <a:r>
              <a:rPr lang="tr-TR" dirty="0" smtClean="0"/>
              <a:t> </a:t>
            </a:r>
            <a:r>
              <a:rPr lang="en-US" dirty="0" smtClean="0"/>
              <a:t>required to meet a code of ethics that stipulates an ‘‘[Organizing Committee</a:t>
            </a:r>
            <a:r>
              <a:rPr lang="tr-TR" dirty="0" smtClean="0"/>
              <a:t> </a:t>
            </a:r>
            <a:r>
              <a:rPr lang="en-US" dirty="0" smtClean="0"/>
              <a:t>for the Olympic Games] undertake to uphold generally accepted standards</a:t>
            </a:r>
            <a:r>
              <a:rPr lang="tr-TR" dirty="0" smtClean="0"/>
              <a:t> </a:t>
            </a:r>
            <a:r>
              <a:rPr lang="en-US" dirty="0" smtClean="0"/>
              <a:t>for environmental protection’’ (IOC, 2004, p. 44). As part of the OGGI</a:t>
            </a:r>
            <a:r>
              <a:rPr lang="tr-TR" dirty="0" smtClean="0"/>
              <a:t> </a:t>
            </a:r>
            <a:r>
              <a:rPr lang="en-US" dirty="0" smtClean="0"/>
              <a:t>program, each Games must monitor and report on their environmental</a:t>
            </a:r>
            <a:r>
              <a:rPr lang="tr-TR" dirty="0" smtClean="0"/>
              <a:t> </a:t>
            </a:r>
            <a:r>
              <a:rPr lang="en-US" dirty="0" smtClean="0"/>
              <a:t>100 C. </a:t>
            </a:r>
            <a:r>
              <a:rPr lang="en-US" dirty="0" err="1" smtClean="0"/>
              <a:t>Mallenet</a:t>
            </a:r>
            <a:r>
              <a:rPr lang="en-US" dirty="0" smtClean="0"/>
              <a:t> 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1285</Words>
  <Application>Microsoft Office PowerPoint</Application>
  <PresentationFormat>Ekran Gösterisi (4:3)</PresentationFormat>
  <Paragraphs>57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Spor organizasyonları</vt:lpstr>
      <vt:lpstr>Sporun çevreye etkileri</vt:lpstr>
      <vt:lpstr>Some Common Ways in which Sport Affects the Environment  </vt:lpstr>
      <vt:lpstr> Facilities</vt:lpstr>
      <vt:lpstr>Events </vt:lpstr>
      <vt:lpstr>Events</vt:lpstr>
      <vt:lpstr>Spor organizasyonları nasıl bir gelecekle karşı karşıyadır. </vt:lpstr>
      <vt:lpstr>The ecological footprint</vt:lpstr>
      <vt:lpstr>Büyük organizasyonların çevre etkileri üzerine</vt:lpstr>
      <vt:lpstr>The ecological footprint</vt:lpstr>
      <vt:lpstr>Slayt 11</vt:lpstr>
      <vt:lpstr>Slayt 12</vt:lpstr>
      <vt:lpstr>Slayt 13</vt:lpstr>
      <vt:lpstr>Slayt 14</vt:lpstr>
      <vt:lpstr>Slayt 15</vt:lpstr>
      <vt:lpstr>Slayt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organizasyonları</dc:title>
  <dc:creator>velittin Balcı</dc:creator>
  <cp:lastModifiedBy>vb</cp:lastModifiedBy>
  <cp:revision>12</cp:revision>
  <dcterms:created xsi:type="dcterms:W3CDTF">2014-02-27T20:30:31Z</dcterms:created>
  <dcterms:modified xsi:type="dcterms:W3CDTF">2015-03-13T09:34:24Z</dcterms:modified>
</cp:coreProperties>
</file>