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65" r:id="rId4"/>
    <p:sldId id="266" r:id="rId5"/>
    <p:sldId id="259" r:id="rId6"/>
    <p:sldId id="260" r:id="rId7"/>
    <p:sldId id="267" r:id="rId8"/>
    <p:sldId id="269"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06" autoAdjust="0"/>
    <p:restoredTop sz="86441" autoAdjust="0"/>
  </p:normalViewPr>
  <p:slideViewPr>
    <p:cSldViewPr>
      <p:cViewPr varScale="1">
        <p:scale>
          <a:sx n="63" d="100"/>
          <a:sy n="63" d="100"/>
        </p:scale>
        <p:origin x="-1428" y="-96"/>
      </p:cViewPr>
      <p:guideLst>
        <p:guide orient="horz" pos="2160"/>
        <p:guide pos="2880"/>
      </p:guideLst>
    </p:cSldViewPr>
  </p:slideViewPr>
  <p:outlineViewPr>
    <p:cViewPr>
      <p:scale>
        <a:sx n="33" d="100"/>
        <a:sy n="33" d="100"/>
      </p:scale>
      <p:origin x="210" y="3623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864096"/>
          </a:xfrm>
        </p:spPr>
        <p:txBody>
          <a:bodyPr>
            <a:normAutofit/>
          </a:bodyPr>
          <a:lstStyle/>
          <a:p>
            <a:r>
              <a:rPr lang="tr-TR" sz="2400" b="1" smtClean="0">
                <a:latin typeface="Calibri" pitchFamily="34" charset="0"/>
                <a:cs typeface="Calibri" pitchFamily="34" charset="0"/>
              </a:rPr>
              <a:t>SİNEMA VE </a:t>
            </a:r>
            <a:r>
              <a:rPr lang="tr-TR" sz="2400" b="1" dirty="0" smtClean="0">
                <a:latin typeface="Calibri" pitchFamily="34" charset="0"/>
                <a:cs typeface="Calibri" pitchFamily="34" charset="0"/>
              </a:rPr>
              <a:t>GERÇEKÇİLİK</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1052736"/>
            <a:ext cx="8064896" cy="5544616"/>
          </a:xfrm>
        </p:spPr>
        <p:txBody>
          <a:bodyPr>
            <a:noAutofit/>
          </a:bodyPr>
          <a:lstStyle/>
          <a:p>
            <a:pPr algn="just"/>
            <a:r>
              <a:rPr lang="tr-TR" sz="2300" dirty="0" smtClean="0">
                <a:latin typeface="+mj-lt"/>
                <a:cs typeface="Calibri" pitchFamily="34" charset="0"/>
              </a:rPr>
              <a:t> </a:t>
            </a:r>
            <a:r>
              <a:rPr lang="tr-TR" sz="2200" dirty="0" smtClean="0">
                <a:latin typeface="+mj-lt"/>
                <a:cs typeface="Calibri" pitchFamily="34" charset="0"/>
              </a:rPr>
              <a:t>Sinemada gerçekçilik meselesi  iki temel gelenek etrafında tartışılmaktadır. Bunlardan ilki olgulara dayalı gerçekçilik, yani belgesel sinema; diğeri ise kurmaca gerçekçiliktir. </a:t>
            </a:r>
          </a:p>
          <a:p>
            <a:pPr algn="just"/>
            <a:r>
              <a:rPr lang="tr-TR" sz="2200" dirty="0" smtClean="0">
                <a:latin typeface="+mj-lt"/>
                <a:cs typeface="Calibri" pitchFamily="34" charset="0"/>
              </a:rPr>
              <a:t>Belgesel sinemanın kökenlerini 1. Dünya Savaşı döneminde, Robert </a:t>
            </a:r>
            <a:r>
              <a:rPr lang="tr-TR" sz="2200" dirty="0" err="1" smtClean="0">
                <a:latin typeface="+mj-lt"/>
                <a:cs typeface="Calibri" pitchFamily="34" charset="0"/>
              </a:rPr>
              <a:t>Flaherty’nin</a:t>
            </a:r>
            <a:r>
              <a:rPr lang="tr-TR" sz="2200" dirty="0" smtClean="0">
                <a:latin typeface="+mj-lt"/>
                <a:cs typeface="Calibri" pitchFamily="34" charset="0"/>
              </a:rPr>
              <a:t> </a:t>
            </a:r>
            <a:r>
              <a:rPr lang="tr-TR" sz="2200" dirty="0" smtClean="0">
                <a:latin typeface="+mj-lt"/>
                <a:cs typeface="Calibri" pitchFamily="34" charset="0"/>
              </a:rPr>
              <a:t>ve </a:t>
            </a:r>
            <a:r>
              <a:rPr lang="tr-TR" sz="2200" dirty="0" err="1" smtClean="0">
                <a:latin typeface="+mj-lt"/>
                <a:cs typeface="Calibri" pitchFamily="34" charset="0"/>
              </a:rPr>
              <a:t>Vertov’un</a:t>
            </a:r>
            <a:r>
              <a:rPr lang="tr-TR" sz="2200" dirty="0" smtClean="0">
                <a:latin typeface="+mj-lt"/>
                <a:cs typeface="Calibri" pitchFamily="34" charset="0"/>
              </a:rPr>
              <a:t> filmlerinde görmek mümkündür. Kurmaca gerçekçilik ise 19. y.y. </a:t>
            </a:r>
            <a:r>
              <a:rPr lang="tr-TR" sz="2200" dirty="0" smtClean="0">
                <a:latin typeface="+mj-lt"/>
                <a:cs typeface="Calibri" pitchFamily="34" charset="0"/>
              </a:rPr>
              <a:t>natüralizminden </a:t>
            </a:r>
            <a:r>
              <a:rPr lang="tr-TR" sz="2200" dirty="0" smtClean="0">
                <a:latin typeface="+mj-lt"/>
                <a:cs typeface="Calibri" pitchFamily="34" charset="0"/>
              </a:rPr>
              <a:t>etkilenen </a:t>
            </a:r>
            <a:r>
              <a:rPr lang="tr-TR" sz="2200" dirty="0" err="1" smtClean="0">
                <a:latin typeface="+mj-lt"/>
                <a:cs typeface="Calibri" pitchFamily="34" charset="0"/>
              </a:rPr>
              <a:t>David</a:t>
            </a:r>
            <a:r>
              <a:rPr lang="tr-TR" sz="2200" dirty="0" smtClean="0">
                <a:latin typeface="+mj-lt"/>
                <a:cs typeface="Calibri" pitchFamily="34" charset="0"/>
              </a:rPr>
              <a:t> </a:t>
            </a:r>
            <a:r>
              <a:rPr lang="tr-TR" sz="2200" dirty="0" err="1" smtClean="0">
                <a:latin typeface="+mj-lt"/>
                <a:cs typeface="Calibri" pitchFamily="34" charset="0"/>
              </a:rPr>
              <a:t>Wark</a:t>
            </a:r>
            <a:r>
              <a:rPr lang="tr-TR" sz="2200" dirty="0" smtClean="0">
                <a:latin typeface="+mj-lt"/>
                <a:cs typeface="Calibri" pitchFamily="34" charset="0"/>
              </a:rPr>
              <a:t> Griffith’in ve </a:t>
            </a:r>
            <a:r>
              <a:rPr lang="tr-TR" sz="2200" dirty="0" err="1" smtClean="0">
                <a:latin typeface="+mj-lt"/>
                <a:cs typeface="Calibri" pitchFamily="34" charset="0"/>
              </a:rPr>
              <a:t>Erich</a:t>
            </a:r>
            <a:r>
              <a:rPr lang="tr-TR" sz="2200" dirty="0" smtClean="0">
                <a:latin typeface="+mj-lt"/>
                <a:cs typeface="Calibri" pitchFamily="34" charset="0"/>
              </a:rPr>
              <a:t> </a:t>
            </a:r>
            <a:r>
              <a:rPr lang="tr-TR" sz="2200" dirty="0" err="1" smtClean="0">
                <a:latin typeface="+mj-lt"/>
                <a:cs typeface="Calibri" pitchFamily="34" charset="0"/>
              </a:rPr>
              <a:t>Von</a:t>
            </a:r>
            <a:r>
              <a:rPr lang="tr-TR" sz="2200" dirty="0" smtClean="0">
                <a:latin typeface="+mj-lt"/>
                <a:cs typeface="Calibri" pitchFamily="34" charset="0"/>
              </a:rPr>
              <a:t> </a:t>
            </a:r>
            <a:r>
              <a:rPr lang="tr-TR" sz="2200" dirty="0" err="1" smtClean="0">
                <a:latin typeface="+mj-lt"/>
                <a:cs typeface="Calibri" pitchFamily="34" charset="0"/>
              </a:rPr>
              <a:t>Stroheim’ın</a:t>
            </a:r>
            <a:r>
              <a:rPr lang="tr-TR" sz="2200" dirty="0" smtClean="0">
                <a:latin typeface="+mj-lt"/>
                <a:cs typeface="Calibri" pitchFamily="34" charset="0"/>
              </a:rPr>
              <a:t> filmlerinde karşımıza çıkar. Ayrıca 1930’larda Jean </a:t>
            </a:r>
            <a:r>
              <a:rPr lang="tr-TR" sz="2200" dirty="0" err="1" smtClean="0">
                <a:latin typeface="+mj-lt"/>
                <a:cs typeface="Calibri" pitchFamily="34" charset="0"/>
              </a:rPr>
              <a:t>Renoir’ın</a:t>
            </a:r>
            <a:r>
              <a:rPr lang="tr-TR" sz="2200" dirty="0" smtClean="0">
                <a:latin typeface="+mj-lt"/>
                <a:cs typeface="Calibri" pitchFamily="34" charset="0"/>
              </a:rPr>
              <a:t> </a:t>
            </a:r>
            <a:r>
              <a:rPr lang="tr-TR" sz="2200" dirty="0" smtClean="0">
                <a:latin typeface="+mj-lt"/>
                <a:cs typeface="Calibri" pitchFamily="34" charset="0"/>
              </a:rPr>
              <a:t>filmleri ve 1940’larda Yeni Gerçekçilik akımı da sinemada gerçekçilik meselesi etrafında tartışılır. </a:t>
            </a:r>
            <a:r>
              <a:rPr lang="tr-TR" sz="2200" dirty="0" err="1" smtClean="0">
                <a:latin typeface="+mj-lt"/>
                <a:cs typeface="Calibri" pitchFamily="34" charset="0"/>
              </a:rPr>
              <a:t>Yasujiro</a:t>
            </a:r>
            <a:r>
              <a:rPr lang="tr-TR" sz="2200" dirty="0" smtClean="0">
                <a:latin typeface="+mj-lt"/>
                <a:cs typeface="Calibri" pitchFamily="34" charset="0"/>
              </a:rPr>
              <a:t> </a:t>
            </a:r>
            <a:r>
              <a:rPr lang="tr-TR" sz="2200" dirty="0" err="1" smtClean="0">
                <a:latin typeface="+mj-lt"/>
                <a:cs typeface="Calibri" pitchFamily="34" charset="0"/>
              </a:rPr>
              <a:t>Ozu</a:t>
            </a:r>
            <a:r>
              <a:rPr lang="tr-TR" sz="2200" dirty="0" smtClean="0">
                <a:latin typeface="+mj-lt"/>
                <a:cs typeface="Calibri" pitchFamily="34" charset="0"/>
              </a:rPr>
              <a:t> ve </a:t>
            </a:r>
            <a:r>
              <a:rPr lang="tr-TR" sz="2200" dirty="0" err="1" smtClean="0">
                <a:latin typeface="+mj-lt"/>
                <a:cs typeface="Calibri" pitchFamily="34" charset="0"/>
              </a:rPr>
              <a:t>Satyajit</a:t>
            </a:r>
            <a:r>
              <a:rPr lang="tr-TR" sz="2200" dirty="0" smtClean="0">
                <a:latin typeface="+mj-lt"/>
                <a:cs typeface="Calibri" pitchFamily="34" charset="0"/>
              </a:rPr>
              <a:t> Ray gibi yönetmenler de gerçekçi sinemanın </a:t>
            </a:r>
            <a:r>
              <a:rPr lang="tr-TR" sz="2200" dirty="0" smtClean="0">
                <a:latin typeface="+mj-lt"/>
                <a:cs typeface="Calibri" pitchFamily="34" charset="0"/>
              </a:rPr>
              <a:t>uluslararası </a:t>
            </a:r>
            <a:r>
              <a:rPr lang="tr-TR" sz="2200" dirty="0" smtClean="0">
                <a:latin typeface="+mj-lt"/>
                <a:cs typeface="Calibri" pitchFamily="34" charset="0"/>
              </a:rPr>
              <a:t>alanda tartışılmasına kaynaklık eden iki önemli </a:t>
            </a:r>
            <a:r>
              <a:rPr lang="tr-TR" sz="2200" dirty="0" smtClean="0">
                <a:latin typeface="+mj-lt"/>
                <a:cs typeface="Calibri" pitchFamily="34" charset="0"/>
              </a:rPr>
              <a:t>isimdir (</a:t>
            </a:r>
            <a:r>
              <a:rPr lang="tr-TR" sz="2200" dirty="0" err="1" smtClean="0">
                <a:latin typeface="+mj-lt"/>
                <a:cs typeface="Calibri" pitchFamily="34" charset="0"/>
              </a:rPr>
              <a:t>Armes</a:t>
            </a:r>
            <a:r>
              <a:rPr lang="tr-TR" sz="2200" dirty="0" smtClean="0">
                <a:latin typeface="+mj-lt"/>
                <a:cs typeface="Calibri" pitchFamily="34" charset="0"/>
              </a:rPr>
              <a:t>, 2011).</a:t>
            </a:r>
            <a:endParaRPr lang="tr-TR" sz="2100" dirty="0" smtClean="0">
              <a:latin typeface="+mj-lt"/>
              <a:cs typeface="Calibri" pitchFamily="34" charset="0"/>
            </a:endParaRPr>
          </a:p>
          <a:p>
            <a:pPr algn="just"/>
            <a:r>
              <a:rPr lang="tr-TR" sz="2100" dirty="0" smtClean="0">
                <a:latin typeface="+mj-lt"/>
                <a:cs typeface="Calibri" pitchFamily="34" charset="0"/>
              </a:rPr>
              <a:t>1960’larda ise belgesel sinema alanında önemli gelişmeler yaşanmıştır. Hem film hem de ses kaydı için hafif taşınabilir kameralar ve ses sistemleri üretilmiş; sinema-gerçek, doğrudan sinema gibi yeni film üretim biçimleri ortaya çıkmıştır.</a:t>
            </a:r>
            <a:endParaRPr lang="tr-TR" sz="2200" dirty="0" smtClean="0">
              <a:latin typeface="+mj-lt"/>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400" b="1" dirty="0" smtClean="0">
                <a:cs typeface="Times New Roman" pitchFamily="18" charset="0"/>
              </a:rPr>
              <a:t>SİNEMA-GERÇEK VE DOĞRUDAN SİNEMA</a:t>
            </a:r>
            <a:endParaRPr lang="tr-TR" sz="2400" b="1" dirty="0">
              <a:cs typeface="Times New Roman" pitchFamily="18" charset="0"/>
            </a:endParaRPr>
          </a:p>
        </p:txBody>
      </p:sp>
      <p:sp>
        <p:nvSpPr>
          <p:cNvPr id="3" name="2 İçerik Yer Tutucusu"/>
          <p:cNvSpPr>
            <a:spLocks noGrp="1"/>
          </p:cNvSpPr>
          <p:nvPr>
            <p:ph idx="1"/>
          </p:nvPr>
        </p:nvSpPr>
        <p:spPr>
          <a:xfrm>
            <a:off x="539552" y="1052736"/>
            <a:ext cx="8147248" cy="5112568"/>
          </a:xfrm>
        </p:spPr>
        <p:txBody>
          <a:bodyPr>
            <a:normAutofit lnSpcReduction="10000"/>
          </a:bodyPr>
          <a:lstStyle/>
          <a:p>
            <a:pPr algn="just"/>
            <a:r>
              <a:rPr lang="tr-TR" sz="2200" dirty="0" smtClean="0">
                <a:latin typeface="+mj-lt"/>
                <a:cs typeface="Calibri" pitchFamily="34" charset="0"/>
              </a:rPr>
              <a:t>1960’larda Amerika, Kanada ve Fransa’da ortaya çıkan sinema hareketlerinin kökeninde </a:t>
            </a:r>
            <a:r>
              <a:rPr lang="tr-TR" sz="2200" dirty="0" err="1" smtClean="0">
                <a:latin typeface="+mj-lt"/>
                <a:cs typeface="Calibri" pitchFamily="34" charset="0"/>
              </a:rPr>
              <a:t>Vertov’un</a:t>
            </a:r>
            <a:r>
              <a:rPr lang="tr-TR" sz="2200" dirty="0" smtClean="0">
                <a:latin typeface="+mj-lt"/>
                <a:cs typeface="Calibri" pitchFamily="34" charset="0"/>
              </a:rPr>
              <a:t> </a:t>
            </a:r>
            <a:r>
              <a:rPr lang="tr-TR" sz="2200" i="1" dirty="0" err="1" smtClean="0">
                <a:latin typeface="+mj-lt"/>
                <a:cs typeface="Calibri" pitchFamily="34" charset="0"/>
              </a:rPr>
              <a:t>kino</a:t>
            </a:r>
            <a:r>
              <a:rPr lang="tr-TR" sz="2200" i="1" dirty="0" smtClean="0">
                <a:latin typeface="+mj-lt"/>
                <a:cs typeface="Calibri" pitchFamily="34" charset="0"/>
              </a:rPr>
              <a:t> </a:t>
            </a:r>
            <a:r>
              <a:rPr lang="tr-TR" sz="2200" i="1" dirty="0" err="1" smtClean="0">
                <a:latin typeface="+mj-lt"/>
                <a:cs typeface="Calibri" pitchFamily="34" charset="0"/>
              </a:rPr>
              <a:t>pravda</a:t>
            </a:r>
            <a:r>
              <a:rPr lang="tr-TR" sz="2200" i="1" dirty="0" smtClean="0">
                <a:latin typeface="+mj-lt"/>
                <a:cs typeface="Calibri" pitchFamily="34" charset="0"/>
              </a:rPr>
              <a:t> </a:t>
            </a:r>
            <a:r>
              <a:rPr lang="tr-TR" sz="2200" dirty="0" smtClean="0">
                <a:latin typeface="+mj-lt"/>
                <a:cs typeface="Calibri" pitchFamily="34" charset="0"/>
              </a:rPr>
              <a:t>(sinema-gerçek) film dizisi bulunmaktadır. </a:t>
            </a:r>
            <a:r>
              <a:rPr lang="tr-TR" sz="2200" dirty="0" err="1" smtClean="0">
                <a:latin typeface="+mj-lt"/>
                <a:cs typeface="Calibri" pitchFamily="34" charset="0"/>
              </a:rPr>
              <a:t>Vertov’u</a:t>
            </a:r>
            <a:r>
              <a:rPr lang="tr-TR" sz="2200" dirty="0" smtClean="0">
                <a:latin typeface="+mj-lt"/>
                <a:cs typeface="Calibri" pitchFamily="34" charset="0"/>
              </a:rPr>
              <a:t> </a:t>
            </a:r>
            <a:r>
              <a:rPr lang="tr-TR" sz="2200" dirty="0" err="1" smtClean="0">
                <a:latin typeface="+mj-lt"/>
                <a:cs typeface="Calibri" pitchFamily="34" charset="0"/>
              </a:rPr>
              <a:t>Frederick</a:t>
            </a:r>
            <a:r>
              <a:rPr lang="tr-TR" sz="2200" dirty="0" smtClean="0">
                <a:latin typeface="+mj-lt"/>
                <a:cs typeface="Calibri" pitchFamily="34" charset="0"/>
              </a:rPr>
              <a:t> </a:t>
            </a:r>
            <a:r>
              <a:rPr lang="tr-TR" sz="2200" dirty="0" err="1" smtClean="0">
                <a:latin typeface="+mj-lt"/>
                <a:cs typeface="Calibri" pitchFamily="34" charset="0"/>
              </a:rPr>
              <a:t>Wiseman</a:t>
            </a:r>
            <a:r>
              <a:rPr lang="tr-TR" sz="2200" dirty="0" smtClean="0">
                <a:latin typeface="+mj-lt"/>
                <a:cs typeface="Calibri" pitchFamily="34" charset="0"/>
              </a:rPr>
              <a:t>, Robert </a:t>
            </a:r>
            <a:r>
              <a:rPr lang="tr-TR" sz="2200" dirty="0" err="1" smtClean="0">
                <a:latin typeface="+mj-lt"/>
                <a:cs typeface="Calibri" pitchFamily="34" charset="0"/>
              </a:rPr>
              <a:t>Drew</a:t>
            </a:r>
            <a:r>
              <a:rPr lang="tr-TR" sz="2200" dirty="0" smtClean="0">
                <a:latin typeface="+mj-lt"/>
                <a:cs typeface="Calibri" pitchFamily="34" charset="0"/>
              </a:rPr>
              <a:t>, Richard </a:t>
            </a:r>
            <a:r>
              <a:rPr lang="tr-TR" sz="2200" dirty="0" err="1" smtClean="0">
                <a:latin typeface="+mj-lt"/>
                <a:cs typeface="Calibri" pitchFamily="34" charset="0"/>
              </a:rPr>
              <a:t>Leacock</a:t>
            </a:r>
            <a:r>
              <a:rPr lang="tr-TR" sz="2200" dirty="0" smtClean="0">
                <a:latin typeface="+mj-lt"/>
                <a:cs typeface="Calibri" pitchFamily="34" charset="0"/>
              </a:rPr>
              <a:t>, Jean </a:t>
            </a:r>
            <a:r>
              <a:rPr lang="tr-TR" sz="2200" dirty="0" err="1" smtClean="0">
                <a:latin typeface="+mj-lt"/>
                <a:cs typeface="Calibri" pitchFamily="34" charset="0"/>
              </a:rPr>
              <a:t>Rouch</a:t>
            </a:r>
            <a:r>
              <a:rPr lang="tr-TR" sz="2200" dirty="0" smtClean="0">
                <a:latin typeface="+mj-lt"/>
                <a:cs typeface="Calibri" pitchFamily="34" charset="0"/>
              </a:rPr>
              <a:t> gibi yönetmenler takip etmiştir.</a:t>
            </a:r>
          </a:p>
          <a:p>
            <a:pPr algn="just"/>
            <a:r>
              <a:rPr lang="tr-TR" sz="2200" dirty="0" smtClean="0">
                <a:latin typeface="+mj-lt"/>
                <a:cs typeface="Calibri" pitchFamily="34" charset="0"/>
              </a:rPr>
              <a:t>Doğrudan sinema: Robert </a:t>
            </a:r>
            <a:r>
              <a:rPr lang="tr-TR" sz="2200" dirty="0" err="1" smtClean="0">
                <a:latin typeface="+mj-lt"/>
                <a:cs typeface="Calibri" pitchFamily="34" charset="0"/>
              </a:rPr>
              <a:t>Drew</a:t>
            </a:r>
            <a:r>
              <a:rPr lang="tr-TR" sz="2200" dirty="0" smtClean="0">
                <a:latin typeface="+mj-lt"/>
                <a:cs typeface="Calibri" pitchFamily="34" charset="0"/>
              </a:rPr>
              <a:t>, Richard </a:t>
            </a:r>
            <a:r>
              <a:rPr lang="tr-TR" sz="2200" dirty="0" err="1" smtClean="0">
                <a:latin typeface="+mj-lt"/>
                <a:cs typeface="Calibri" pitchFamily="34" charset="0"/>
              </a:rPr>
              <a:t>Leacock</a:t>
            </a:r>
            <a:r>
              <a:rPr lang="tr-TR" sz="2200" dirty="0" smtClean="0">
                <a:latin typeface="+mj-lt"/>
                <a:cs typeface="Calibri" pitchFamily="34" charset="0"/>
              </a:rPr>
              <a:t> ve </a:t>
            </a:r>
            <a:r>
              <a:rPr lang="tr-TR" sz="2200" dirty="0" err="1" smtClean="0">
                <a:latin typeface="+mj-lt"/>
                <a:cs typeface="Calibri" pitchFamily="34" charset="0"/>
              </a:rPr>
              <a:t>Frederick</a:t>
            </a:r>
            <a:r>
              <a:rPr lang="tr-TR" sz="2200" dirty="0" smtClean="0">
                <a:latin typeface="+mj-lt"/>
                <a:cs typeface="Calibri" pitchFamily="34" charset="0"/>
              </a:rPr>
              <a:t> </a:t>
            </a:r>
            <a:r>
              <a:rPr lang="tr-TR" sz="2200" dirty="0" err="1" smtClean="0">
                <a:latin typeface="+mj-lt"/>
                <a:cs typeface="Calibri" pitchFamily="34" charset="0"/>
              </a:rPr>
              <a:t>Wiseman</a:t>
            </a:r>
            <a:r>
              <a:rPr lang="tr-TR" sz="2200" dirty="0" smtClean="0">
                <a:latin typeface="+mj-lt"/>
                <a:cs typeface="Calibri" pitchFamily="34" charset="0"/>
              </a:rPr>
              <a:t>. </a:t>
            </a:r>
          </a:p>
          <a:p>
            <a:pPr algn="just"/>
            <a:r>
              <a:rPr lang="tr-TR" sz="2200" dirty="0" smtClean="0">
                <a:latin typeface="+mj-lt"/>
                <a:cs typeface="Calibri" pitchFamily="34" charset="0"/>
              </a:rPr>
              <a:t>Sinema-gerçek: Jean </a:t>
            </a:r>
            <a:r>
              <a:rPr lang="tr-TR" sz="2200" dirty="0" err="1" smtClean="0">
                <a:latin typeface="+mj-lt"/>
                <a:cs typeface="Calibri" pitchFamily="34" charset="0"/>
              </a:rPr>
              <a:t>Rouch</a:t>
            </a:r>
            <a:r>
              <a:rPr lang="tr-TR" sz="2200" dirty="0" smtClean="0">
                <a:latin typeface="+mj-lt"/>
                <a:cs typeface="Calibri" pitchFamily="34" charset="0"/>
              </a:rPr>
              <a:t>.</a:t>
            </a:r>
          </a:p>
          <a:p>
            <a:pPr algn="just"/>
            <a:r>
              <a:rPr lang="tr-TR" sz="2200" dirty="0" smtClean="0">
                <a:latin typeface="+mj-lt"/>
                <a:cs typeface="Calibri" pitchFamily="34" charset="0"/>
              </a:rPr>
              <a:t>Her iki sinema hareketi de aktüel kamera, sesli çekim gibi tekniklerle  seyirci ve konu ya da oyuncu arasındaki mesafeyi ortadan kaldırmayı hedeflemiştir.</a:t>
            </a:r>
          </a:p>
          <a:p>
            <a:pPr algn="just"/>
            <a:r>
              <a:rPr lang="tr-TR" sz="2200" dirty="0" smtClean="0">
                <a:latin typeface="+mj-lt"/>
                <a:cs typeface="Calibri" pitchFamily="34" charset="0"/>
              </a:rPr>
              <a:t>Sinema-gerçek hareketi 35 </a:t>
            </a:r>
            <a:r>
              <a:rPr lang="tr-TR" sz="2200" dirty="0" err="1" smtClean="0">
                <a:latin typeface="+mj-lt"/>
                <a:cs typeface="Calibri" pitchFamily="34" charset="0"/>
              </a:rPr>
              <a:t>mm’lik</a:t>
            </a:r>
            <a:r>
              <a:rPr lang="tr-TR" sz="2200" dirty="0" smtClean="0">
                <a:latin typeface="+mj-lt"/>
                <a:cs typeface="Calibri" pitchFamily="34" charset="0"/>
              </a:rPr>
              <a:t> film formatını reddetmiş ve 16 mm kullanılmasını savunmuştur. 16 mm, filmin görüntü kalitesinde kayba neden olsa da maliyetin azaltılmasını mümkün kılmış ve tek bir kameramanın kullanabileceği hafiflikte kameralar </a:t>
            </a:r>
            <a:r>
              <a:rPr lang="tr-TR" sz="2200" dirty="0" smtClean="0">
                <a:latin typeface="+mj-lt"/>
                <a:cs typeface="Calibri" pitchFamily="34" charset="0"/>
              </a:rPr>
              <a:t>geliştirilmiştir (</a:t>
            </a:r>
            <a:r>
              <a:rPr lang="tr-TR" sz="2200" dirty="0" err="1" smtClean="0">
                <a:latin typeface="+mj-lt"/>
                <a:cs typeface="Calibri" pitchFamily="34" charset="0"/>
              </a:rPr>
              <a:t>Armes</a:t>
            </a:r>
            <a:r>
              <a:rPr lang="tr-TR" sz="2200" dirty="0" smtClean="0">
                <a:latin typeface="+mj-lt"/>
                <a:cs typeface="Calibri" pitchFamily="34" charset="0"/>
              </a:rPr>
              <a:t>, 2011).</a:t>
            </a:r>
            <a:endParaRPr lang="tr-TR" sz="2200" dirty="0" smtClean="0">
              <a:latin typeface="+mj-lt"/>
              <a:cs typeface="Calibri" pitchFamily="34" charset="0"/>
            </a:endParaRPr>
          </a:p>
          <a:p>
            <a:pPr algn="just"/>
            <a:endParaRPr lang="tr-TR" sz="2300" dirty="0" smtClean="0">
              <a:latin typeface="+mj-lt"/>
              <a:cs typeface="Calibri" pitchFamily="34" charset="0"/>
            </a:endParaRPr>
          </a:p>
          <a:p>
            <a:pPr algn="just"/>
            <a:endParaRPr lang="tr-TR" sz="2300" dirty="0" smtClean="0">
              <a:latin typeface="+mj-lt"/>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669360"/>
          </a:xfrm>
        </p:spPr>
        <p:txBody>
          <a:bodyPr>
            <a:noAutofit/>
          </a:bodyPr>
          <a:lstStyle/>
          <a:p>
            <a:pPr algn="just">
              <a:buNone/>
            </a:pPr>
            <a:endParaRPr lang="tr-TR" sz="2200" b="1" dirty="0" smtClean="0">
              <a:latin typeface="+mj-lt"/>
            </a:endParaRPr>
          </a:p>
          <a:p>
            <a:pPr algn="just"/>
            <a:r>
              <a:rPr lang="tr-TR" sz="2200" dirty="0" smtClean="0">
                <a:latin typeface="+mj-lt"/>
              </a:rPr>
              <a:t>Yine taşınabilir ve kumanda edilebilir ses kayıt cihazlarının geliştirilmesiyle birlikte senkronize ses kaydı mümkün hale gelmiştir.</a:t>
            </a:r>
          </a:p>
          <a:p>
            <a:pPr algn="just"/>
            <a:r>
              <a:rPr lang="tr-TR" sz="2200" dirty="0" smtClean="0">
                <a:latin typeface="+mj-lt"/>
              </a:rPr>
              <a:t>Bu sinema hareketlerinin ortaya çıkışında teknolojik gelişmelerin yanı sıra 1960’ların özgürlükçü ortamı da etkilidir. Her iki sinema hareketi de sinemanın didaktik ve eğitici yönüne karşı çıkmış ve gerçek kişilerin filmlerde yer almasını sağlayarak demokratik bir etki yaratmıştır.</a:t>
            </a:r>
          </a:p>
          <a:p>
            <a:pPr algn="just"/>
            <a:r>
              <a:rPr lang="tr-TR" sz="2200" dirty="0" smtClean="0">
                <a:latin typeface="+mj-lt"/>
              </a:rPr>
              <a:t>Doğrudan Sinema ve Sinema Gerçek hareketleri arasındaki temel farklılık ise belgesel üretim biçiminde katılımcı ve gözlemci biçemin temsilcileri olmalarından </a:t>
            </a:r>
            <a:r>
              <a:rPr lang="tr-TR" sz="2200" dirty="0" smtClean="0">
                <a:latin typeface="+mj-lt"/>
              </a:rPr>
              <a:t>kaynaklanmaktadır.</a:t>
            </a:r>
            <a:endParaRPr lang="tr-TR" sz="2200" dirty="0" smtClean="0">
              <a:latin typeface="+mj-lt"/>
            </a:endParaRPr>
          </a:p>
          <a:p>
            <a:pPr algn="just"/>
            <a:r>
              <a:rPr lang="tr-TR" sz="2200" dirty="0" smtClean="0">
                <a:latin typeface="+mj-lt"/>
              </a:rPr>
              <a:t>Doğrudan sinemacılar, kamera önünde gerçekleşen olaylara müdahale etmeyen, yaşamı olduğu gibi gözlemleyen sessiz tanıklar olarak değerlendirilebilir. Sinema gerçek hareketinin uygulayıcıları ise konuya müdahale eder; “yönetmen kendini belli etmeden öznelerini gözlemlemek yerine, onlarla etkileşim içine girer. Sorular, röportaj ya da sohbet halini alır; iletişim bir tür işbirliğine ya da yüzleşmeye dönüşür”(</a:t>
            </a:r>
            <a:r>
              <a:rPr lang="tr-TR" sz="2200" dirty="0" err="1" smtClean="0">
                <a:latin typeface="+mj-lt"/>
              </a:rPr>
              <a:t>Nichols</a:t>
            </a:r>
            <a:r>
              <a:rPr lang="tr-TR" sz="2200" dirty="0" smtClean="0">
                <a:latin typeface="+mj-lt"/>
              </a:rPr>
              <a:t>, 2017, s.198).</a:t>
            </a:r>
          </a:p>
          <a:p>
            <a:pPr algn="just"/>
            <a:endParaRPr lang="tr-TR" sz="2200" dirty="0" smtClean="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904656"/>
          </a:xfrm>
        </p:spPr>
        <p:txBody>
          <a:bodyPr>
            <a:noAutofit/>
          </a:bodyPr>
          <a:lstStyle/>
          <a:p>
            <a:pPr algn="ctr">
              <a:buNone/>
            </a:pPr>
            <a:r>
              <a:rPr lang="tr-TR" sz="2200" b="1" dirty="0" smtClean="0">
                <a:latin typeface="+mj-lt"/>
              </a:rPr>
              <a:t> DOĞRUDAN SİNEMA</a:t>
            </a:r>
          </a:p>
          <a:p>
            <a:pPr algn="just"/>
            <a:r>
              <a:rPr lang="tr-TR" sz="2200" dirty="0" smtClean="0">
                <a:latin typeface="+mj-lt"/>
                <a:cs typeface="Calibri" pitchFamily="34" charset="0"/>
              </a:rPr>
              <a:t>Robert </a:t>
            </a:r>
            <a:r>
              <a:rPr lang="tr-TR" sz="2200" dirty="0" err="1" smtClean="0">
                <a:latin typeface="+mj-lt"/>
                <a:cs typeface="Calibri" pitchFamily="34" charset="0"/>
              </a:rPr>
              <a:t>Drew</a:t>
            </a:r>
            <a:r>
              <a:rPr lang="tr-TR" sz="2200" dirty="0" smtClean="0">
                <a:latin typeface="+mj-lt"/>
                <a:cs typeface="Calibri" pitchFamily="34" charset="0"/>
              </a:rPr>
              <a:t>, Richard </a:t>
            </a:r>
            <a:r>
              <a:rPr lang="tr-TR" sz="2200" dirty="0" err="1" smtClean="0">
                <a:latin typeface="+mj-lt"/>
                <a:cs typeface="Calibri" pitchFamily="34" charset="0"/>
              </a:rPr>
              <a:t>Leacock</a:t>
            </a:r>
            <a:r>
              <a:rPr lang="tr-TR" sz="2200" dirty="0" smtClean="0">
                <a:latin typeface="+mj-lt"/>
                <a:cs typeface="Calibri" pitchFamily="34" charset="0"/>
              </a:rPr>
              <a:t> ve </a:t>
            </a:r>
            <a:r>
              <a:rPr lang="tr-TR" sz="2200" dirty="0" err="1" smtClean="0">
                <a:latin typeface="+mj-lt"/>
                <a:cs typeface="Calibri" pitchFamily="34" charset="0"/>
              </a:rPr>
              <a:t>Frederick</a:t>
            </a:r>
            <a:r>
              <a:rPr lang="tr-TR" sz="2200" dirty="0" smtClean="0">
                <a:latin typeface="+mj-lt"/>
                <a:cs typeface="Calibri" pitchFamily="34" charset="0"/>
              </a:rPr>
              <a:t> </a:t>
            </a:r>
            <a:r>
              <a:rPr lang="tr-TR" sz="2200" dirty="0" err="1" smtClean="0">
                <a:latin typeface="+mj-lt"/>
                <a:cs typeface="Calibri" pitchFamily="34" charset="0"/>
              </a:rPr>
              <a:t>Wiseman</a:t>
            </a:r>
            <a:r>
              <a:rPr lang="tr-TR" sz="2200" dirty="0" smtClean="0">
                <a:latin typeface="+mj-lt"/>
                <a:cs typeface="Calibri" pitchFamily="34" charset="0"/>
              </a:rPr>
              <a:t> doğrudan sinemanın temsilcileri arasındadır.</a:t>
            </a:r>
          </a:p>
          <a:p>
            <a:pPr algn="just"/>
            <a:r>
              <a:rPr lang="tr-TR" sz="2200" dirty="0" smtClean="0">
                <a:latin typeface="+mj-lt"/>
                <a:cs typeface="Calibri" pitchFamily="34" charset="0"/>
              </a:rPr>
              <a:t>Richard </a:t>
            </a:r>
            <a:r>
              <a:rPr lang="tr-TR" sz="2200" dirty="0" err="1" smtClean="0">
                <a:latin typeface="+mj-lt"/>
                <a:cs typeface="Calibri" pitchFamily="34" charset="0"/>
              </a:rPr>
              <a:t>Leacock</a:t>
            </a:r>
            <a:r>
              <a:rPr lang="tr-TR" sz="2200" dirty="0" smtClean="0">
                <a:latin typeface="+mj-lt"/>
                <a:cs typeface="Calibri" pitchFamily="34" charset="0"/>
              </a:rPr>
              <a:t> ticari sinemanın teknik aygıtlarını ve hiyerarşisini reddeden bir sinema anlayışını temel almıştır. Kameraman ve ses kayıtçısından oluşan iki kişilik film ekibinin yeterli olduğunu ifade etmiş ve yönetmenin kendi kurgusunu kendisinin yapması gerektiğini vurgulamıştır.</a:t>
            </a:r>
          </a:p>
          <a:p>
            <a:pPr algn="just"/>
            <a:r>
              <a:rPr lang="tr-TR" sz="2200" dirty="0" smtClean="0">
                <a:latin typeface="+mj-lt"/>
              </a:rPr>
              <a:t>1960 yılında Wisconsin’de John Kennedy ve </a:t>
            </a:r>
            <a:r>
              <a:rPr lang="tr-TR" sz="2200" dirty="0" err="1" smtClean="0">
                <a:latin typeface="+mj-lt"/>
              </a:rPr>
              <a:t>Humbert</a:t>
            </a:r>
            <a:r>
              <a:rPr lang="tr-TR" sz="2200" dirty="0" smtClean="0">
                <a:latin typeface="+mj-lt"/>
              </a:rPr>
              <a:t> </a:t>
            </a:r>
            <a:r>
              <a:rPr lang="tr-TR" sz="2200" dirty="0" err="1" smtClean="0">
                <a:latin typeface="+mj-lt"/>
              </a:rPr>
              <a:t>Humprey’nin</a:t>
            </a:r>
            <a:r>
              <a:rPr lang="tr-TR" sz="2200" dirty="0" smtClean="0">
                <a:latin typeface="+mj-lt"/>
              </a:rPr>
              <a:t> seçim mücadelesini anlatan </a:t>
            </a:r>
            <a:r>
              <a:rPr lang="tr-TR" sz="2200" i="1" dirty="0" smtClean="0">
                <a:latin typeface="+mj-lt"/>
              </a:rPr>
              <a:t>Önseçim</a:t>
            </a:r>
            <a:r>
              <a:rPr lang="tr-TR" sz="2200" dirty="0" smtClean="0">
                <a:latin typeface="+mj-lt"/>
              </a:rPr>
              <a:t> (</a:t>
            </a:r>
            <a:r>
              <a:rPr lang="tr-TR" sz="2200" i="1" dirty="0" err="1" smtClean="0">
                <a:latin typeface="+mj-lt"/>
              </a:rPr>
              <a:t>Primary</a:t>
            </a:r>
            <a:r>
              <a:rPr lang="tr-TR" sz="2200" i="1" dirty="0" smtClean="0">
                <a:latin typeface="+mj-lt"/>
              </a:rPr>
              <a:t>, </a:t>
            </a:r>
            <a:r>
              <a:rPr lang="tr-TR" sz="2200" dirty="0" smtClean="0">
                <a:latin typeface="+mj-lt"/>
              </a:rPr>
              <a:t>1960), bir idam mahkumunun son günlerini konu alan </a:t>
            </a:r>
            <a:r>
              <a:rPr lang="tr-TR" sz="2200" i="1" dirty="0" smtClean="0">
                <a:latin typeface="+mj-lt"/>
              </a:rPr>
              <a:t>Sandalye </a:t>
            </a:r>
            <a:r>
              <a:rPr lang="tr-TR" sz="2200" dirty="0" smtClean="0">
                <a:latin typeface="+mj-lt"/>
              </a:rPr>
              <a:t>(</a:t>
            </a:r>
            <a:r>
              <a:rPr lang="tr-TR" sz="2200" i="1" dirty="0" err="1" smtClean="0">
                <a:latin typeface="+mj-lt"/>
              </a:rPr>
              <a:t>Chair</a:t>
            </a:r>
            <a:r>
              <a:rPr lang="tr-TR" sz="2200" i="1" dirty="0" smtClean="0">
                <a:latin typeface="+mj-lt"/>
              </a:rPr>
              <a:t>, </a:t>
            </a:r>
            <a:r>
              <a:rPr lang="tr-TR" sz="2200" dirty="0" smtClean="0">
                <a:latin typeface="+mj-lt"/>
              </a:rPr>
              <a:t>1962), </a:t>
            </a:r>
            <a:r>
              <a:rPr lang="tr-TR" sz="2200" dirty="0" err="1" smtClean="0">
                <a:latin typeface="+mj-lt"/>
              </a:rPr>
              <a:t>Broadway</a:t>
            </a:r>
            <a:r>
              <a:rPr lang="tr-TR" sz="2200" dirty="0" smtClean="0">
                <a:latin typeface="+mj-lt"/>
              </a:rPr>
              <a:t> oyunundaki rolünü hazırlanan </a:t>
            </a:r>
            <a:r>
              <a:rPr lang="tr-TR" sz="2200" dirty="0" err="1" smtClean="0">
                <a:latin typeface="+mj-lt"/>
              </a:rPr>
              <a:t>Jane</a:t>
            </a:r>
            <a:r>
              <a:rPr lang="tr-TR" sz="2200" dirty="0" smtClean="0">
                <a:latin typeface="+mj-lt"/>
              </a:rPr>
              <a:t> Fonda’yı anlatan </a:t>
            </a:r>
            <a:r>
              <a:rPr lang="tr-TR" sz="2200" i="1" dirty="0" err="1" smtClean="0">
                <a:latin typeface="+mj-lt"/>
              </a:rPr>
              <a:t>Jane</a:t>
            </a:r>
            <a:r>
              <a:rPr lang="tr-TR" sz="2200" i="1" dirty="0" smtClean="0">
                <a:latin typeface="+mj-lt"/>
              </a:rPr>
              <a:t> </a:t>
            </a:r>
            <a:r>
              <a:rPr lang="tr-TR" sz="2200" dirty="0" smtClean="0">
                <a:latin typeface="+mj-lt"/>
              </a:rPr>
              <a:t>(1962) filmleri doğrudan sinemanın örnekleri arasındadır.</a:t>
            </a:r>
          </a:p>
          <a:p>
            <a:pPr algn="just"/>
            <a:r>
              <a:rPr lang="tr-TR" sz="2200" dirty="0" smtClean="0">
                <a:latin typeface="+mj-lt"/>
              </a:rPr>
              <a:t>Ayrıca </a:t>
            </a:r>
            <a:r>
              <a:rPr lang="tr-TR" sz="2200" dirty="0" err="1" smtClean="0">
                <a:latin typeface="+mj-lt"/>
              </a:rPr>
              <a:t>Frederick</a:t>
            </a:r>
            <a:r>
              <a:rPr lang="tr-TR" sz="2200" dirty="0" smtClean="0">
                <a:latin typeface="+mj-lt"/>
              </a:rPr>
              <a:t> </a:t>
            </a:r>
            <a:r>
              <a:rPr lang="tr-TR" sz="2200" dirty="0" err="1" smtClean="0">
                <a:latin typeface="+mj-lt"/>
              </a:rPr>
              <a:t>Wiseman’ın</a:t>
            </a:r>
            <a:r>
              <a:rPr lang="tr-TR" sz="2200" dirty="0" smtClean="0">
                <a:latin typeface="+mj-lt"/>
              </a:rPr>
              <a:t> ise </a:t>
            </a:r>
            <a:r>
              <a:rPr lang="tr-TR" sz="2200" i="1" dirty="0" smtClean="0">
                <a:latin typeface="+mj-lt"/>
              </a:rPr>
              <a:t>Lise</a:t>
            </a:r>
            <a:r>
              <a:rPr lang="tr-TR" sz="2200" dirty="0" smtClean="0">
                <a:latin typeface="+mj-lt"/>
              </a:rPr>
              <a:t> (</a:t>
            </a:r>
            <a:r>
              <a:rPr lang="tr-TR" sz="2200" i="1" dirty="0" err="1" smtClean="0">
                <a:latin typeface="+mj-lt"/>
              </a:rPr>
              <a:t>High</a:t>
            </a:r>
            <a:r>
              <a:rPr lang="tr-TR" sz="2200" i="1" dirty="0" smtClean="0">
                <a:latin typeface="+mj-lt"/>
              </a:rPr>
              <a:t> </a:t>
            </a:r>
            <a:r>
              <a:rPr lang="tr-TR" sz="2200" i="1" dirty="0" err="1" smtClean="0">
                <a:latin typeface="+mj-lt"/>
              </a:rPr>
              <a:t>School</a:t>
            </a:r>
            <a:r>
              <a:rPr lang="tr-TR" sz="2200" dirty="0" smtClean="0">
                <a:latin typeface="+mj-lt"/>
              </a:rPr>
              <a:t>, 1968) ve bir akıl hastanesindeki zulmü görüntülediği </a:t>
            </a:r>
            <a:r>
              <a:rPr lang="tr-TR" sz="2200" i="1" dirty="0" smtClean="0">
                <a:latin typeface="+mj-lt"/>
              </a:rPr>
              <a:t>Akıl Hastanesi </a:t>
            </a:r>
            <a:r>
              <a:rPr lang="tr-TR" sz="2200" dirty="0" smtClean="0">
                <a:latin typeface="+mj-lt"/>
              </a:rPr>
              <a:t>(</a:t>
            </a:r>
            <a:r>
              <a:rPr lang="tr-TR" sz="2200" i="1" dirty="0" err="1" smtClean="0">
                <a:latin typeface="+mj-lt"/>
              </a:rPr>
              <a:t>Titicut</a:t>
            </a:r>
            <a:r>
              <a:rPr lang="tr-TR" sz="2200" i="1" dirty="0" smtClean="0">
                <a:latin typeface="+mj-lt"/>
              </a:rPr>
              <a:t> </a:t>
            </a:r>
            <a:r>
              <a:rPr lang="tr-TR" sz="2200" i="1" dirty="0" err="1" smtClean="0">
                <a:latin typeface="+mj-lt"/>
              </a:rPr>
              <a:t>Follies</a:t>
            </a:r>
            <a:r>
              <a:rPr lang="tr-TR" sz="2200" dirty="0" smtClean="0">
                <a:latin typeface="+mj-lt"/>
              </a:rPr>
              <a:t>, 1967) filmleri de doğrudan sinema kapsamında değerlendirilmektedir.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457200" y="620688"/>
            <a:ext cx="8229600" cy="5976664"/>
          </a:xfrm>
        </p:spPr>
        <p:txBody>
          <a:bodyPr>
            <a:noAutofit/>
          </a:bodyPr>
          <a:lstStyle/>
          <a:p>
            <a:pPr algn="just"/>
            <a:r>
              <a:rPr lang="tr-TR" sz="2200" dirty="0" smtClean="0">
                <a:latin typeface="+mj-lt"/>
              </a:rPr>
              <a:t>Doğrudan sinemacılar zaman zaman seyirciyi aldatmakla ya da röntgencilik yapmakla suçlanmışlardır. Örneğin bir idam mahkumunun affedilip affedilemeyeceğine dair gerilim barındıran </a:t>
            </a:r>
            <a:r>
              <a:rPr lang="tr-TR" sz="2200" i="1" dirty="0" smtClean="0">
                <a:latin typeface="+mj-lt"/>
              </a:rPr>
              <a:t>Sandalye</a:t>
            </a:r>
            <a:r>
              <a:rPr lang="tr-TR" sz="2200" dirty="0" smtClean="0">
                <a:latin typeface="+mj-lt"/>
              </a:rPr>
              <a:t> filminde, </a:t>
            </a:r>
            <a:r>
              <a:rPr lang="tr-TR" sz="2200" dirty="0" err="1" smtClean="0">
                <a:latin typeface="+mj-lt"/>
              </a:rPr>
              <a:t>dramanın</a:t>
            </a:r>
            <a:r>
              <a:rPr lang="tr-TR" sz="2200" dirty="0" smtClean="0">
                <a:latin typeface="+mj-lt"/>
              </a:rPr>
              <a:t> büyük bir kısmının jüri kararının bilinmesinin ardından düzenlenmesi tepkilere neden olmuştur.</a:t>
            </a:r>
          </a:p>
          <a:p>
            <a:pPr algn="just"/>
            <a:r>
              <a:rPr lang="tr-TR" sz="2200" dirty="0" smtClean="0">
                <a:latin typeface="+mj-lt"/>
              </a:rPr>
              <a:t>Ayrıca gözlemci tarz, “hangi durumlarda müdahale etmenin yönetmenin sorumluluğu” olduğu sorusunun da ortaya atılmasına neden olur. Örneğin Vietnam savaşını protesto etmek için kendini yakan bir Vietnamlı bir rahibe müdahale etmeli midir yoksa bundan kesinlikle kaçınmalı mıdır? (</a:t>
            </a:r>
            <a:r>
              <a:rPr lang="tr-TR" sz="2200" dirty="0" err="1" smtClean="0">
                <a:latin typeface="+mj-lt"/>
              </a:rPr>
              <a:t>Nichols</a:t>
            </a:r>
            <a:r>
              <a:rPr lang="tr-TR" sz="2200" dirty="0" smtClean="0">
                <a:latin typeface="+mj-lt"/>
              </a:rPr>
              <a:t>, 2017, 194).</a:t>
            </a:r>
          </a:p>
          <a:p>
            <a:pPr algn="ctr">
              <a:buNone/>
            </a:pPr>
            <a:r>
              <a:rPr lang="tr-TR" sz="2200" b="1" dirty="0" smtClean="0">
                <a:latin typeface="+mj-lt"/>
                <a:cs typeface="Calibri" pitchFamily="34" charset="0"/>
              </a:rPr>
              <a:t>SİNEMA GERÇEK</a:t>
            </a:r>
          </a:p>
          <a:p>
            <a:pPr algn="just"/>
            <a:r>
              <a:rPr lang="tr-TR" sz="2200" dirty="0" smtClean="0">
                <a:latin typeface="+mj-lt"/>
                <a:cs typeface="Calibri" pitchFamily="34" charset="0"/>
              </a:rPr>
              <a:t>Sinema-Gerçek hareketi, kapsamlı ön tasarım, çekim senaryosu, düzenlenmiş sahneler ve yeniden canlandırma gibi hazırlık gerektiren yerleşik uygulamaları reddetmiştir (</a:t>
            </a:r>
            <a:r>
              <a:rPr lang="tr-TR" sz="2200" dirty="0" err="1" smtClean="0">
                <a:latin typeface="+mj-lt"/>
                <a:cs typeface="Calibri" pitchFamily="34" charset="0"/>
              </a:rPr>
              <a:t>akt</a:t>
            </a:r>
            <a:r>
              <a:rPr lang="tr-TR" sz="2200" dirty="0" smtClean="0">
                <a:latin typeface="+mj-lt"/>
                <a:cs typeface="Calibri" pitchFamily="34" charset="0"/>
              </a:rPr>
              <a:t>. Yalın &amp; Güngör, 2013, s.78). </a:t>
            </a:r>
          </a:p>
          <a:p>
            <a:pPr algn="just"/>
            <a:endParaRPr lang="tr-TR" sz="2200" dirty="0" smtClean="0">
              <a:latin typeface="+mj-lt"/>
              <a:cs typeface="Calibri" pitchFamily="34" charset="0"/>
            </a:endParaRPr>
          </a:p>
          <a:p>
            <a:pPr algn="just"/>
            <a:endParaRPr lang="tr-TR" sz="2200" dirty="0" smtClean="0">
              <a:latin typeface="+mj-lt"/>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332656"/>
            <a:ext cx="8229600" cy="6525344"/>
          </a:xfrm>
        </p:spPr>
        <p:txBody>
          <a:bodyPr>
            <a:noAutofit/>
          </a:bodyPr>
          <a:lstStyle/>
          <a:p>
            <a:pPr algn="just">
              <a:lnSpc>
                <a:spcPct val="110000"/>
              </a:lnSpc>
            </a:pPr>
            <a:r>
              <a:rPr lang="tr-TR" sz="2200" dirty="0" smtClean="0">
                <a:latin typeface="+mj-lt"/>
                <a:cs typeface="Calibri" pitchFamily="34" charset="0"/>
              </a:rPr>
              <a:t>Jean </a:t>
            </a:r>
            <a:r>
              <a:rPr lang="tr-TR" sz="2200" dirty="0" err="1" smtClean="0">
                <a:latin typeface="+mj-lt"/>
                <a:cs typeface="Calibri" pitchFamily="34" charset="0"/>
              </a:rPr>
              <a:t>Rouch’un</a:t>
            </a:r>
            <a:r>
              <a:rPr lang="tr-TR" sz="2200" dirty="0" smtClean="0">
                <a:latin typeface="+mj-lt"/>
                <a:cs typeface="Calibri" pitchFamily="34" charset="0"/>
              </a:rPr>
              <a:t> sosyolog Edgar </a:t>
            </a:r>
            <a:r>
              <a:rPr lang="tr-TR" sz="2200" dirty="0" err="1" smtClean="0">
                <a:latin typeface="+mj-lt"/>
                <a:cs typeface="Calibri" pitchFamily="34" charset="0"/>
              </a:rPr>
              <a:t>Morin’le</a:t>
            </a:r>
            <a:r>
              <a:rPr lang="tr-TR" sz="2200" dirty="0" smtClean="0">
                <a:latin typeface="+mj-lt"/>
                <a:cs typeface="Calibri" pitchFamily="34" charset="0"/>
              </a:rPr>
              <a:t> birlikte gerçekleştirdiği, Parislilerin 1961 yazındaki günlük yaşamlarını anlatan ve bir dizi röportaj ve karşılaştırmadan oluşan </a:t>
            </a:r>
            <a:r>
              <a:rPr lang="tr-TR" sz="2200" i="1" dirty="0" smtClean="0">
                <a:latin typeface="+mj-lt"/>
                <a:cs typeface="Calibri" pitchFamily="34" charset="0"/>
              </a:rPr>
              <a:t>Bir Yaz Güncesi</a:t>
            </a:r>
            <a:r>
              <a:rPr lang="tr-TR" sz="2200" dirty="0" smtClean="0">
                <a:latin typeface="+mj-lt"/>
                <a:cs typeface="Calibri" pitchFamily="34" charset="0"/>
              </a:rPr>
              <a:t> (</a:t>
            </a:r>
            <a:r>
              <a:rPr lang="tr-TR" sz="2200" i="1" dirty="0" err="1" smtClean="0">
                <a:latin typeface="+mj-lt"/>
                <a:cs typeface="Calibri" pitchFamily="34" charset="0"/>
              </a:rPr>
              <a:t>Chronicle</a:t>
            </a:r>
            <a:r>
              <a:rPr lang="tr-TR" sz="2200" i="1" dirty="0" smtClean="0">
                <a:latin typeface="+mj-lt"/>
                <a:cs typeface="Calibri" pitchFamily="34" charset="0"/>
              </a:rPr>
              <a:t> of a </a:t>
            </a:r>
            <a:r>
              <a:rPr lang="tr-TR" sz="2200" i="1" dirty="0" err="1" smtClean="0">
                <a:latin typeface="+mj-lt"/>
                <a:cs typeface="Calibri" pitchFamily="34" charset="0"/>
              </a:rPr>
              <a:t>Summer</a:t>
            </a:r>
            <a:r>
              <a:rPr lang="tr-TR" sz="2200" dirty="0" smtClean="0">
                <a:latin typeface="+mj-lt"/>
                <a:cs typeface="Calibri" pitchFamily="34" charset="0"/>
              </a:rPr>
              <a:t>, 960) filmi sinema-gerçek akımına örnek olarak verilebilir. Film, katılımcılar ve yönetmen arasındaki işbirliğinin bir ürünü olarak ortaya çıkar. Kimi zaman yönetmenler, katılımcılara filmden parçalar gösterip olardan gelen yorumları da filme eklerler. “Filmin sonlarına doğru… tüm katılımcılar projeksiyon odasında toplanır ve kaba kurgu izletilerek film tartışmaya açılır” (Yalın &amp; Güngör, 2013, 89). Richard </a:t>
            </a:r>
            <a:r>
              <a:rPr lang="tr-TR" sz="2200" dirty="0" err="1" smtClean="0">
                <a:latin typeface="+mj-lt"/>
                <a:cs typeface="Calibri" pitchFamily="34" charset="0"/>
              </a:rPr>
              <a:t>Leacock’un</a:t>
            </a:r>
            <a:r>
              <a:rPr lang="tr-TR" sz="2200" dirty="0" smtClean="0">
                <a:latin typeface="+mj-lt"/>
                <a:cs typeface="Calibri" pitchFamily="34" charset="0"/>
              </a:rPr>
              <a:t> aksine Jean </a:t>
            </a:r>
            <a:r>
              <a:rPr lang="tr-TR" sz="2200" dirty="0" err="1" smtClean="0">
                <a:latin typeface="+mj-lt"/>
                <a:cs typeface="Calibri" pitchFamily="34" charset="0"/>
              </a:rPr>
              <a:t>Rouch</a:t>
            </a:r>
            <a:r>
              <a:rPr lang="tr-TR" sz="2200" dirty="0" smtClean="0">
                <a:latin typeface="+mj-lt"/>
                <a:cs typeface="Calibri" pitchFamily="34" charset="0"/>
              </a:rPr>
              <a:t> kameranın varlığının unutulmasına izin vermez. “O kamerayı, filme çekilen insanların tepkilerini biçimlendirme süreci olarak görür” (</a:t>
            </a:r>
            <a:r>
              <a:rPr lang="tr-TR" sz="2200" dirty="0" err="1" smtClean="0">
                <a:latin typeface="+mj-lt"/>
                <a:cs typeface="Calibri" pitchFamily="34" charset="0"/>
              </a:rPr>
              <a:t>Armes</a:t>
            </a:r>
            <a:r>
              <a:rPr lang="tr-TR" sz="2200" dirty="0" smtClean="0">
                <a:latin typeface="+mj-lt"/>
                <a:cs typeface="Calibri" pitchFamily="34" charset="0"/>
              </a:rPr>
              <a:t>, 2011, s.81).</a:t>
            </a:r>
          </a:p>
          <a:p>
            <a:pPr algn="ctr">
              <a:lnSpc>
                <a:spcPct val="110000"/>
              </a:lnSpc>
              <a:buNone/>
            </a:pPr>
            <a:r>
              <a:rPr lang="tr-TR" sz="2200" b="1" dirty="0" smtClean="0">
                <a:latin typeface="+mj-lt"/>
                <a:cs typeface="Calibri" pitchFamily="34" charset="0"/>
              </a:rPr>
              <a:t>İTALYAN YENİ GERÇEKÇİLİĞİ</a:t>
            </a:r>
          </a:p>
          <a:p>
            <a:pPr algn="just">
              <a:lnSpc>
                <a:spcPct val="110000"/>
              </a:lnSpc>
            </a:pPr>
            <a:r>
              <a:rPr lang="tr-TR" sz="2200" dirty="0" smtClean="0">
                <a:latin typeface="+mj-lt"/>
                <a:cs typeface="Calibri" pitchFamily="34" charset="0"/>
              </a:rPr>
              <a:t>Yeni-Gerçekçilik yaklaşık olarak 1945-1955 yılları arasında İtalya’da 2. Dünya Savaşı sonrasında ortaya çıkan bir dizi filme göndermede bulunmaktadır.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480720"/>
          </a:xfrm>
        </p:spPr>
        <p:txBody>
          <a:bodyPr>
            <a:noAutofit/>
          </a:bodyPr>
          <a:lstStyle/>
          <a:p>
            <a:pPr algn="just"/>
            <a:r>
              <a:rPr lang="tr-TR" sz="2200" dirty="0" smtClean="0">
                <a:latin typeface="+mj-lt"/>
                <a:cs typeface="Calibri" pitchFamily="34" charset="0"/>
              </a:rPr>
              <a:t>Ağırlıklı olarak dış mekanda geçen, amatör ya da yarı profesyonel oyuncuların yer aldığı, çocukların metaforik bir önem kazandığı bu filmlerde yoksulluk, açlık, işsizlik, evsizlik, savaş, faşizm ya da direniş gibi konular temel alınmıştır.</a:t>
            </a:r>
          </a:p>
          <a:p>
            <a:pPr algn="just"/>
            <a:r>
              <a:rPr lang="tr-TR" sz="2200" dirty="0" smtClean="0">
                <a:latin typeface="+mj-lt"/>
              </a:rPr>
              <a:t> “Yeni-Gerçekçiliğin görsel öğeleri, akımı temsil eden filmlerin hepsinde hemen tanınabilir. Görüntülerin sert griliği, karakterlerin ıssız kent ya da kır sefilliğinin ortasında, harap olmuş apartmanlarda ya da ıssız kasaba merkezlerinde, bir duvarın yanında yürürken çerçevelenmesi, kameranın bir karaktere ya da arka plana </a:t>
            </a:r>
            <a:r>
              <a:rPr lang="tr-TR" sz="2200" dirty="0" err="1" smtClean="0">
                <a:latin typeface="+mj-lt"/>
              </a:rPr>
              <a:t>diagonal</a:t>
            </a:r>
            <a:r>
              <a:rPr lang="tr-TR" sz="2200" dirty="0" smtClean="0">
                <a:latin typeface="+mj-lt"/>
              </a:rPr>
              <a:t> konumlanması ya da kayması… Yeni-Gerçekçiliğin işaretidir” (</a:t>
            </a:r>
            <a:r>
              <a:rPr lang="tr-TR" sz="2200" dirty="0" err="1" smtClean="0">
                <a:latin typeface="+mj-lt"/>
              </a:rPr>
              <a:t>Kolker</a:t>
            </a:r>
            <a:r>
              <a:rPr lang="tr-TR" sz="2200" dirty="0" smtClean="0">
                <a:latin typeface="+mj-lt"/>
              </a:rPr>
              <a:t>, 2010, s19).</a:t>
            </a:r>
          </a:p>
          <a:p>
            <a:pPr algn="just"/>
            <a:r>
              <a:rPr lang="tr-TR" sz="2200" dirty="0" smtClean="0">
                <a:latin typeface="+mj-lt"/>
              </a:rPr>
              <a:t>Akımın en önemli temsilcileri ve filmleri şu şekilde ifade edilebilir:</a:t>
            </a:r>
          </a:p>
          <a:p>
            <a:pPr algn="just"/>
            <a:r>
              <a:rPr lang="tr-TR" sz="2000" b="1" dirty="0" err="1" smtClean="0"/>
              <a:t>Roberto</a:t>
            </a:r>
            <a:r>
              <a:rPr lang="tr-TR" sz="2000" b="1" dirty="0" smtClean="0"/>
              <a:t> </a:t>
            </a:r>
            <a:r>
              <a:rPr lang="tr-TR" sz="2000" b="1" dirty="0" err="1" smtClean="0"/>
              <a:t>Rosellini</a:t>
            </a:r>
            <a:r>
              <a:rPr lang="tr-TR" sz="2000" b="1" dirty="0" smtClean="0"/>
              <a:t> :  </a:t>
            </a:r>
            <a:r>
              <a:rPr lang="tr-TR" sz="2000" i="1" dirty="0" smtClean="0"/>
              <a:t>Roma Açık Şehir </a:t>
            </a:r>
            <a:r>
              <a:rPr lang="tr-TR" sz="2000" dirty="0" smtClean="0"/>
              <a:t>(1945), </a:t>
            </a:r>
            <a:r>
              <a:rPr lang="tr-TR" sz="2000" i="1" dirty="0" err="1" smtClean="0"/>
              <a:t>Hemşehri</a:t>
            </a:r>
            <a:r>
              <a:rPr lang="tr-TR" sz="2000" dirty="0" smtClean="0"/>
              <a:t> (</a:t>
            </a:r>
            <a:r>
              <a:rPr lang="tr-TR" sz="2000" dirty="0" err="1" smtClean="0"/>
              <a:t>Paisa</a:t>
            </a:r>
            <a:r>
              <a:rPr lang="tr-TR" sz="2000" dirty="0" smtClean="0"/>
              <a:t>) (1946)</a:t>
            </a:r>
          </a:p>
          <a:p>
            <a:pPr algn="just">
              <a:buNone/>
            </a:pPr>
            <a:r>
              <a:rPr lang="tr-TR" sz="2000" dirty="0" smtClean="0"/>
              <a:t>       </a:t>
            </a:r>
            <a:r>
              <a:rPr lang="tr-TR" sz="2000" i="1" dirty="0" smtClean="0"/>
              <a:t>Almanya, Yıl Sıfır </a:t>
            </a:r>
            <a:r>
              <a:rPr lang="tr-TR" sz="2000" dirty="0" smtClean="0"/>
              <a:t>(1948)</a:t>
            </a:r>
          </a:p>
          <a:p>
            <a:pPr algn="just"/>
            <a:r>
              <a:rPr lang="tr-TR" sz="2000" b="1" dirty="0" err="1" smtClean="0"/>
              <a:t>Vittorio</a:t>
            </a:r>
            <a:r>
              <a:rPr lang="tr-TR" sz="2000" b="1" dirty="0" smtClean="0"/>
              <a:t> De </a:t>
            </a:r>
            <a:r>
              <a:rPr lang="tr-TR" sz="2000" b="1" dirty="0" err="1" smtClean="0"/>
              <a:t>Sica</a:t>
            </a:r>
            <a:r>
              <a:rPr lang="tr-TR" sz="2000" b="1" dirty="0" smtClean="0"/>
              <a:t>: </a:t>
            </a:r>
            <a:r>
              <a:rPr lang="tr-TR" sz="2000" dirty="0" smtClean="0"/>
              <a:t> </a:t>
            </a:r>
            <a:r>
              <a:rPr lang="tr-TR" sz="2000" i="1" dirty="0" smtClean="0"/>
              <a:t>Kaldırım Çocukları </a:t>
            </a:r>
            <a:r>
              <a:rPr lang="tr-TR" sz="2000" dirty="0" smtClean="0"/>
              <a:t>(1946), </a:t>
            </a:r>
            <a:r>
              <a:rPr lang="tr-TR" sz="2000" i="1" dirty="0" smtClean="0"/>
              <a:t>Bisiklet Hırsızları </a:t>
            </a:r>
            <a:r>
              <a:rPr lang="tr-TR" sz="2000" dirty="0" smtClean="0"/>
              <a:t>(1948)</a:t>
            </a:r>
          </a:p>
          <a:p>
            <a:pPr algn="just">
              <a:buNone/>
            </a:pPr>
            <a:r>
              <a:rPr lang="tr-TR" sz="2000" dirty="0" smtClean="0"/>
              <a:t>       </a:t>
            </a:r>
            <a:r>
              <a:rPr lang="tr-TR" sz="2000" i="1" dirty="0" smtClean="0"/>
              <a:t>Milano Mucizesi </a:t>
            </a:r>
            <a:r>
              <a:rPr lang="tr-TR" sz="2000" dirty="0" smtClean="0"/>
              <a:t>(1950),  </a:t>
            </a:r>
            <a:r>
              <a:rPr lang="tr-TR" sz="2000" i="1" dirty="0" err="1" smtClean="0"/>
              <a:t>Umberto</a:t>
            </a:r>
            <a:r>
              <a:rPr lang="tr-TR" sz="2000" i="1" dirty="0" smtClean="0"/>
              <a:t> D </a:t>
            </a:r>
            <a:r>
              <a:rPr lang="tr-TR" sz="2000" dirty="0" smtClean="0"/>
              <a:t>(1951)</a:t>
            </a:r>
          </a:p>
          <a:p>
            <a:r>
              <a:rPr lang="tr-TR" sz="2000" b="1" dirty="0" err="1" smtClean="0"/>
              <a:t>Luchino</a:t>
            </a:r>
            <a:r>
              <a:rPr lang="tr-TR" sz="2000" b="1" dirty="0" smtClean="0"/>
              <a:t> </a:t>
            </a:r>
            <a:r>
              <a:rPr lang="tr-TR" sz="2000" b="1" dirty="0" err="1" smtClean="0"/>
              <a:t>Visconti</a:t>
            </a:r>
            <a:r>
              <a:rPr lang="tr-TR" sz="2000" b="1" dirty="0" smtClean="0"/>
              <a:t>: </a:t>
            </a:r>
            <a:r>
              <a:rPr lang="tr-TR" sz="2000" i="1" dirty="0" smtClean="0"/>
              <a:t>Yer Sarsılıyor </a:t>
            </a:r>
            <a:r>
              <a:rPr lang="tr-TR" sz="2000" dirty="0" smtClean="0"/>
              <a:t>(1947)</a:t>
            </a:r>
          </a:p>
          <a:p>
            <a:pPr algn="just"/>
            <a:endParaRPr lang="tr-TR" sz="20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a:bodyPr>
          <a:lstStyle/>
          <a:p>
            <a:r>
              <a:rPr lang="tr-TR" sz="2800" b="1" smtClean="0"/>
              <a:t>KAYNAKÇA</a:t>
            </a:r>
            <a:endParaRPr lang="tr-TR" sz="2800" b="1" dirty="0"/>
          </a:p>
        </p:txBody>
      </p:sp>
      <p:sp>
        <p:nvSpPr>
          <p:cNvPr id="3" name="2 İçerik Yer Tutucusu"/>
          <p:cNvSpPr>
            <a:spLocks noGrp="1"/>
          </p:cNvSpPr>
          <p:nvPr>
            <p:ph idx="1"/>
          </p:nvPr>
        </p:nvSpPr>
        <p:spPr>
          <a:xfrm>
            <a:off x="457200" y="1052736"/>
            <a:ext cx="8229600" cy="5073427"/>
          </a:xfrm>
        </p:spPr>
        <p:txBody>
          <a:bodyPr>
            <a:normAutofit fontScale="92500" lnSpcReduction="10000"/>
          </a:bodyPr>
          <a:lstStyle/>
          <a:p>
            <a:pPr lvl="0" algn="just"/>
            <a:r>
              <a:rPr lang="tr-TR" sz="2600" dirty="0" err="1" smtClean="0">
                <a:latin typeface="+mj-lt"/>
              </a:rPr>
              <a:t>Armes</a:t>
            </a:r>
            <a:r>
              <a:rPr lang="tr-TR" sz="2600" dirty="0" smtClean="0">
                <a:latin typeface="+mj-lt"/>
              </a:rPr>
              <a:t>, </a:t>
            </a:r>
            <a:r>
              <a:rPr lang="tr-TR" sz="2600" dirty="0" err="1" smtClean="0">
                <a:latin typeface="+mj-lt"/>
              </a:rPr>
              <a:t>Roy</a:t>
            </a:r>
            <a:r>
              <a:rPr lang="tr-TR" sz="2600" dirty="0" smtClean="0">
                <a:latin typeface="+mj-lt"/>
              </a:rPr>
              <a:t> (2011). </a:t>
            </a:r>
            <a:r>
              <a:rPr lang="tr-TR" sz="2600" i="1" dirty="0" smtClean="0">
                <a:latin typeface="+mj-lt"/>
              </a:rPr>
              <a:t>Sinema ve Gerçeklik</a:t>
            </a:r>
            <a:r>
              <a:rPr lang="tr-TR" sz="2600" dirty="0" smtClean="0">
                <a:latin typeface="+mj-lt"/>
              </a:rPr>
              <a:t> (Z. Ö. Barkot, </a:t>
            </a:r>
            <a:r>
              <a:rPr lang="tr-TR" sz="2600" dirty="0" err="1" smtClean="0">
                <a:latin typeface="+mj-lt"/>
              </a:rPr>
              <a:t>Çev</a:t>
            </a:r>
            <a:r>
              <a:rPr lang="tr-TR" sz="2600" dirty="0" smtClean="0">
                <a:latin typeface="+mj-lt"/>
              </a:rPr>
              <a:t>.). İstanbul: Doruk. 17- 21, 31- 39, 76- 82.</a:t>
            </a:r>
          </a:p>
          <a:p>
            <a:pPr lvl="0" algn="just"/>
            <a:r>
              <a:rPr lang="tr-TR" sz="2600" dirty="0" smtClean="0">
                <a:latin typeface="+mj-lt"/>
              </a:rPr>
              <a:t>Yalın, Celal Oktay &amp; Güngör, Aslı (2013). Sinema-Gerçek: Hakikatin Sineması ya da Sinemanın Hakikati. </a:t>
            </a:r>
            <a:r>
              <a:rPr lang="tr-TR" sz="2600" i="1" dirty="0" smtClean="0">
                <a:latin typeface="+mj-lt"/>
              </a:rPr>
              <a:t>Sinema Kuramları 2, Beyazperdeyi Aydınlatan Kuramlar. </a:t>
            </a:r>
            <a:r>
              <a:rPr lang="tr-TR" sz="2600" dirty="0" smtClean="0">
                <a:latin typeface="+mj-lt"/>
              </a:rPr>
              <a:t>Z. </a:t>
            </a:r>
            <a:r>
              <a:rPr lang="tr-TR" sz="2600" dirty="0" err="1" smtClean="0">
                <a:latin typeface="+mj-lt"/>
              </a:rPr>
              <a:t>Özarslan</a:t>
            </a:r>
            <a:r>
              <a:rPr lang="tr-TR" sz="2600" dirty="0" smtClean="0">
                <a:latin typeface="+mj-lt"/>
              </a:rPr>
              <a:t> (Ed.). İstanbul: Su Yayınları. 77-92.</a:t>
            </a:r>
            <a:endParaRPr lang="tr-TR" sz="2600" i="1" dirty="0" smtClean="0">
              <a:latin typeface="+mj-lt"/>
            </a:endParaRPr>
          </a:p>
          <a:p>
            <a:pPr lvl="0" algn="just"/>
            <a:r>
              <a:rPr lang="tr-TR" sz="2600" dirty="0" err="1" smtClean="0">
                <a:latin typeface="+mj-lt"/>
              </a:rPr>
              <a:t>Kolker</a:t>
            </a:r>
            <a:r>
              <a:rPr lang="tr-TR" sz="2600" dirty="0" smtClean="0">
                <a:latin typeface="+mj-lt"/>
              </a:rPr>
              <a:t>, Robert (2010). Değişen Bakış Çağdaş Uluslar arası Sinema (E. Yılmaz, </a:t>
            </a:r>
            <a:r>
              <a:rPr lang="tr-TR" sz="2600" dirty="0" err="1" smtClean="0">
                <a:latin typeface="+mj-lt"/>
              </a:rPr>
              <a:t>Çev</a:t>
            </a:r>
            <a:r>
              <a:rPr lang="tr-TR" sz="2600" dirty="0" smtClean="0">
                <a:latin typeface="+mj-lt"/>
              </a:rPr>
              <a:t>.). Ankara: De Ki.</a:t>
            </a:r>
          </a:p>
          <a:p>
            <a:pPr lvl="0" algn="just"/>
            <a:r>
              <a:rPr lang="tr-TR" sz="2600" dirty="0" err="1" smtClean="0">
                <a:latin typeface="+mj-lt"/>
              </a:rPr>
              <a:t>Nichols</a:t>
            </a:r>
            <a:r>
              <a:rPr lang="tr-TR" sz="2600" dirty="0" smtClean="0">
                <a:latin typeface="+mj-lt"/>
              </a:rPr>
              <a:t>, Bill (2017). </a:t>
            </a:r>
            <a:r>
              <a:rPr lang="tr-TR" sz="2600" i="1" dirty="0" smtClean="0">
                <a:latin typeface="+mj-lt"/>
              </a:rPr>
              <a:t>Belgesel Sinemaya Giriş </a:t>
            </a:r>
            <a:r>
              <a:rPr lang="tr-TR" sz="2600" dirty="0" smtClean="0">
                <a:latin typeface="+mj-lt"/>
              </a:rPr>
              <a:t>(D. </a:t>
            </a:r>
            <a:r>
              <a:rPr lang="tr-TR" sz="2600" dirty="0" err="1" smtClean="0">
                <a:latin typeface="+mj-lt"/>
              </a:rPr>
              <a:t>Eruçman</a:t>
            </a:r>
            <a:r>
              <a:rPr lang="tr-TR" sz="2600" dirty="0" smtClean="0">
                <a:latin typeface="+mj-lt"/>
              </a:rPr>
              <a:t>, </a:t>
            </a:r>
            <a:r>
              <a:rPr lang="tr-TR" sz="2600" dirty="0" err="1" smtClean="0">
                <a:latin typeface="+mj-lt"/>
              </a:rPr>
              <a:t>Çev</a:t>
            </a:r>
            <a:r>
              <a:rPr lang="tr-TR" sz="2600" dirty="0" smtClean="0">
                <a:latin typeface="+mj-lt"/>
              </a:rPr>
              <a:t>.). İstanbul: Boğaziçi Üniversitesi Yayınları.</a:t>
            </a:r>
          </a:p>
          <a:p>
            <a:pPr lvl="0" algn="just"/>
            <a:r>
              <a:rPr lang="tr-TR" sz="2600" dirty="0" err="1" smtClean="0">
                <a:latin typeface="+mj-lt"/>
              </a:rPr>
              <a:t>Rosellini</a:t>
            </a:r>
            <a:r>
              <a:rPr lang="tr-TR" sz="2600" dirty="0" smtClean="0">
                <a:latin typeface="+mj-lt"/>
              </a:rPr>
              <a:t>, </a:t>
            </a:r>
            <a:r>
              <a:rPr lang="tr-TR" sz="2600" dirty="0" err="1" smtClean="0">
                <a:latin typeface="+mj-lt"/>
              </a:rPr>
              <a:t>Roberto</a:t>
            </a:r>
            <a:r>
              <a:rPr lang="tr-TR" sz="2600" dirty="0" smtClean="0">
                <a:latin typeface="+mj-lt"/>
              </a:rPr>
              <a:t> (1968). Yeni gerçekçilik. </a:t>
            </a:r>
            <a:r>
              <a:rPr lang="tr-TR" sz="2600" i="1" dirty="0" smtClean="0">
                <a:latin typeface="+mj-lt"/>
              </a:rPr>
              <a:t>Türk Dili</a:t>
            </a:r>
            <a:r>
              <a:rPr lang="tr-TR" sz="2600" dirty="0" smtClean="0">
                <a:latin typeface="+mj-lt"/>
              </a:rPr>
              <a:t>, 196, 450- 459.</a:t>
            </a:r>
          </a:p>
          <a:p>
            <a:pPr lvl="0" algn="just"/>
            <a:r>
              <a:rPr lang="tr-TR" sz="2600" dirty="0" err="1" smtClean="0">
                <a:latin typeface="+mj-lt"/>
              </a:rPr>
              <a:t>Zavattini</a:t>
            </a:r>
            <a:r>
              <a:rPr lang="tr-TR" sz="2600" dirty="0" smtClean="0">
                <a:latin typeface="+mj-lt"/>
              </a:rPr>
              <a:t>, </a:t>
            </a:r>
            <a:r>
              <a:rPr lang="tr-TR" sz="2600" dirty="0" err="1" smtClean="0">
                <a:latin typeface="+mj-lt"/>
              </a:rPr>
              <a:t>Cesare</a:t>
            </a:r>
            <a:r>
              <a:rPr lang="tr-TR" sz="2600" dirty="0" smtClean="0">
                <a:latin typeface="+mj-lt"/>
              </a:rPr>
              <a:t> (1968). Yeni-Gerçekçilik Üzerine Görüşler. </a:t>
            </a:r>
            <a:r>
              <a:rPr lang="tr-TR" sz="2600" i="1" dirty="0" smtClean="0">
                <a:latin typeface="+mj-lt"/>
              </a:rPr>
              <a:t>Türk Dili</a:t>
            </a:r>
            <a:r>
              <a:rPr lang="tr-TR" sz="2600" dirty="0" smtClean="0">
                <a:latin typeface="+mj-lt"/>
              </a:rPr>
              <a:t>, 196, 380- 384.</a:t>
            </a:r>
          </a:p>
          <a:p>
            <a:pPr>
              <a:buNone/>
            </a:pPr>
            <a:endParaRPr lang="tr-TR" dirty="0"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3693</TotalTime>
  <Words>1134</Words>
  <Application>Microsoft Office PowerPoint</Application>
  <PresentationFormat>Ekran Gösterisi (4:3)</PresentationFormat>
  <Paragraphs>43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SİNEMA VE GERÇEKÇİLİK</vt:lpstr>
      <vt:lpstr>SİNEMA-GERÇEK VE DOĞRUDAN SİNEMA</vt:lpstr>
      <vt:lpstr>Slayt 3</vt:lpstr>
      <vt:lpstr>Slayt 4</vt:lpstr>
      <vt:lpstr>Slayt 5</vt:lpstr>
      <vt:lpstr> </vt:lpstr>
      <vt:lpstr>Slayt 7</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380</cp:revision>
  <dcterms:created xsi:type="dcterms:W3CDTF">2018-10-25T18:01:29Z</dcterms:created>
  <dcterms:modified xsi:type="dcterms:W3CDTF">2020-05-12T17:31:12Z</dcterms:modified>
</cp:coreProperties>
</file>