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7"/>
  </p:notesMasterIdLst>
  <p:sldIdLst>
    <p:sldId id="1092" r:id="rId4"/>
    <p:sldId id="1083" r:id="rId5"/>
    <p:sldId id="1084" r:id="rId6"/>
    <p:sldId id="1093" r:id="rId7"/>
    <p:sldId id="1094" r:id="rId8"/>
    <p:sldId id="1095" r:id="rId9"/>
    <p:sldId id="1096" r:id="rId10"/>
    <p:sldId id="1097" r:id="rId11"/>
    <p:sldId id="1098" r:id="rId12"/>
    <p:sldId id="1099" r:id="rId13"/>
    <p:sldId id="1100" r:id="rId14"/>
    <p:sldId id="1101" r:id="rId15"/>
    <p:sldId id="1091" r:id="rId1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102" d="100"/>
          <a:sy n="102" d="100"/>
        </p:scale>
        <p:origin x="142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3/2/2020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1330296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3/2/2020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3/2/2020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3/2/2020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3/2/2020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3/2/2020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3/2/2020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3/2/2020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dirty="0" smtClean="0"/>
              <a:t>Asıl başlık stili için tıklatın</a:t>
            </a:r>
            <a:endParaRPr lang="en-US" dirty="0"/>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3/2/2020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25051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4136725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3/2/2020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3/2/2020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3/2/2020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3/2/2020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3/2/2020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 id="2147483698"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GG318</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Kentsel Alan Düzenlemesi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Türkay</a:t>
            </a: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TÜDEŞ</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805043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35723" y="1571126"/>
            <a:ext cx="7557471" cy="2308324"/>
          </a:xfrm>
          <a:prstGeom prst="rect">
            <a:avLst/>
          </a:prstGeom>
        </p:spPr>
        <p:txBody>
          <a:bodyPr wrap="square">
            <a:spAutoFit/>
          </a:bodyPr>
          <a:lstStyle/>
          <a:p>
            <a:pPr algn="just"/>
            <a:r>
              <a:rPr lang="tr-TR" b="1" dirty="0"/>
              <a:t>Halihazır Harita </a:t>
            </a:r>
          </a:p>
          <a:p>
            <a:pPr algn="just"/>
            <a:r>
              <a:rPr lang="tr-TR" dirty="0"/>
              <a:t>Ait olduğu alanın  </a:t>
            </a:r>
            <a:r>
              <a:rPr lang="tr-TR" b="1" dirty="0"/>
              <a:t>başta topoğrafyası</a:t>
            </a:r>
            <a:r>
              <a:rPr lang="tr-TR" dirty="0"/>
              <a:t> olmak üzere </a:t>
            </a:r>
            <a:r>
              <a:rPr lang="tr-TR" b="1" dirty="0"/>
              <a:t>ölçüldüğü andaki</a:t>
            </a:r>
            <a:r>
              <a:rPr lang="tr-TR" dirty="0"/>
              <a:t> kayda değer bütün detayını gösteren haritalara verilen isimdir. Elde halihazır harita varsa yapıldığı yıla bakılmadan revizyona ihtiyacının olup olmadığını anlamak için araziye çıkılıp gerekli olan araştırma yapılmalıdır. Çünkü yıllar geçtiği halde bölgeye hiçbir eklentinin yapılmadığı durumlar olabileceği gibi, halihazır haritanın yapım tarihi çok geçmediği halde eklentilerin yapılması mümkün olabilir. </a:t>
            </a:r>
          </a:p>
        </p:txBody>
      </p:sp>
    </p:spTree>
    <p:extLst>
      <p:ext uri="{BB962C8B-B14F-4D97-AF65-F5344CB8AC3E}">
        <p14:creationId xmlns:p14="http://schemas.microsoft.com/office/powerpoint/2010/main" val="2119547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35723" y="1571126"/>
            <a:ext cx="7557471" cy="2585323"/>
          </a:xfrm>
          <a:prstGeom prst="rect">
            <a:avLst/>
          </a:prstGeom>
        </p:spPr>
        <p:txBody>
          <a:bodyPr wrap="square">
            <a:spAutoFit/>
          </a:bodyPr>
          <a:lstStyle/>
          <a:p>
            <a:pPr algn="just"/>
            <a:r>
              <a:rPr lang="tr-TR" dirty="0"/>
              <a:t>Bu nedenle halihazır harita gündeme geldiğinde iki soru akla gelir </a:t>
            </a:r>
          </a:p>
          <a:p>
            <a:pPr lvl="0" algn="just"/>
            <a:r>
              <a:rPr lang="tr-TR" dirty="0"/>
              <a:t>Halihazır haritası var mı?</a:t>
            </a:r>
            <a:endParaRPr lang="tr-TR" dirty="0"/>
          </a:p>
          <a:p>
            <a:pPr algn="just"/>
            <a:r>
              <a:rPr lang="tr-TR" dirty="0"/>
              <a:t>sorunun cevabı evet ise ikinci soru gelir.</a:t>
            </a:r>
            <a:endParaRPr lang="tr-TR" dirty="0"/>
          </a:p>
          <a:p>
            <a:pPr lvl="0" algn="just"/>
            <a:r>
              <a:rPr lang="tr-TR" dirty="0"/>
              <a:t>Ne kadar revizyon gerekli?</a:t>
            </a:r>
            <a:endParaRPr lang="tr-TR" dirty="0"/>
          </a:p>
          <a:p>
            <a:pPr algn="just"/>
            <a:r>
              <a:rPr lang="tr-TR" dirty="0"/>
              <a:t> </a:t>
            </a:r>
            <a:endParaRPr lang="tr-TR" dirty="0"/>
          </a:p>
          <a:p>
            <a:pPr algn="just"/>
            <a:r>
              <a:rPr lang="tr-TR" dirty="0"/>
              <a:t>18. madde uygulamasının yapılacağı yere ait halihazır harita genelde vardır. Çünkü bu harita olmadan imar planı çizilemez. İmar planının çizim tarihi ile uygulamanın başlayacağı tarih arasında geçen zamandaki değişiklikler mutlaka paftaya işlenir.</a:t>
            </a:r>
          </a:p>
        </p:txBody>
      </p:sp>
    </p:spTree>
    <p:extLst>
      <p:ext uri="{BB962C8B-B14F-4D97-AF65-F5344CB8AC3E}">
        <p14:creationId xmlns:p14="http://schemas.microsoft.com/office/powerpoint/2010/main" val="35141828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35723" y="1571126"/>
            <a:ext cx="7557471" cy="2585323"/>
          </a:xfrm>
          <a:prstGeom prst="rect">
            <a:avLst/>
          </a:prstGeom>
        </p:spPr>
        <p:txBody>
          <a:bodyPr wrap="square">
            <a:spAutoFit/>
          </a:bodyPr>
          <a:lstStyle/>
          <a:p>
            <a:pPr algn="just"/>
            <a:r>
              <a:rPr lang="tr-TR" dirty="0"/>
              <a:t>Bu nedenle halihazır harita gündeme geldiğinde iki soru akla gelir </a:t>
            </a:r>
          </a:p>
          <a:p>
            <a:pPr lvl="0" algn="just"/>
            <a:r>
              <a:rPr lang="tr-TR" dirty="0"/>
              <a:t>Halihazır haritası var mı?</a:t>
            </a:r>
            <a:endParaRPr lang="tr-TR" dirty="0"/>
          </a:p>
          <a:p>
            <a:pPr algn="just"/>
            <a:r>
              <a:rPr lang="tr-TR" dirty="0"/>
              <a:t>sorunun cevabı evet ise ikinci soru gelir.</a:t>
            </a:r>
            <a:endParaRPr lang="tr-TR" dirty="0"/>
          </a:p>
          <a:p>
            <a:pPr lvl="0" algn="just"/>
            <a:r>
              <a:rPr lang="tr-TR" dirty="0"/>
              <a:t>Ne kadar revizyon gerekli?</a:t>
            </a:r>
            <a:endParaRPr lang="tr-TR" dirty="0"/>
          </a:p>
          <a:p>
            <a:pPr algn="just"/>
            <a:r>
              <a:rPr lang="tr-TR" dirty="0"/>
              <a:t> </a:t>
            </a:r>
            <a:endParaRPr lang="tr-TR" dirty="0"/>
          </a:p>
          <a:p>
            <a:pPr algn="just"/>
            <a:r>
              <a:rPr lang="tr-TR" dirty="0"/>
              <a:t>18. madde uygulamasının yapılacağı yere ait halihazır harita genelde vardır. Çünkü bu harita olmadan imar planı çizilemez. İmar planının çizim tarihi ile uygulamanın başlayacağı tarih arasında geçen zamandaki değişiklikler mutlaka paftaya işlenir.</a:t>
            </a:r>
          </a:p>
        </p:txBody>
      </p:sp>
    </p:spTree>
    <p:extLst>
      <p:ext uri="{BB962C8B-B14F-4D97-AF65-F5344CB8AC3E}">
        <p14:creationId xmlns:p14="http://schemas.microsoft.com/office/powerpoint/2010/main" val="18381445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13854"/>
            <a:ext cx="8012450" cy="438582"/>
          </a:xfrm>
          <a:prstGeom prst="rect">
            <a:avLst/>
          </a:prstGeom>
        </p:spPr>
        <p:txBody>
          <a:bodyPr wrap="square">
            <a:spAutoFit/>
          </a:bodyPr>
          <a:lstStyle/>
          <a:p>
            <a:pPr algn="ctr">
              <a:lnSpc>
                <a:spcPct val="150000"/>
              </a:lnSpc>
              <a:spcBef>
                <a:spcPts val="450"/>
              </a:spcBef>
              <a:spcAft>
                <a:spcPts val="450"/>
              </a:spcAft>
            </a:pPr>
            <a:r>
              <a:rPr lang="tr-TR" sz="1500" b="1" dirty="0"/>
              <a:t>Kaynaklar</a:t>
            </a:r>
            <a:endParaRPr lang="tr-TR" sz="1350" dirty="0"/>
          </a:p>
        </p:txBody>
      </p:sp>
      <p:sp>
        <p:nvSpPr>
          <p:cNvPr id="6" name="Dikdörtgen 5"/>
          <p:cNvSpPr/>
          <p:nvPr/>
        </p:nvSpPr>
        <p:spPr>
          <a:xfrm>
            <a:off x="782858" y="1465949"/>
            <a:ext cx="7557470" cy="1061829"/>
          </a:xfrm>
          <a:prstGeom prst="rect">
            <a:avLst/>
          </a:prstGeom>
        </p:spPr>
        <p:txBody>
          <a:bodyPr wrap="square">
            <a:spAutoFit/>
          </a:bodyPr>
          <a:lstStyle/>
          <a:p>
            <a:pPr marL="285750" indent="-285750">
              <a:lnSpc>
                <a:spcPct val="150000"/>
              </a:lnSpc>
              <a:buFont typeface="Wingdings" panose="05000000000000000000" pitchFamily="2" charset="2"/>
              <a:buChar char="q"/>
            </a:pPr>
            <a:r>
              <a:rPr lang="tr-TR" sz="1400" dirty="0">
                <a:latin typeface="Arial" panose="020B0604020202020204" pitchFamily="34" charset="0"/>
                <a:cs typeface="Arial" panose="020B0604020202020204" pitchFamily="34" charset="0"/>
              </a:rPr>
              <a:t>Ölçme Bilgisi Pratik Jeodezi, Prof. Dr. Erdoğan </a:t>
            </a:r>
            <a:r>
              <a:rPr lang="tr-TR" sz="1400" dirty="0" err="1">
                <a:latin typeface="Arial" panose="020B0604020202020204" pitchFamily="34" charset="0"/>
                <a:cs typeface="Arial" panose="020B0604020202020204" pitchFamily="34" charset="0"/>
              </a:rPr>
              <a:t>Özbenli</a:t>
            </a:r>
            <a:r>
              <a:rPr lang="tr-TR" sz="1400" dirty="0">
                <a:latin typeface="Arial" panose="020B0604020202020204" pitchFamily="34" charset="0"/>
                <a:cs typeface="Arial" panose="020B0604020202020204" pitchFamily="34" charset="0"/>
              </a:rPr>
              <a:t> ve Prof. Dr. Türkay </a:t>
            </a:r>
            <a:r>
              <a:rPr lang="tr-TR" sz="1400" dirty="0" err="1">
                <a:latin typeface="Arial" panose="020B0604020202020204" pitchFamily="34" charset="0"/>
                <a:cs typeface="Arial" panose="020B0604020202020204" pitchFamily="34" charset="0"/>
              </a:rPr>
              <a:t>Tüdeş</a:t>
            </a:r>
            <a:r>
              <a:rPr lang="tr-TR" sz="1400" dirty="0">
                <a:latin typeface="Arial" panose="020B0604020202020204" pitchFamily="34" charset="0"/>
                <a:cs typeface="Arial" panose="020B0604020202020204" pitchFamily="34" charset="0"/>
              </a:rPr>
              <a:t>, Trabzon, 2001</a:t>
            </a:r>
            <a:r>
              <a:rPr lang="tr-TR" sz="1400" dirty="0" smtClean="0">
                <a:latin typeface="Arial" panose="020B0604020202020204" pitchFamily="34" charset="0"/>
                <a:cs typeface="Arial" panose="020B0604020202020204" pitchFamily="34" charset="0"/>
              </a:rPr>
              <a:t>.</a:t>
            </a:r>
            <a:endParaRPr lang="tr-TR" sz="1400" dirty="0">
              <a:latin typeface="Arial" panose="020B0604020202020204" pitchFamily="34" charset="0"/>
              <a:cs typeface="Arial" panose="020B0604020202020204" pitchFamily="34" charset="0"/>
            </a:endParaRPr>
          </a:p>
          <a:p>
            <a:pPr marL="285750" indent="-285750">
              <a:lnSpc>
                <a:spcPct val="150000"/>
              </a:lnSpc>
              <a:buFont typeface="Wingdings" panose="05000000000000000000" pitchFamily="2" charset="2"/>
              <a:buChar char="q"/>
            </a:pPr>
            <a:r>
              <a:rPr lang="en-US" sz="1400" dirty="0" err="1" smtClean="0">
                <a:latin typeface="Arial" panose="020B0604020202020204" pitchFamily="34" charset="0"/>
                <a:cs typeface="Arial" panose="020B0604020202020204" pitchFamily="34" charset="0"/>
              </a:rPr>
              <a:t>İmar</a:t>
            </a:r>
            <a:r>
              <a:rPr lang="en-US" sz="1400" dirty="0" smtClean="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Planı</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Uygulamaları</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Kentsel</a:t>
            </a:r>
            <a:r>
              <a:rPr lang="en-US" sz="1400" dirty="0">
                <a:latin typeface="Arial" panose="020B0604020202020204" pitchFamily="34" charset="0"/>
                <a:cs typeface="Arial" panose="020B0604020202020204" pitchFamily="34" charset="0"/>
              </a:rPr>
              <a:t> Alan </a:t>
            </a:r>
            <a:r>
              <a:rPr lang="en-US" sz="1400" dirty="0" err="1">
                <a:latin typeface="Arial" panose="020B0604020202020204" pitchFamily="34" charset="0"/>
                <a:cs typeface="Arial" panose="020B0604020202020204" pitchFamily="34" charset="0"/>
              </a:rPr>
              <a:t>Düzenlemesi</a:t>
            </a:r>
            <a:r>
              <a:rPr lang="en-US" sz="1400" dirty="0">
                <a:latin typeface="Arial" panose="020B0604020202020204" pitchFamily="34" charset="0"/>
                <a:cs typeface="Arial" panose="020B0604020202020204" pitchFamily="34" charset="0"/>
              </a:rPr>
              <a:t>, </a:t>
            </a:r>
            <a:r>
              <a:rPr lang="tr-TR" sz="1400" dirty="0">
                <a:latin typeface="Arial" panose="020B0604020202020204" pitchFamily="34" charset="0"/>
                <a:cs typeface="Arial" panose="020B0604020202020204" pitchFamily="34" charset="0"/>
              </a:rPr>
              <a:t>Prof. Dr. Türkay </a:t>
            </a:r>
            <a:r>
              <a:rPr lang="tr-TR" sz="1400" dirty="0" err="1">
                <a:latin typeface="Arial" panose="020B0604020202020204" pitchFamily="34" charset="0"/>
                <a:cs typeface="Arial" panose="020B0604020202020204" pitchFamily="34" charset="0"/>
              </a:rPr>
              <a:t>Tüdeş</a:t>
            </a:r>
            <a:r>
              <a:rPr lang="tr-TR" sz="1400" dirty="0">
                <a:latin typeface="Arial" panose="020B0604020202020204" pitchFamily="34" charset="0"/>
                <a:cs typeface="Arial" panose="020B0604020202020204" pitchFamily="34" charset="0"/>
              </a:rPr>
              <a:t>, Ankara, 2019.</a:t>
            </a:r>
          </a:p>
        </p:txBody>
      </p:sp>
    </p:spTree>
    <p:extLst>
      <p:ext uri="{BB962C8B-B14F-4D97-AF65-F5344CB8AC3E}">
        <p14:creationId xmlns:p14="http://schemas.microsoft.com/office/powerpoint/2010/main" val="11371246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866572" y="2492990"/>
            <a:ext cx="7473756" cy="1348061"/>
          </a:xfrm>
          <a:prstGeom prst="rect">
            <a:avLst/>
          </a:prstGeom>
        </p:spPr>
        <p:txBody>
          <a:bodyPr wrap="square">
            <a:spAutoFit/>
          </a:bodyPr>
          <a:lstStyle/>
          <a:p>
            <a:pPr marL="0" lvl="1" algn="ctr">
              <a:spcBef>
                <a:spcPct val="20000"/>
              </a:spcBef>
              <a:buClr>
                <a:schemeClr val="accent1"/>
              </a:buClr>
            </a:pPr>
            <a:r>
              <a:rPr lang="tr-TR" sz="2400" b="1" dirty="0" smtClean="0"/>
              <a:t>12. </a:t>
            </a:r>
            <a:r>
              <a:rPr lang="tr-TR" sz="2400" b="1" dirty="0" smtClean="0"/>
              <a:t>Hafta</a:t>
            </a:r>
            <a:endParaRPr lang="tr-TR" sz="2400" b="1" dirty="0"/>
          </a:p>
          <a:p>
            <a:pPr marL="0" lvl="1" algn="ctr">
              <a:spcBef>
                <a:spcPct val="20000"/>
              </a:spcBef>
              <a:buClr>
                <a:schemeClr val="accent1"/>
              </a:buClr>
            </a:pPr>
            <a:r>
              <a:rPr lang="tr-TR" sz="2400" b="1" dirty="0" smtClean="0"/>
              <a:t>İmar </a:t>
            </a:r>
            <a:r>
              <a:rPr lang="tr-TR" sz="2400" b="1" dirty="0" smtClean="0"/>
              <a:t>Uygulaması </a:t>
            </a:r>
            <a:r>
              <a:rPr lang="tr-TR" sz="2400" b="1" dirty="0"/>
              <a:t>İçin Gerekli Harita ve Planlar</a:t>
            </a:r>
            <a:endParaRPr lang="tr-TR" sz="2400" b="1" dirty="0"/>
          </a:p>
          <a:p>
            <a:pPr marL="0" lvl="1" algn="ctr">
              <a:spcBef>
                <a:spcPct val="20000"/>
              </a:spcBef>
              <a:buClr>
                <a:schemeClr val="accent1"/>
              </a:buClr>
            </a:pPr>
            <a:endParaRPr lang="en-US" sz="2400" b="1" dirty="0">
              <a:solidFill>
                <a:schemeClr val="tx2"/>
              </a:solidFill>
            </a:endParaRPr>
          </a:p>
        </p:txBody>
      </p:sp>
    </p:spTree>
    <p:extLst>
      <p:ext uri="{BB962C8B-B14F-4D97-AF65-F5344CB8AC3E}">
        <p14:creationId xmlns:p14="http://schemas.microsoft.com/office/powerpoint/2010/main" val="2085896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1754326"/>
          </a:xfrm>
          <a:prstGeom prst="rect">
            <a:avLst/>
          </a:prstGeom>
        </p:spPr>
        <p:txBody>
          <a:bodyPr wrap="square">
            <a:spAutoFit/>
          </a:bodyPr>
          <a:lstStyle/>
          <a:p>
            <a:r>
              <a:rPr lang="tr-TR" dirty="0"/>
              <a:t>İmar Uygulamasının yapılabilmesi için üç adet altlığın elde bulunması gerekir. Bunlar :</a:t>
            </a:r>
          </a:p>
          <a:p>
            <a:r>
              <a:rPr lang="tr-TR" dirty="0"/>
              <a:t>1. Uygulama İmar Planı,</a:t>
            </a:r>
          </a:p>
          <a:p>
            <a:r>
              <a:rPr lang="tr-TR" dirty="0"/>
              <a:t>2. </a:t>
            </a:r>
            <a:r>
              <a:rPr lang="tr-TR" dirty="0" err="1"/>
              <a:t>Kadastral</a:t>
            </a:r>
            <a:r>
              <a:rPr lang="tr-TR" dirty="0"/>
              <a:t> Harita,</a:t>
            </a:r>
          </a:p>
          <a:p>
            <a:r>
              <a:rPr lang="tr-TR" dirty="0"/>
              <a:t>3. Halihazır Harita </a:t>
            </a:r>
          </a:p>
          <a:p>
            <a:r>
              <a:rPr lang="tr-TR" dirty="0" err="1"/>
              <a:t>dır</a:t>
            </a:r>
            <a:r>
              <a:rPr lang="tr-TR" dirty="0"/>
              <a:t>. </a:t>
            </a:r>
          </a:p>
        </p:txBody>
      </p:sp>
    </p:spTree>
    <p:extLst>
      <p:ext uri="{BB962C8B-B14F-4D97-AF65-F5344CB8AC3E}">
        <p14:creationId xmlns:p14="http://schemas.microsoft.com/office/powerpoint/2010/main" val="1393694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26297" y="1288322"/>
            <a:ext cx="7557471" cy="5355312"/>
          </a:xfrm>
          <a:prstGeom prst="rect">
            <a:avLst/>
          </a:prstGeom>
        </p:spPr>
        <p:txBody>
          <a:bodyPr wrap="square">
            <a:spAutoFit/>
          </a:bodyPr>
          <a:lstStyle/>
          <a:p>
            <a:pPr algn="just"/>
            <a:r>
              <a:rPr lang="tr-TR" dirty="0"/>
              <a:t>Uygulama İmar Planı </a:t>
            </a:r>
            <a:endParaRPr lang="tr-TR" dirty="0" smtClean="0"/>
          </a:p>
          <a:p>
            <a:pPr algn="just"/>
            <a:endParaRPr lang="tr-TR" dirty="0"/>
          </a:p>
          <a:p>
            <a:pPr algn="just"/>
            <a:r>
              <a:rPr lang="tr-TR" dirty="0"/>
              <a:t>Nazım imar planı ilke ve esaslarına uygun olarak yörenin koşulları ve planlama alanının genel özellikleri, yapının kullanım amacı ve ihtiyacı, erişilebilirlik, sürdürülebilirlik ve çevreye etkisi dikkate alınarak; yapılaşmaya ilişkin yapı adaları, kullanımları, yapı nizamı, bina yüksekliği, taban alanı katsayısı, kat alanı kat sayısı veya emsal, yapı yaklaşma mesafesi, ön cephe hattı, ifraz hattı, kademe hattı, ada ayrım çizgisi, taşıt, yaya ve bisiklet yolları, ulaşım ilişkileri, parkları, meydanları, kentsel, sosyal ve teknik altyapı alanlarını, gerektiğinde; parsel büyüklükleri, parsel cephesi ve derinliği, arka cephe hattı, yol kotu ve bu kotun altındaki kat adedi, bağımsız bölüm sayısı gibi yapılaşma ve uygulamaya ilişkin kararları, uygulama için gerekli imar uygulama programlarına esas olacak uygulama etaplarını ve diğer bilgileri ayrıntıları ile gösteren ve varsa </a:t>
            </a:r>
            <a:r>
              <a:rPr lang="tr-TR" dirty="0" err="1"/>
              <a:t>kadastral</a:t>
            </a:r>
            <a:r>
              <a:rPr lang="tr-TR" dirty="0"/>
              <a:t> durumu işlenmiş olarak 1/1.000 ölçekte onaylı halihazır haritalar üzerinde, plan notları ve ayrıntılı raporuyla bir bütün olarak hazırlanan plandır (mekânsal Pl.Y.Md.4/k).</a:t>
            </a:r>
          </a:p>
          <a:p>
            <a:pPr algn="just"/>
            <a:endParaRPr lang="tr-TR" dirty="0" smtClean="0"/>
          </a:p>
          <a:p>
            <a:pPr algn="just"/>
            <a:endParaRPr lang="tr-TR" dirty="0"/>
          </a:p>
          <a:p>
            <a:pPr algn="just"/>
            <a:endParaRPr lang="tr-TR" dirty="0"/>
          </a:p>
        </p:txBody>
      </p:sp>
    </p:spTree>
    <p:extLst>
      <p:ext uri="{BB962C8B-B14F-4D97-AF65-F5344CB8AC3E}">
        <p14:creationId xmlns:p14="http://schemas.microsoft.com/office/powerpoint/2010/main" val="36841064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26297" y="1288322"/>
            <a:ext cx="7557471" cy="2031325"/>
          </a:xfrm>
          <a:prstGeom prst="rect">
            <a:avLst/>
          </a:prstGeom>
        </p:spPr>
        <p:txBody>
          <a:bodyPr wrap="square">
            <a:spAutoFit/>
          </a:bodyPr>
          <a:lstStyle/>
          <a:p>
            <a:pPr algn="just"/>
            <a:r>
              <a:rPr lang="tr-TR" dirty="0"/>
              <a:t>1/1000 ölçeğinde çizilen uygulama imar planı olmadan herhangi bir uygulamanın yapılamayacağı aşikardır</a:t>
            </a:r>
            <a:r>
              <a:rPr lang="tr-TR" b="1" dirty="0"/>
              <a:t>. Zaten imar planları içinde araziye uygulanan tek plan bu olduğu için en detaylı plandır</a:t>
            </a:r>
            <a:r>
              <a:rPr lang="tr-TR" dirty="0"/>
              <a:t>. Uygulama imar planları ilgili belediyelerce yapılır veya yaptırılır. </a:t>
            </a:r>
            <a:r>
              <a:rPr lang="tr-TR" b="1" dirty="0"/>
              <a:t>Belediye Meclisince</a:t>
            </a:r>
            <a:r>
              <a:rPr lang="tr-TR" dirty="0"/>
              <a:t> onaylanarak yürürlüğe girer. Belediye ve mücavir alan dışında kalan yerlerde yapılacak planlar valilik veya ilgilisince yapılır veya yaptırılır</a:t>
            </a:r>
            <a:r>
              <a:rPr lang="tr-TR" b="1" dirty="0"/>
              <a:t>. Valilikçe uygun görüldüğü takdirde onaylanarak yürürlüğe girer.</a:t>
            </a:r>
            <a:endParaRPr lang="tr-TR" dirty="0"/>
          </a:p>
        </p:txBody>
      </p:sp>
    </p:spTree>
    <p:extLst>
      <p:ext uri="{BB962C8B-B14F-4D97-AF65-F5344CB8AC3E}">
        <p14:creationId xmlns:p14="http://schemas.microsoft.com/office/powerpoint/2010/main" val="427731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26297" y="1288322"/>
            <a:ext cx="7557471" cy="646331"/>
          </a:xfrm>
          <a:prstGeom prst="rect">
            <a:avLst/>
          </a:prstGeom>
        </p:spPr>
        <p:txBody>
          <a:bodyPr wrap="square">
            <a:spAutoFit/>
          </a:bodyPr>
          <a:lstStyle/>
          <a:p>
            <a:r>
              <a:rPr lang="tr-TR" dirty="0"/>
              <a:t>Ancak 18. Madde uygulama yönetmeliğinin 5. maddesine göre  uygulama yetkisi; </a:t>
            </a:r>
            <a:r>
              <a:rPr lang="tr-TR" b="1" dirty="0"/>
              <a:t>belediye encümeni ve il idare kurulundadır.</a:t>
            </a:r>
            <a:endParaRPr lang="tr-TR" dirty="0"/>
          </a:p>
        </p:txBody>
      </p:sp>
    </p:spTree>
    <p:extLst>
      <p:ext uri="{BB962C8B-B14F-4D97-AF65-F5344CB8AC3E}">
        <p14:creationId xmlns:p14="http://schemas.microsoft.com/office/powerpoint/2010/main" val="22841266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26297" y="1288322"/>
            <a:ext cx="7557471" cy="1477328"/>
          </a:xfrm>
          <a:prstGeom prst="rect">
            <a:avLst/>
          </a:prstGeom>
        </p:spPr>
        <p:txBody>
          <a:bodyPr wrap="square">
            <a:spAutoFit/>
          </a:bodyPr>
          <a:lstStyle/>
          <a:p>
            <a:pPr algn="just"/>
            <a:r>
              <a:rPr lang="tr-TR" b="1" dirty="0"/>
              <a:t>Madde 5 </a:t>
            </a:r>
            <a:r>
              <a:rPr lang="tr-TR" dirty="0"/>
              <a:t>- Belediye ve mücavir alan sınırları içinde belediyeler, </a:t>
            </a:r>
            <a:r>
              <a:rPr lang="tr-TR" b="1" dirty="0"/>
              <a:t>belediye encümeni </a:t>
            </a:r>
            <a:r>
              <a:rPr lang="tr-TR" dirty="0"/>
              <a:t>kararı ile; dışında valilikler, </a:t>
            </a:r>
            <a:r>
              <a:rPr lang="tr-TR" b="1" dirty="0"/>
              <a:t>il idare kurulu kararı</a:t>
            </a:r>
            <a:r>
              <a:rPr lang="tr-TR" dirty="0"/>
              <a:t> ile; 5 yıllık imar programlarında öncelik tanımak ve beldenin inkişaf ve ihtiyaç durumuna göre, yeterli miktarda arsayı, konut yapımına hazır bulunduracak şekilde düzenleme sahalarını </a:t>
            </a:r>
            <a:r>
              <a:rPr lang="tr-TR" dirty="0" err="1"/>
              <a:t>tesbit</a:t>
            </a:r>
            <a:r>
              <a:rPr lang="tr-TR" dirty="0"/>
              <a:t> etmek ve uygulamasını yapmak mecburiyetindedir.</a:t>
            </a:r>
          </a:p>
        </p:txBody>
      </p:sp>
    </p:spTree>
    <p:extLst>
      <p:ext uri="{BB962C8B-B14F-4D97-AF65-F5344CB8AC3E}">
        <p14:creationId xmlns:p14="http://schemas.microsoft.com/office/powerpoint/2010/main" val="8178192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26297" y="1354309"/>
            <a:ext cx="7557471" cy="2585323"/>
          </a:xfrm>
          <a:prstGeom prst="rect">
            <a:avLst/>
          </a:prstGeom>
        </p:spPr>
        <p:txBody>
          <a:bodyPr wrap="square">
            <a:spAutoFit/>
          </a:bodyPr>
          <a:lstStyle/>
          <a:p>
            <a:pPr algn="just"/>
            <a:r>
              <a:rPr lang="tr-TR" b="1" dirty="0" err="1"/>
              <a:t>Kadastral</a:t>
            </a:r>
            <a:r>
              <a:rPr lang="tr-TR" b="1" dirty="0"/>
              <a:t> Harita  </a:t>
            </a:r>
          </a:p>
          <a:p>
            <a:pPr algn="just"/>
            <a:r>
              <a:rPr lang="tr-TR" dirty="0"/>
              <a:t>Kadastro ile ilgili en yalın tarif, 2613 sayılı kanunun 1. maddesinde verilen tariftir. Bu tarif “Kadastro, gayrimenkul malların hukuki ve hendesi  (geometrik) vaziyetlerini </a:t>
            </a:r>
            <a:r>
              <a:rPr lang="tr-TR" dirty="0" err="1"/>
              <a:t>tesbit</a:t>
            </a:r>
            <a:r>
              <a:rPr lang="tr-TR" dirty="0"/>
              <a:t> eder ve gösterir” şeklindedir. Buradan da </a:t>
            </a:r>
            <a:r>
              <a:rPr lang="tr-TR" dirty="0" err="1"/>
              <a:t>kadastral</a:t>
            </a:r>
            <a:r>
              <a:rPr lang="tr-TR" dirty="0"/>
              <a:t> haritaları </a:t>
            </a:r>
            <a:r>
              <a:rPr lang="tr-TR" b="1" dirty="0"/>
              <a:t>mülkiyet sınırlarını gösteren haritalar</a:t>
            </a:r>
            <a:r>
              <a:rPr lang="tr-TR" dirty="0"/>
              <a:t> olarak tarif etmek mümkün olur. </a:t>
            </a:r>
          </a:p>
          <a:p>
            <a:pPr algn="just"/>
            <a:r>
              <a:rPr lang="tr-TR" dirty="0"/>
              <a:t>Bir yerde kadastro  yapılmasının iki temel hedefi vardır. Bunlardan biri kadastro parsellerinin sınırlarını ölçmek ve sınırları kayıt altına almaktır. Bu kadastronun fenni kısmını oluşturur. Fenni kısmın temel amacı </a:t>
            </a:r>
            <a:r>
              <a:rPr lang="tr-TR" dirty="0" err="1"/>
              <a:t>kadastral</a:t>
            </a:r>
            <a:r>
              <a:rPr lang="tr-TR" dirty="0"/>
              <a:t> haritaları üretmektir. Parsellerin alanlarını bulmak bu işlemlerin yan ürünüdür.</a:t>
            </a:r>
          </a:p>
        </p:txBody>
      </p:sp>
    </p:spTree>
    <p:extLst>
      <p:ext uri="{BB962C8B-B14F-4D97-AF65-F5344CB8AC3E}">
        <p14:creationId xmlns:p14="http://schemas.microsoft.com/office/powerpoint/2010/main" val="35457791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35723" y="1571126"/>
            <a:ext cx="7557471" cy="1477328"/>
          </a:xfrm>
          <a:prstGeom prst="rect">
            <a:avLst/>
          </a:prstGeom>
        </p:spPr>
        <p:txBody>
          <a:bodyPr wrap="square">
            <a:spAutoFit/>
          </a:bodyPr>
          <a:lstStyle/>
          <a:p>
            <a:pPr algn="just"/>
            <a:r>
              <a:rPr lang="tr-TR" dirty="0"/>
              <a:t>Kadastronun ikinci görevi parsellerin maliklerini belirlemektir ki; buna kadastronun tasarruf kısmı denir.</a:t>
            </a:r>
          </a:p>
          <a:p>
            <a:pPr algn="just"/>
            <a:r>
              <a:rPr lang="tr-TR" dirty="0" err="1"/>
              <a:t>Kadastral</a:t>
            </a:r>
            <a:r>
              <a:rPr lang="tr-TR" dirty="0"/>
              <a:t> harita olmadan uygulama imar planını araziye aplike etmek mümkündür. Ancak 18. madde uygulaması yapılacaksa işin esas noktası mülkiyet olduğundan </a:t>
            </a:r>
            <a:r>
              <a:rPr lang="tr-TR" dirty="0" err="1"/>
              <a:t>kadastral</a:t>
            </a:r>
            <a:r>
              <a:rPr lang="tr-TR" dirty="0"/>
              <a:t> haritaya mutlaka ihtiyaç vardır.</a:t>
            </a:r>
          </a:p>
        </p:txBody>
      </p:sp>
    </p:spTree>
    <p:extLst>
      <p:ext uri="{BB962C8B-B14F-4D97-AF65-F5344CB8AC3E}">
        <p14:creationId xmlns:p14="http://schemas.microsoft.com/office/powerpoint/2010/main" val="30927931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12512</TotalTime>
  <Words>794</Words>
  <Application>Microsoft Office PowerPoint</Application>
  <PresentationFormat>Ekran Gösterisi (4:3)</PresentationFormat>
  <Paragraphs>52</Paragraphs>
  <Slides>13</Slides>
  <Notes>1</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13</vt:i4>
      </vt:variant>
    </vt:vector>
  </HeadingPairs>
  <TitlesOfParts>
    <vt:vector size="21"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ümit gedik</cp:lastModifiedBy>
  <cp:revision>827</cp:revision>
  <cp:lastPrinted>2016-10-24T07:53:35Z</cp:lastPrinted>
  <dcterms:created xsi:type="dcterms:W3CDTF">2016-09-18T09:35:24Z</dcterms:created>
  <dcterms:modified xsi:type="dcterms:W3CDTF">2020-03-02T07:23:35Z</dcterms:modified>
</cp:coreProperties>
</file>