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sldIdLst>
    <p:sldId id="347" r:id="rId2"/>
    <p:sldId id="344" r:id="rId3"/>
    <p:sldId id="348" r:id="rId4"/>
    <p:sldId id="345" r:id="rId5"/>
    <p:sldId id="349" r:id="rId6"/>
    <p:sldId id="350" r:id="rId7"/>
    <p:sldId id="351" r:id="rId8"/>
    <p:sldId id="352" r:id="rId9"/>
    <p:sldId id="354" r:id="rId10"/>
    <p:sldId id="353" r:id="rId11"/>
    <p:sldId id="355" r:id="rId12"/>
    <p:sldId id="356" r:id="rId13"/>
    <p:sldId id="357" r:id="rId14"/>
    <p:sldId id="358" r:id="rId15"/>
    <p:sldId id="360" r:id="rId16"/>
    <p:sldId id="359" r:id="rId17"/>
    <p:sldId id="361" r:id="rId18"/>
    <p:sldId id="362" r:id="rId19"/>
    <p:sldId id="363" r:id="rId20"/>
    <p:sldId id="364" r:id="rId21"/>
    <p:sldId id="365" r:id="rId22"/>
    <p:sldId id="366" r:id="rId23"/>
    <p:sldId id="367" r:id="rId24"/>
    <p:sldId id="368" r:id="rId25"/>
    <p:sldId id="369" r:id="rId26"/>
    <p:sldId id="370" r:id="rId27"/>
    <p:sldId id="371" r:id="rId28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8F8F8"/>
    <a:srgbClr val="FF9900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-9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-94"/>
              </a:defRPr>
            </a:lvl1pPr>
          </a:lstStyle>
          <a:p>
            <a:pPr>
              <a:defRPr/>
            </a:pPr>
            <a:fld id="{3A34226F-DBCF-4DFE-BB7A-C6BF875A54BA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-9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-94"/>
              </a:defRPr>
            </a:lvl1pPr>
          </a:lstStyle>
          <a:p>
            <a:pPr>
              <a:defRPr/>
            </a:pPr>
            <a:fld id="{B294F9B4-CCCA-45C3-BF9D-CFBBC92400B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70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709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0840823-87C4-40B9-9413-817834164BA2}" type="slidenum">
              <a:rPr lang="tr-TR" sz="1200">
                <a:latin typeface="Times New Roman" charset="0"/>
              </a:rPr>
              <a:pPr algn="r"/>
              <a:t>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63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630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98C6193-9601-458B-B57F-B6C41F316E52}" type="slidenum">
              <a:rPr lang="tr-TR" sz="1200">
                <a:latin typeface="Times New Roman" charset="0"/>
              </a:rPr>
              <a:pPr algn="r"/>
              <a:t>10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73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733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0B99A1B-D182-450E-80D7-49E3F7CE6D3B}" type="slidenum">
              <a:rPr lang="tr-TR" sz="1200">
                <a:latin typeface="Times New Roman" charset="0"/>
              </a:rPr>
              <a:pPr algn="r"/>
              <a:t>11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83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835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D167222-1CE9-4648-8C05-8CB4FAF4D88F}" type="slidenum">
              <a:rPr lang="tr-TR" sz="1200">
                <a:latin typeface="Times New Roman" charset="0"/>
              </a:rPr>
              <a:pPr algn="r"/>
              <a:t>12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938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B13410D-168A-4746-8555-D04B14E4EE2A}" type="slidenum">
              <a:rPr lang="tr-TR" sz="1200">
                <a:latin typeface="Times New Roman" charset="0"/>
              </a:rPr>
              <a:pPr algn="r"/>
              <a:t>13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04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040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3FE2106-2A00-42FB-B2C9-7F4B36C43BFF}" type="slidenum">
              <a:rPr lang="tr-TR" sz="1200">
                <a:latin typeface="Times New Roman" charset="0"/>
              </a:rPr>
              <a:pPr algn="r"/>
              <a:t>14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14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142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21981FE-CD4F-4EBA-905A-411CC50E06C2}" type="slidenum">
              <a:rPr lang="tr-TR" sz="1200">
                <a:latin typeface="Times New Roman" charset="0"/>
              </a:rPr>
              <a:pPr algn="r"/>
              <a:t>15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245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C8B822-33BD-42CC-B1A7-2B0D6FC241C7}" type="slidenum">
              <a:rPr lang="tr-TR" sz="1200">
                <a:latin typeface="Times New Roman" charset="0"/>
              </a:rPr>
              <a:pPr algn="r"/>
              <a:t>16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34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347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1FD6640-E807-4E12-8EF5-200C21FC2246}" type="slidenum">
              <a:rPr lang="tr-TR" sz="1200">
                <a:latin typeface="Times New Roman" charset="0"/>
              </a:rPr>
              <a:pPr algn="r"/>
              <a:t>17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44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450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02FF69A-B682-49A9-9D97-1DE448C6666E}" type="slidenum">
              <a:rPr lang="tr-TR" sz="1200">
                <a:latin typeface="Times New Roman" charset="0"/>
              </a:rPr>
              <a:pPr algn="r"/>
              <a:t>18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2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552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F887CD3-4C22-46F9-B8BB-5E4DFDA1BB43}" type="slidenum">
              <a:rPr lang="tr-TR" sz="1200">
                <a:latin typeface="Times New Roman" charset="0"/>
              </a:rPr>
              <a:pPr algn="r"/>
              <a:t>19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81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811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3DF83B5-4935-40A8-945E-2AB44EBFD592}" type="slidenum">
              <a:rPr lang="tr-TR" sz="1200">
                <a:latin typeface="Times New Roman" charset="0"/>
              </a:rPr>
              <a:pPr algn="r"/>
              <a:t>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65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654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AC6D6C8-299F-46AD-9A3B-D52773890C9A}" type="slidenum">
              <a:rPr lang="tr-TR" sz="1200">
                <a:latin typeface="Times New Roman" charset="0"/>
              </a:rPr>
              <a:pPr algn="r"/>
              <a:t>20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75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757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3817D18-21B0-4701-B7DB-D952D1D57C2D}" type="slidenum">
              <a:rPr lang="tr-TR" sz="1200">
                <a:latin typeface="Times New Roman" charset="0"/>
              </a:rPr>
              <a:pPr algn="r"/>
              <a:t>21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859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859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133F19-E437-452C-AE79-1C726D1ED94A}" type="slidenum">
              <a:rPr lang="tr-TR" sz="1200">
                <a:latin typeface="Times New Roman" charset="0"/>
              </a:rPr>
              <a:pPr algn="r"/>
              <a:t>22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961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962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B570AA1-2510-40AA-8D73-23BFCCED898A}" type="slidenum">
              <a:rPr lang="tr-TR" sz="1200">
                <a:latin typeface="Times New Roman" charset="0"/>
              </a:rPr>
              <a:pPr algn="r"/>
              <a:t>23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06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064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035ACB8-A9D7-4890-B5FA-51B72C226E01}" type="slidenum">
              <a:rPr lang="tr-TR" sz="1200">
                <a:latin typeface="Times New Roman" charset="0"/>
              </a:rPr>
              <a:pPr algn="r"/>
              <a:t>24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16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166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C8D1F13-970E-42CC-8C31-F57ED3990E45}" type="slidenum">
              <a:rPr lang="tr-TR" sz="1200">
                <a:latin typeface="Times New Roman" charset="0"/>
              </a:rPr>
              <a:pPr algn="r"/>
              <a:t>25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26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269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5A1E4BE-A1F0-452C-A35F-0C5DE0702440}" type="slidenum">
              <a:rPr lang="tr-TR" sz="1200">
                <a:latin typeface="Times New Roman" charset="0"/>
              </a:rPr>
              <a:pPr algn="r"/>
              <a:t>26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37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371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C66CAF2-4850-4673-B959-D9E7209B76D5}" type="slidenum">
              <a:rPr lang="tr-TR" sz="1200">
                <a:latin typeface="Times New Roman" charset="0"/>
              </a:rPr>
              <a:pPr algn="r"/>
              <a:t>27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91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914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CCBB2C-0AC6-4C14-86A6-F6CC7DF7FCF4}" type="slidenum">
              <a:rPr lang="tr-TR" sz="1200">
                <a:latin typeface="Times New Roman" charset="0"/>
              </a:rPr>
              <a:pPr algn="r"/>
              <a:t>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01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016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AB7ECB3-D8A6-4C21-B917-3E7C579A62BE}" type="slidenum">
              <a:rPr lang="tr-TR" sz="1200">
                <a:latin typeface="Times New Roman" charset="0"/>
              </a:rPr>
              <a:pPr algn="r"/>
              <a:t>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11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118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BA0265B-BFE4-4FF7-B1A1-158E8FC29F7F}" type="slidenum">
              <a:rPr lang="tr-TR" sz="1200">
                <a:latin typeface="Times New Roman" charset="0"/>
              </a:rPr>
              <a:pPr algn="r"/>
              <a:t>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22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221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91DDEAA-A104-4335-8998-A37D64C66748}" type="slidenum">
              <a:rPr lang="tr-TR" sz="1200">
                <a:latin typeface="Times New Roman" charset="0"/>
              </a:rPr>
              <a:pPr algn="r"/>
              <a:t>6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32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323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6A6CEDB-32F1-419D-A7CD-EAB00CD19597}" type="slidenum">
              <a:rPr lang="tr-TR" sz="1200">
                <a:latin typeface="Times New Roman" charset="0"/>
              </a:rPr>
              <a:pPr algn="r"/>
              <a:t>7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426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3A4E9D0-CA9C-4F40-BBEA-4E84C08FD29A}" type="slidenum">
              <a:rPr lang="tr-TR" sz="1200">
                <a:latin typeface="Times New Roman" charset="0"/>
              </a:rPr>
              <a:pPr algn="r"/>
              <a:t>8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2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528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724B98B-9B90-467B-9411-2F7FFC7EDE6D}" type="slidenum">
              <a:rPr lang="tr-TR" sz="1200">
                <a:latin typeface="Times New Roman" charset="0"/>
              </a:rPr>
              <a:pPr algn="r"/>
              <a:t>9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0BB43B-321B-4442-B611-1DC4FBB656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F79CD5-7E27-41A7-B105-76EB0BFEB9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F27FB5-1695-4D62-82A1-587A26FD5B9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CAB6F4-0CD4-4BD9-B332-DCCF510896F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EF2748-3747-4C66-BAB8-C857DB5E23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65CDDB-D3FC-423F-9C77-6DB97A5A3C2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0EC47A-0B45-4498-9837-3E3EE7D381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BFF08D-B9AF-4CE7-979B-4A70C2B39A1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AE332B-A9E2-4A3F-A405-7AE841E1A7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63B8DE-C098-47C2-A444-7F0513723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AF962E-C8B7-40BD-852F-73DB4D74A58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biçemi için tıklatın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biçemleri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35010F3-7BBC-4A9F-972C-ECDF80AB01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214438" y="2571750"/>
            <a:ext cx="70008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F</a:t>
            </a:r>
            <a:r>
              <a:rPr lang="tr-TR" sz="4000" b="1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0</a:t>
            </a:r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FıATPaz enzim kompleksi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1 Metin kutusu"/>
          <p:cNvSpPr txBox="1">
            <a:spLocks noChangeArrowheads="1"/>
          </p:cNvSpPr>
          <p:nvPr/>
        </p:nvSpPr>
        <p:spPr bwMode="auto">
          <a:xfrm>
            <a:off x="857250" y="500063"/>
            <a:ext cx="7215188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Bir bitki glikozidi olan </a:t>
            </a:r>
            <a:r>
              <a:rPr lang="tr-TR" b="1">
                <a:latin typeface="Times New Roman" charset="0"/>
              </a:rPr>
              <a:t>atraktilozit </a:t>
            </a:r>
            <a:r>
              <a:rPr lang="tr-TR">
                <a:latin typeface="Times New Roman" charset="0"/>
              </a:rPr>
              <a:t>ve bir küf mantarı antibiyotiği olan </a:t>
            </a:r>
            <a:r>
              <a:rPr lang="tr-TR" b="1">
                <a:latin typeface="Times New Roman" charset="0"/>
              </a:rPr>
              <a:t>bongkrekic asit </a:t>
            </a:r>
            <a:r>
              <a:rPr lang="tr-TR">
                <a:latin typeface="Times New Roman" charset="0"/>
              </a:rPr>
              <a:t>gibi ATP-ADP transkolaz inhibitörleri oksidatif fosforilasyonu durdurur </a:t>
            </a:r>
          </a:p>
        </p:txBody>
      </p:sp>
      <p:sp>
        <p:nvSpPr>
          <p:cNvPr id="104451" name="2 Metin kutusu"/>
          <p:cNvSpPr txBox="1">
            <a:spLocks noChangeArrowheads="1"/>
          </p:cNvSpPr>
          <p:nvPr/>
        </p:nvSpPr>
        <p:spPr bwMode="auto">
          <a:xfrm>
            <a:off x="857250" y="4286250"/>
            <a:ext cx="72866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Aynı şekilde, P</a:t>
            </a:r>
            <a:r>
              <a:rPr lang="tr-TR" baseline="-25000">
                <a:latin typeface="Times New Roman" charset="0"/>
              </a:rPr>
              <a:t>i</a:t>
            </a:r>
            <a:r>
              <a:rPr lang="tr-TR">
                <a:latin typeface="Times New Roman" charset="0"/>
              </a:rPr>
              <a:t> de,</a:t>
            </a:r>
            <a:r>
              <a:rPr lang="tr-TR" baseline="-25000">
                <a:latin typeface="Times New Roman" charset="0"/>
              </a:rPr>
              <a:t> </a:t>
            </a:r>
            <a:r>
              <a:rPr lang="tr-TR">
                <a:latin typeface="Times New Roman" charset="0"/>
              </a:rPr>
              <a:t>ATP-ADP translokazla uyumlu çalışan bir fosfat taşıyıcısı tarafından OH</a:t>
            </a:r>
            <a:r>
              <a:rPr lang="tr-TR" baseline="50000">
                <a:latin typeface="Times New Roman" charset="0"/>
              </a:rPr>
              <a:t>-</a:t>
            </a:r>
            <a:r>
              <a:rPr lang="tr-TR">
                <a:latin typeface="Times New Roman" charset="0"/>
              </a:rPr>
              <a:t> karşılığında matrikse geçirilir.</a:t>
            </a:r>
          </a:p>
        </p:txBody>
      </p:sp>
      <p:sp>
        <p:nvSpPr>
          <p:cNvPr id="104452" name="3 Bulut Belirtme Çizgisi"/>
          <p:cNvSpPr>
            <a:spLocks noChangeArrowheads="1"/>
          </p:cNvSpPr>
          <p:nvPr/>
        </p:nvSpPr>
        <p:spPr bwMode="auto">
          <a:xfrm>
            <a:off x="4000500" y="2714625"/>
            <a:ext cx="4214813" cy="1643063"/>
          </a:xfrm>
          <a:prstGeom prst="cloudCallout">
            <a:avLst>
              <a:gd name="adj1" fmla="val -26028"/>
              <a:gd name="adj2" fmla="val -80866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sp>
        <p:nvSpPr>
          <p:cNvPr id="104453" name="4 Metin kutusu"/>
          <p:cNvSpPr txBox="1">
            <a:spLocks noChangeArrowheads="1"/>
          </p:cNvSpPr>
          <p:nvPr/>
        </p:nvSpPr>
        <p:spPr bwMode="auto">
          <a:xfrm>
            <a:off x="4500563" y="2928938"/>
            <a:ext cx="31432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latin typeface="Times New Roman" charset="0"/>
              </a:rPr>
              <a:t>Çünkü matrikste fosforillenecek ADP kalmaz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1 Metin kutusu"/>
          <p:cNvSpPr txBox="1">
            <a:spLocks noChangeArrowheads="1"/>
          </p:cNvSpPr>
          <p:nvPr/>
        </p:nvSpPr>
        <p:spPr bwMode="auto">
          <a:xfrm>
            <a:off x="1000125" y="714375"/>
            <a:ext cx="7072313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Mitokondri iç membranı üzerinde çok sayıda molekül ve iyonların takas ve taşınmasını gerçekleştiren tanslokazlar ve taşıyıcı proteinler vardır.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Mesela, </a:t>
            </a:r>
            <a:r>
              <a:rPr lang="tr-TR" b="1">
                <a:solidFill>
                  <a:srgbClr val="FF0000"/>
                </a:solidFill>
                <a:latin typeface="Times New Roman" charset="0"/>
              </a:rPr>
              <a:t>dikarboksilat</a:t>
            </a:r>
            <a:r>
              <a:rPr lang="tr-TR">
                <a:latin typeface="Times New Roman" charset="0"/>
              </a:rPr>
              <a:t>, </a:t>
            </a:r>
            <a:r>
              <a:rPr lang="tr-TR" b="1">
                <a:solidFill>
                  <a:srgbClr val="92D050"/>
                </a:solidFill>
                <a:latin typeface="Times New Roman" charset="0"/>
              </a:rPr>
              <a:t>trikarboksilat</a:t>
            </a:r>
            <a:r>
              <a:rPr lang="tr-TR">
                <a:latin typeface="Times New Roman" charset="0"/>
              </a:rPr>
              <a:t> ve piruvat taşıyıcılarıyla, yağ asitlerinin matrikse taşınmalarını gerçekleştiren </a:t>
            </a:r>
            <a:r>
              <a:rPr lang="tr-TR" b="1">
                <a:solidFill>
                  <a:srgbClr val="0070C0"/>
                </a:solidFill>
                <a:latin typeface="Times New Roman" charset="0"/>
              </a:rPr>
              <a:t>karnitin-açil karnitin translokaz </a:t>
            </a:r>
            <a:r>
              <a:rPr lang="tr-TR">
                <a:latin typeface="Times New Roman" charset="0"/>
              </a:rPr>
              <a:t>önemli olanlarıdır 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1143000"/>
            <a:ext cx="7600950" cy="33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499" name="2 Metin kutusu"/>
          <p:cNvSpPr txBox="1">
            <a:spLocks noChangeArrowheads="1"/>
          </p:cNvSpPr>
          <p:nvPr/>
        </p:nvSpPr>
        <p:spPr bwMode="auto">
          <a:xfrm>
            <a:off x="1285875" y="5143500"/>
            <a:ext cx="7072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 i="1">
                <a:solidFill>
                  <a:srgbClr val="FF0000"/>
                </a:solidFill>
                <a:latin typeface="Times New Roman" charset="0"/>
              </a:rPr>
              <a:t>Mitekondri iç membranındaki bazı taşıyıcı proteinler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143000" y="2286000"/>
            <a:ext cx="6858000" cy="212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tr-TR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Glikolizde</a:t>
            </a: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Oluşan </a:t>
            </a:r>
            <a:r>
              <a:rPr lang="tr-TR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NADH'ın</a:t>
            </a: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Solunum Zincirine Girişi</a:t>
            </a:r>
          </a:p>
          <a:p>
            <a:pPr>
              <a:defRPr/>
            </a:pPr>
            <a:endParaRPr lang="tr-TR" dirty="0">
              <a:latin typeface="Times New Roman" pitchFamily="18" charset="-9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1 Metin kutusu"/>
          <p:cNvSpPr txBox="1">
            <a:spLocks noChangeArrowheads="1"/>
          </p:cNvSpPr>
          <p:nvPr/>
        </p:nvSpPr>
        <p:spPr bwMode="auto">
          <a:xfrm>
            <a:off x="928688" y="571500"/>
            <a:ext cx="7215187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Sağlam bir mitokondri zarı NADH ve NAD</a:t>
            </a:r>
            <a:r>
              <a:rPr lang="tr-TR" baseline="30000">
                <a:latin typeface="Times New Roman" charset="0"/>
              </a:rPr>
              <a:t>+</a:t>
            </a:r>
            <a:r>
              <a:rPr lang="tr-TR">
                <a:latin typeface="Times New Roman" charset="0"/>
              </a:rPr>
              <a:t>'ye karşı geçirgen değildir.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 durumda glikolizde gliseraldehid 3- fosfatın oksidasyonu sonucu meydana gelen NADH'ın mitokondri içine özel taşıyıcılarla girmesi lazımdır.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 taşıyıcılardan birisi </a:t>
            </a:r>
            <a:r>
              <a:rPr lang="tr-TR" b="1">
                <a:solidFill>
                  <a:srgbClr val="FF3399"/>
                </a:solidFill>
                <a:latin typeface="Times New Roman" charset="0"/>
              </a:rPr>
              <a:t>gliserol 3-fosfattır</a:t>
            </a:r>
            <a:r>
              <a:rPr lang="tr-TR">
                <a:latin typeface="Times New Roman" charset="0"/>
              </a:rPr>
              <a:t>. Bu molekül kolayca mitokondri dış membranından membranlar arası boşluğa difüze olabilmektedir.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1 Metin kutusu"/>
          <p:cNvSpPr txBox="1">
            <a:spLocks noChangeArrowheads="1"/>
          </p:cNvSpPr>
          <p:nvPr/>
        </p:nvSpPr>
        <p:spPr bwMode="auto">
          <a:xfrm>
            <a:off x="1000125" y="500063"/>
            <a:ext cx="7286625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Glikolizde oluşan NADH elektronlarının bu yolla mitokondri içine alınması mekanizmasına </a:t>
            </a:r>
            <a:r>
              <a:rPr lang="tr-TR" b="1">
                <a:solidFill>
                  <a:srgbClr val="FF3399"/>
                </a:solidFill>
                <a:latin typeface="Times New Roman" charset="0"/>
              </a:rPr>
              <a:t>gliserol fosfat mekiği </a:t>
            </a:r>
            <a:r>
              <a:rPr lang="tr-TR">
                <a:latin typeface="Times New Roman" charset="0"/>
              </a:rPr>
              <a:t>adı verilmektedir.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b="1">
                <a:solidFill>
                  <a:srgbClr val="00B050"/>
                </a:solidFill>
                <a:latin typeface="Times New Roman" charset="0"/>
              </a:rPr>
              <a:t>Bu mekikteki ilk basamak, NADH'daki elektronların dihidroksiaseton   fosfata   aktarılıp,   gliserol   3-fosfatın   oluşmasıdır.  </a:t>
            </a: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 reaksiyon sitoplazmada vuku bulmakta ve </a:t>
            </a:r>
            <a:r>
              <a:rPr lang="tr-TR" b="1">
                <a:solidFill>
                  <a:srgbClr val="0070C0"/>
                </a:solidFill>
                <a:latin typeface="Times New Roman" charset="0"/>
              </a:rPr>
              <a:t>gliserol 3-fosfat dehidrogenaz </a:t>
            </a:r>
            <a:r>
              <a:rPr lang="tr-TR">
                <a:latin typeface="Times New Roman" charset="0"/>
              </a:rPr>
              <a:t>enzimi tarafından katalizlenmektedir.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1 Metin kutusu"/>
          <p:cNvSpPr txBox="1">
            <a:spLocks noChangeArrowheads="1"/>
          </p:cNvSpPr>
          <p:nvPr/>
        </p:nvSpPr>
        <p:spPr bwMode="auto">
          <a:xfrm>
            <a:off x="1500188" y="1928813"/>
            <a:ext cx="6143625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Daha sonra gliserol 3-fosfat mitekondride intermembran boşluğa difüze olur ve burada tekrar dihidroksiaseton fosfata okside olur.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1 Metin kutusu"/>
          <p:cNvSpPr txBox="1">
            <a:spLocks noChangeArrowheads="1"/>
          </p:cNvSpPr>
          <p:nvPr/>
        </p:nvSpPr>
        <p:spPr bwMode="auto">
          <a:xfrm>
            <a:off x="1214438" y="487363"/>
            <a:ext cx="6786562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Bu oksidasyonu FAD prostetik grubuna sahip olan ve iç mitokondri zarının dış yüzeyine yapışık bir başka gliserol 3-fosfat dehidrogenaz enzimi katalizler. </a:t>
            </a:r>
          </a:p>
          <a:p>
            <a:pPr algn="just">
              <a:lnSpc>
                <a:spcPct val="20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Bu enzim sitozoldeki NAD</a:t>
            </a:r>
            <a:r>
              <a:rPr lang="tr-TR" baseline="30000">
                <a:latin typeface="Times New Roman" charset="0"/>
              </a:rPr>
              <a:t>+</a:t>
            </a:r>
            <a:r>
              <a:rPr lang="tr-TR">
                <a:latin typeface="Times New Roman" charset="0"/>
              </a:rPr>
              <a:t> bağlı enzimden farklıdır. Dihidroksiaseton fosfat tekrar sitozole geçerek mekiği tamamlar.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813" y="1000125"/>
            <a:ext cx="5521325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43" name="3 Metin kutusu"/>
          <p:cNvSpPr txBox="1">
            <a:spLocks noChangeArrowheads="1"/>
          </p:cNvSpPr>
          <p:nvPr/>
        </p:nvSpPr>
        <p:spPr bwMode="auto">
          <a:xfrm>
            <a:off x="285750" y="285750"/>
            <a:ext cx="3857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0000"/>
                </a:solidFill>
                <a:latin typeface="Times New Roman" charset="0"/>
              </a:rPr>
              <a:t>Mekik şematik olarak;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285875" y="642938"/>
            <a:ext cx="6858000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  <a:defRPr/>
            </a:pPr>
            <a:r>
              <a:rPr lang="tr-TR" dirty="0">
                <a:latin typeface="Times New Roman" pitchFamily="18" charset="-94"/>
              </a:rPr>
              <a:t>Mitokondri iç</a:t>
            </a:r>
            <a:r>
              <a:rPr lang="tr-TR" baseline="-25000" dirty="0">
                <a:latin typeface="Times New Roman" pitchFamily="18" charset="-94"/>
              </a:rPr>
              <a:t> </a:t>
            </a:r>
            <a:r>
              <a:rPr lang="tr-TR" dirty="0" err="1">
                <a:latin typeface="Times New Roman" pitchFamily="18" charset="-94"/>
              </a:rPr>
              <a:t>membranı</a:t>
            </a:r>
            <a:r>
              <a:rPr lang="tr-TR" dirty="0">
                <a:latin typeface="Times New Roman" pitchFamily="18" charset="-94"/>
              </a:rPr>
              <a:t> üzerinde oluşan FADH</a:t>
            </a:r>
            <a:r>
              <a:rPr lang="tr-TR" baseline="-25000" dirty="0">
                <a:latin typeface="Times New Roman" pitchFamily="18" charset="-94"/>
              </a:rPr>
              <a:t>2</a:t>
            </a:r>
            <a:r>
              <a:rPr lang="tr-TR" dirty="0">
                <a:latin typeface="Times New Roman" pitchFamily="18" charset="-94"/>
              </a:rPr>
              <a:t> de elektronlarını doğrudan </a:t>
            </a:r>
            <a:r>
              <a:rPr lang="tr-TR" dirty="0" err="1">
                <a:latin typeface="Times New Roman" pitchFamily="18" charset="-94"/>
              </a:rPr>
              <a:t>CoQ</a:t>
            </a:r>
            <a:r>
              <a:rPr lang="tr-TR" dirty="0">
                <a:latin typeface="Times New Roman" pitchFamily="18" charset="-94"/>
              </a:rPr>
              <a:t> yoluyla solunum zincirine aktarır. </a:t>
            </a:r>
          </a:p>
          <a:p>
            <a:pPr algn="just">
              <a:lnSpc>
                <a:spcPct val="200000"/>
              </a:lnSpc>
              <a:defRPr/>
            </a:pPr>
            <a:endParaRPr lang="tr-TR" dirty="0">
              <a:latin typeface="Times New Roman" pitchFamily="18" charset="-94"/>
            </a:endParaRPr>
          </a:p>
          <a:p>
            <a:pPr algn="just">
              <a:lnSpc>
                <a:spcPct val="200000"/>
              </a:lnSpc>
              <a:defRPr/>
            </a:pPr>
            <a:r>
              <a:rPr lang="tr-TR" dirty="0" err="1">
                <a:latin typeface="Times New Roman" pitchFamily="18" charset="-94"/>
              </a:rPr>
              <a:t>Gliserol</a:t>
            </a:r>
            <a:r>
              <a:rPr lang="tr-TR" dirty="0">
                <a:latin typeface="Times New Roman" pitchFamily="18" charset="-94"/>
              </a:rPr>
              <a:t> fosfat mekiği vasıtasıyla mitokondriye eşdeğer elektronları giren </a:t>
            </a:r>
            <a:r>
              <a:rPr lang="tr-TR" dirty="0" err="1">
                <a:latin typeface="Times New Roman" pitchFamily="18" charset="-94"/>
              </a:rPr>
              <a:t>sitoplazmik</a:t>
            </a:r>
            <a:r>
              <a:rPr lang="tr-TR" dirty="0">
                <a:latin typeface="Times New Roman" pitchFamily="18" charset="-94"/>
              </a:rPr>
              <a:t>  </a:t>
            </a:r>
            <a:r>
              <a:rPr lang="tr-TR" cap="small" dirty="0">
                <a:latin typeface="Times New Roman" pitchFamily="18" charset="-94"/>
              </a:rPr>
              <a:t>NADH</a:t>
            </a:r>
            <a:r>
              <a:rPr lang="tr-TR" cap="small" baseline="30000" dirty="0">
                <a:latin typeface="Times New Roman" pitchFamily="18" charset="-94"/>
              </a:rPr>
              <a:t>’</a:t>
            </a:r>
            <a:r>
              <a:rPr lang="tr-TR" cap="small" dirty="0">
                <a:latin typeface="Times New Roman" pitchFamily="18" charset="-94"/>
              </a:rPr>
              <a:t> </a:t>
            </a:r>
            <a:r>
              <a:rPr lang="tr-TR" dirty="0">
                <a:latin typeface="Times New Roman" pitchFamily="18" charset="-94"/>
              </a:rPr>
              <a:t>1ar 2,5 yerine 1,5 molekül ATP sentezine sebep olur.</a:t>
            </a:r>
          </a:p>
          <a:p>
            <a:pPr>
              <a:defRPr/>
            </a:pPr>
            <a:endParaRPr lang="tr-TR" dirty="0">
              <a:latin typeface="Times New Roman" pitchFamily="18" charset="-9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Metin kutusu"/>
          <p:cNvSpPr txBox="1">
            <a:spLocks noChangeArrowheads="1"/>
          </p:cNvSpPr>
          <p:nvPr/>
        </p:nvSpPr>
        <p:spPr bwMode="auto">
          <a:xfrm>
            <a:off x="1071563" y="428625"/>
            <a:ext cx="68580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ATPaz enzim kompleksi Fı ve Fo ile gösterilen başlıca iki kısımdan ibarettir.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00B050"/>
              </a:buClr>
              <a:buSzPct val="150000"/>
              <a:buFont typeface="Wingdings" pitchFamily="2" charset="2"/>
              <a:buChar char="Ø"/>
            </a:pPr>
            <a:r>
              <a:rPr lang="tr-TR" b="1">
                <a:solidFill>
                  <a:srgbClr val="FF0000"/>
                </a:solidFill>
                <a:latin typeface="Times New Roman" charset="0"/>
              </a:rPr>
              <a:t>ATP sentezini gerçekleştiren F</a:t>
            </a:r>
            <a:r>
              <a:rPr lang="tr-TR" b="1" baseline="-25000">
                <a:solidFill>
                  <a:srgbClr val="FF0000"/>
                </a:solidFill>
                <a:latin typeface="Times New Roman" charset="0"/>
              </a:rPr>
              <a:t>1</a:t>
            </a:r>
            <a:r>
              <a:rPr lang="tr-TR" b="1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tr-TR">
                <a:latin typeface="Times New Roman" charset="0"/>
              </a:rPr>
              <a:t>iç mitokondri membranının matriks yüzünde bulunur </a:t>
            </a:r>
          </a:p>
          <a:p>
            <a:pPr algn="just">
              <a:lnSpc>
                <a:spcPct val="150000"/>
              </a:lnSpc>
              <a:buClr>
                <a:srgbClr val="00B050"/>
              </a:buClr>
              <a:buSzPct val="150000"/>
              <a:buFont typeface="Wingdings" pitchFamily="2" charset="2"/>
              <a:buChar char="Ø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00B050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5 çeşit polipeptid zincirinden ibarettir. </a:t>
            </a:r>
          </a:p>
          <a:p>
            <a:pPr algn="just">
              <a:lnSpc>
                <a:spcPct val="150000"/>
              </a:lnSpc>
              <a:buClr>
                <a:srgbClr val="00B050"/>
              </a:buClr>
              <a:buSzPct val="150000"/>
              <a:buFont typeface="Wingdings" pitchFamily="2" charset="2"/>
              <a:buChar char="Ø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00B050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Molekül ağırlığı 360 kdal olan bu kısım elektron mikroskobunda küresel yapılar halinde görülmektedir.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1 Metin kutusu"/>
          <p:cNvSpPr txBox="1">
            <a:spLocks noChangeArrowheads="1"/>
          </p:cNvSpPr>
          <p:nvPr/>
        </p:nvSpPr>
        <p:spPr bwMode="auto">
          <a:xfrm>
            <a:off x="1143000" y="1143000"/>
            <a:ext cx="6929438" cy="441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Kalp ve karaciğerde sitoplazmik NADH elektronları mitokondriye bir başka mekanizma ile, </a:t>
            </a:r>
            <a:r>
              <a:rPr lang="tr-TR" b="1">
                <a:latin typeface="Times New Roman" charset="0"/>
              </a:rPr>
              <a:t>malat-aspartat mekiği </a:t>
            </a:r>
            <a:r>
              <a:rPr lang="tr-TR">
                <a:latin typeface="Times New Roman" charset="0"/>
              </a:rPr>
              <a:t>vasıtasıyla sokulur. </a:t>
            </a:r>
          </a:p>
          <a:p>
            <a:pPr algn="just">
              <a:lnSpc>
                <a:spcPct val="20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Bu mekikte iki taşıyıcı membran proteini ile dört enzim görev alır.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1 Metin kutusu"/>
          <p:cNvSpPr txBox="1">
            <a:spLocks noChangeArrowheads="1"/>
          </p:cNvSpPr>
          <p:nvPr/>
        </p:nvSpPr>
        <p:spPr bwMode="auto">
          <a:xfrm>
            <a:off x="1000125" y="357188"/>
            <a:ext cx="7286625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Sitoplazmik NADH'dan elektronlar, sitozoldeki okzalasetata aktarılarak malat oluşur.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Malat da spesifik taşıyıcı protein tarafından mitokondri içine taşınır ve orada tekrar okzalasetata okside olarak elektronlarıyla yeniden NADH oluşturur.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Okzalasetatı taşıyan yeni bir protein olmadığından aminasyon reaksiyonu ile aspartata dönüştürülür ve sitozole çıkar. Orada bir deminasyon reaksiyonu ile tekrar okzalasetata çevrilir.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625" y="428625"/>
            <a:ext cx="4572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Malat</a:t>
            </a:r>
            <a:r>
              <a:rPr lang="tr-T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-</a:t>
            </a:r>
            <a:r>
              <a:rPr lang="tr-TR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aspartat</a:t>
            </a:r>
            <a:r>
              <a:rPr lang="tr-T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mekiği </a:t>
            </a:r>
          </a:p>
        </p:txBody>
      </p:sp>
      <p:pic>
        <p:nvPicPr>
          <p:cNvPr id="11673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1785938"/>
            <a:ext cx="7578725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1 Metin kutusu"/>
          <p:cNvSpPr txBox="1">
            <a:spLocks noChangeArrowheads="1"/>
          </p:cNvSpPr>
          <p:nvPr/>
        </p:nvSpPr>
        <p:spPr bwMode="auto">
          <a:xfrm>
            <a:off x="1071563" y="857250"/>
            <a:ext cx="7072312" cy="556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Gliserol fosfat mekiği tek yönlü işleyen bir mekanizma iken, malat-aspartat mekiği dönüşümlü bir olaydır.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Mitokondri içine NADH'ın taşınması NADH/NAD</a:t>
            </a:r>
            <a:r>
              <a:rPr lang="tr-TR" baseline="30000">
                <a:latin typeface="Times New Roman" charset="0"/>
              </a:rPr>
              <a:t>+</a:t>
            </a:r>
            <a:r>
              <a:rPr lang="tr-TR">
                <a:latin typeface="Times New Roman" charset="0"/>
              </a:rPr>
              <a:t> oranı yüksek iken gerçekleştirilir.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Burada ATP kaybı yoktur ve bir mol glikoliz NADH'ı başına 2,5 mol ATP sentezlenir.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1 Metin kutusu"/>
          <p:cNvSpPr txBox="1">
            <a:spLocks noChangeArrowheads="1"/>
          </p:cNvSpPr>
          <p:nvPr/>
        </p:nvSpPr>
        <p:spPr bwMode="auto">
          <a:xfrm>
            <a:off x="1357313" y="1857375"/>
            <a:ext cx="6858000" cy="403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4400" b="1">
                <a:solidFill>
                  <a:srgbClr val="C00000"/>
                </a:solidFill>
                <a:latin typeface="Times New Roman" charset="0"/>
              </a:rPr>
              <a:t>Glukoz oksidasyonunun ATP bilançosu</a:t>
            </a:r>
          </a:p>
          <a:p>
            <a:pPr>
              <a:lnSpc>
                <a:spcPct val="150000"/>
              </a:lnSpc>
            </a:pPr>
            <a:endParaRPr lang="tr-TR" sz="4400" b="1">
              <a:latin typeface="Times New Roman" charset="0"/>
            </a:endParaRPr>
          </a:p>
          <a:p>
            <a:pPr>
              <a:lnSpc>
                <a:spcPct val="150000"/>
              </a:lnSpc>
            </a:pPr>
            <a:r>
              <a:rPr lang="tr-TR" sz="4400" b="1">
                <a:latin typeface="Times New Roman" charset="0"/>
              </a:rPr>
              <a:t> </a:t>
            </a:r>
            <a:endParaRPr lang="tr-TR" sz="4400">
              <a:latin typeface="Times New Roman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1 Metin kutusu"/>
          <p:cNvSpPr txBox="1">
            <a:spLocks noChangeArrowheads="1"/>
          </p:cNvSpPr>
          <p:nvPr/>
        </p:nvSpPr>
        <p:spPr bwMode="auto">
          <a:xfrm>
            <a:off x="1357313" y="1643063"/>
            <a:ext cx="642937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Glukozun tamamen C0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ve H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0'ya oksitlenmesi sonucu kaç ATP sentezlendiğini hesaplayabiliriz.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Bir glukoz molekülü başına glikoliz, TCA, devri ve oksidatif fosforilasyon safhalarındaki ATP verimlerini toplarsak bilançoyu çıkarabiliriz.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785813" y="142875"/>
          <a:ext cx="7929562" cy="4079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8584"/>
                <a:gridCol w="3651034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Oksidasyon</a:t>
                      </a:r>
                      <a:r>
                        <a:rPr lang="tr-TR" dirty="0" smtClean="0"/>
                        <a:t> safhası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Glukoz</a:t>
                      </a:r>
                      <a:r>
                        <a:rPr lang="tr-TR" dirty="0" smtClean="0"/>
                        <a:t> başına ATP verimi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Glikoliz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 </a:t>
                      </a:r>
                      <a:r>
                        <a:rPr lang="tr-TR" dirty="0" err="1" smtClean="0"/>
                        <a:t>Substrat</a:t>
                      </a:r>
                      <a:r>
                        <a:rPr lang="tr-TR" dirty="0" smtClean="0"/>
                        <a:t> seviyesinde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 2NADH (</a:t>
                      </a:r>
                      <a:r>
                        <a:rPr lang="tr-TR" dirty="0" err="1" smtClean="0"/>
                        <a:t>malat</a:t>
                      </a:r>
                      <a:r>
                        <a:rPr lang="tr-TR" dirty="0" smtClean="0"/>
                        <a:t>-</a:t>
                      </a:r>
                      <a:r>
                        <a:rPr lang="tr-TR" dirty="0" err="1" smtClean="0"/>
                        <a:t>aspartat</a:t>
                      </a:r>
                      <a:r>
                        <a:rPr lang="tr-TR" dirty="0" smtClean="0"/>
                        <a:t> mekiği ile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Pirüvatın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asetil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CoA’ya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çerilmesi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2NADH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TCA devri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</a:t>
                      </a:r>
                      <a:r>
                        <a:rPr lang="tr-TR" dirty="0" err="1" smtClean="0"/>
                        <a:t>Substrat</a:t>
                      </a:r>
                      <a:r>
                        <a:rPr lang="tr-TR" dirty="0" smtClean="0"/>
                        <a:t> seviyesinde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6NADH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2FADH</a:t>
                      </a:r>
                      <a:r>
                        <a:rPr lang="tr-TR" baseline="-25000" dirty="0" smtClean="0"/>
                        <a:t>2</a:t>
                      </a:r>
                      <a:endParaRPr lang="tr-T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38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0872" name="3 Metin kutusu"/>
          <p:cNvSpPr txBox="1">
            <a:spLocks noChangeArrowheads="1"/>
          </p:cNvSpPr>
          <p:nvPr/>
        </p:nvSpPr>
        <p:spPr bwMode="auto">
          <a:xfrm>
            <a:off x="642938" y="4214813"/>
            <a:ext cx="8072437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200">
                <a:latin typeface="Times New Roman" charset="0"/>
              </a:rPr>
              <a:t>Sitoplazmik NADH‘ın malat-aspartat mekiği ile mitokondriye girişinde bir molekül glukoz oksidaşyonu ile 38 ATP sentezlenmektedir. </a:t>
            </a:r>
          </a:p>
          <a:p>
            <a:pPr algn="just"/>
            <a:endParaRPr lang="tr-TR" sz="2200">
              <a:latin typeface="Times New Roman" charset="0"/>
            </a:endParaRPr>
          </a:p>
          <a:p>
            <a:pPr algn="just"/>
            <a:r>
              <a:rPr lang="tr-TR" sz="2200">
                <a:latin typeface="Times New Roman" charset="0"/>
              </a:rPr>
              <a:t>Eğer gliserol fosfat mekiği kullanılırsa 36 ATP oluşur.</a:t>
            </a:r>
          </a:p>
          <a:p>
            <a:pPr algn="just"/>
            <a:endParaRPr lang="tr-TR" sz="2200">
              <a:latin typeface="Times New Roman" charset="0"/>
            </a:endParaRPr>
          </a:p>
          <a:p>
            <a:pPr algn="just"/>
            <a:r>
              <a:rPr lang="tr-TR" sz="2200">
                <a:latin typeface="Times New Roman" charset="0"/>
              </a:rPr>
              <a:t>Bu esnada 12 oksijen atomu kullamldığından P:0.oranı 36/12=3 olur.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1 Metin kutusu"/>
          <p:cNvSpPr txBox="1">
            <a:spLocks noChangeArrowheads="1"/>
          </p:cNvSpPr>
          <p:nvPr/>
        </p:nvSpPr>
        <p:spPr bwMode="auto">
          <a:xfrm>
            <a:off x="1000125" y="428625"/>
            <a:ext cx="7358063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>
                <a:latin typeface="Times New Roman" charset="0"/>
              </a:rPr>
              <a:t>Canlı organizmalarda glukoz oksidasyonu sonucu ATP sentezi, verimi yüksek bir mekanizmadır.</a:t>
            </a:r>
          </a:p>
        </p:txBody>
      </p:sp>
      <p:sp>
        <p:nvSpPr>
          <p:cNvPr id="121859" name="2 Metin kutusu"/>
          <p:cNvSpPr txBox="1">
            <a:spLocks noChangeArrowheads="1"/>
          </p:cNvSpPr>
          <p:nvPr/>
        </p:nvSpPr>
        <p:spPr bwMode="auto">
          <a:xfrm>
            <a:off x="1071563" y="2714625"/>
            <a:ext cx="74295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>
                <a:latin typeface="Times New Roman" charset="0"/>
              </a:rPr>
              <a:t>Bu reaksiyonun standart serbest enerji değişimi -686 kcal/mol olduğuna ve 36 ATP herbiri -7,3 kcal/mol'den toplam 263 kcal/mollük bir serbest enerjiyi yapılarında bulundurduğuna göre, ATP üretimi verimi 263/686 veya % 38 olarak bulunur.</a:t>
            </a:r>
          </a:p>
          <a:p>
            <a:pPr algn="just"/>
            <a:endParaRPr lang="tr-TR">
              <a:latin typeface="Times New Roman" charset="0"/>
            </a:endParaRPr>
          </a:p>
          <a:p>
            <a:pPr algn="just"/>
            <a:r>
              <a:rPr lang="tr-TR">
                <a:latin typeface="Times New Roman" charset="0"/>
              </a:rPr>
              <a:t>Bu dönüşüm oram kömür, doğal gaz ve benzeri yakîtlan yakarak çıkan ısıyla iş yapan veya elektrik enerjisi üreten makinelerde erişilemeyen bir verimdir.</a:t>
            </a:r>
          </a:p>
          <a:p>
            <a:pPr algn="just"/>
            <a:endParaRPr lang="tr-TR">
              <a:latin typeface="Times New Roman" charset="0"/>
            </a:endParaRPr>
          </a:p>
        </p:txBody>
      </p:sp>
      <p:sp>
        <p:nvSpPr>
          <p:cNvPr id="121860" name="3 Metin kutusu"/>
          <p:cNvSpPr txBox="1">
            <a:spLocks noChangeArrowheads="1"/>
          </p:cNvSpPr>
          <p:nvPr/>
        </p:nvSpPr>
        <p:spPr bwMode="auto">
          <a:xfrm>
            <a:off x="2071688" y="1857375"/>
            <a:ext cx="5143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Times New Roman" charset="0"/>
              </a:rPr>
              <a:t>Glukoz + 6O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        6C0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+ 6H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0</a:t>
            </a:r>
          </a:p>
        </p:txBody>
      </p:sp>
      <p:cxnSp>
        <p:nvCxnSpPr>
          <p:cNvPr id="121861" name="5 Düz Ok Bağlayıcısı"/>
          <p:cNvCxnSpPr>
            <a:cxnSpLocks noChangeShapeType="1"/>
          </p:cNvCxnSpPr>
          <p:nvPr/>
        </p:nvCxnSpPr>
        <p:spPr bwMode="auto">
          <a:xfrm>
            <a:off x="3929063" y="2143125"/>
            <a:ext cx="5715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etin kutusu"/>
          <p:cNvSpPr txBox="1">
            <a:spLocks noChangeArrowheads="1"/>
          </p:cNvSpPr>
          <p:nvPr/>
        </p:nvSpPr>
        <p:spPr bwMode="auto">
          <a:xfrm>
            <a:off x="1214438" y="1214438"/>
            <a:ext cx="6929437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Clr>
                <a:srgbClr val="FF3399"/>
              </a:buClr>
              <a:buSzPct val="150000"/>
              <a:buFont typeface="Wingdings" pitchFamily="2" charset="2"/>
              <a:buChar char="Ø"/>
            </a:pPr>
            <a:r>
              <a:rPr lang="tr-TR" b="1">
                <a:solidFill>
                  <a:srgbClr val="92D050"/>
                </a:solidFill>
                <a:latin typeface="Times New Roman" charset="0"/>
              </a:rPr>
              <a:t>F</a:t>
            </a:r>
            <a:r>
              <a:rPr lang="tr-TR" b="1" baseline="-25000">
                <a:solidFill>
                  <a:srgbClr val="92D050"/>
                </a:solidFill>
                <a:latin typeface="Times New Roman" charset="0"/>
              </a:rPr>
              <a:t>0</a:t>
            </a:r>
            <a:r>
              <a:rPr lang="tr-TR" b="1">
                <a:solidFill>
                  <a:srgbClr val="92D050"/>
                </a:solidFill>
                <a:latin typeface="Times New Roman" charset="0"/>
              </a:rPr>
              <a:t> ise</a:t>
            </a:r>
            <a:r>
              <a:rPr lang="tr-TR">
                <a:latin typeface="Times New Roman" charset="0"/>
              </a:rPr>
              <a:t>, membran içine gömülmüş, dört polipeptid zincirinden ibarettir</a:t>
            </a:r>
          </a:p>
          <a:p>
            <a:pPr algn="just">
              <a:lnSpc>
                <a:spcPct val="150000"/>
              </a:lnSpc>
              <a:buClr>
                <a:srgbClr val="FF3399"/>
              </a:buClr>
              <a:buSzPct val="150000"/>
              <a:buFont typeface="Wingdings" pitchFamily="2" charset="2"/>
              <a:buChar char="Ø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FF3399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Hidrofobik yan gruplara sahip amino asitlerden bol miktarda ihtiva etmektedir.</a:t>
            </a:r>
          </a:p>
          <a:p>
            <a:pPr algn="just">
              <a:lnSpc>
                <a:spcPct val="150000"/>
              </a:lnSpc>
              <a:buClr>
                <a:srgbClr val="FF3399"/>
              </a:buClr>
              <a:buSzPct val="150000"/>
              <a:buFont typeface="Wingdings" pitchFamily="2" charset="2"/>
              <a:buChar char="Ø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FF3399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Bu kısım, proton geçişi için bir kanal görevini görmektedir.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Metin kutusu"/>
          <p:cNvSpPr txBox="1">
            <a:spLocks noChangeArrowheads="1"/>
          </p:cNvSpPr>
          <p:nvPr/>
        </p:nvSpPr>
        <p:spPr bwMode="auto">
          <a:xfrm>
            <a:off x="1285875" y="1779588"/>
            <a:ext cx="6643688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Fo ve F</a:t>
            </a:r>
            <a:r>
              <a:rPr lang="tr-TR" baseline="-25000">
                <a:latin typeface="Times New Roman" charset="0"/>
              </a:rPr>
              <a:t>1</a:t>
            </a:r>
            <a:r>
              <a:rPr lang="tr-TR">
                <a:latin typeface="Times New Roman" charset="0"/>
              </a:rPr>
              <a:t> kısımları arasında, aralarında  ATP sentezini bloke eden </a:t>
            </a:r>
            <a:r>
              <a:rPr lang="tr-TR" i="1">
                <a:latin typeface="Times New Roman" charset="0"/>
              </a:rPr>
              <a:t>oligomisin </a:t>
            </a:r>
            <a:r>
              <a:rPr lang="tr-TR">
                <a:latin typeface="Times New Roman" charset="0"/>
              </a:rPr>
              <a:t>antibiyotiğine hassas bir proteinin de bulunduğu birkaç polipeptid zinciri daha vardır.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/>
            </a:r>
            <a:br>
              <a:rPr lang="tr-TR">
                <a:latin typeface="Times New Roman" charset="0"/>
              </a:rPr>
            </a:br>
            <a:endParaRPr lang="tr-TR">
              <a:latin typeface="Times New Roman" charset="0"/>
            </a:endParaRP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Metin kutusu"/>
          <p:cNvSpPr txBox="1">
            <a:spLocks noChangeArrowheads="1"/>
          </p:cNvSpPr>
          <p:nvPr/>
        </p:nvSpPr>
        <p:spPr bwMode="auto">
          <a:xfrm>
            <a:off x="1428750" y="214313"/>
            <a:ext cx="6643688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>
                <a:latin typeface="Times New Roman" charset="0"/>
              </a:rPr>
              <a:t>ATPaz enzim kompleksinin şekli genel olarak bir elma şekerini andırmaktadır.</a:t>
            </a:r>
          </a:p>
          <a:p>
            <a:pPr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>
              <a:lnSpc>
                <a:spcPct val="150000"/>
              </a:lnSpc>
            </a:pPr>
            <a:r>
              <a:rPr lang="tr-TR">
                <a:latin typeface="Times New Roman" charset="0"/>
              </a:rPr>
              <a:t>ATP sentezi şekil deki gibi şematize edilebilir.</a:t>
            </a:r>
          </a:p>
          <a:p>
            <a:endParaRPr lang="tr-TR">
              <a:latin typeface="Times New Roman" charset="0"/>
            </a:endParaRPr>
          </a:p>
        </p:txBody>
      </p:sp>
      <p:pic>
        <p:nvPicPr>
          <p:cNvPr id="993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75" y="2428875"/>
            <a:ext cx="2960688" cy="395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2" name="3 Metin kutusu"/>
          <p:cNvSpPr txBox="1">
            <a:spLocks noChangeArrowheads="1"/>
          </p:cNvSpPr>
          <p:nvPr/>
        </p:nvSpPr>
        <p:spPr bwMode="auto">
          <a:xfrm>
            <a:off x="1714500" y="6215063"/>
            <a:ext cx="707231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200">
                <a:solidFill>
                  <a:srgbClr val="FF0000"/>
                </a:solidFill>
                <a:latin typeface="Times New Roman" charset="0"/>
              </a:rPr>
              <a:t>F</a:t>
            </a:r>
            <a:r>
              <a:rPr lang="tr-TR" sz="2200" baseline="-25000">
                <a:solidFill>
                  <a:srgbClr val="FF0000"/>
                </a:solidFill>
                <a:latin typeface="Times New Roman" charset="0"/>
              </a:rPr>
              <a:t>0</a:t>
            </a:r>
            <a:r>
              <a:rPr lang="tr-TR" sz="2200">
                <a:solidFill>
                  <a:srgbClr val="FF0000"/>
                </a:solidFill>
                <a:latin typeface="Times New Roman" charset="0"/>
              </a:rPr>
              <a:t>F</a:t>
            </a:r>
            <a:r>
              <a:rPr lang="tr-TR" sz="2200" baseline="-25000">
                <a:solidFill>
                  <a:srgbClr val="FF0000"/>
                </a:solidFill>
                <a:latin typeface="Times New Roman" charset="0"/>
              </a:rPr>
              <a:t>r</a:t>
            </a:r>
            <a:r>
              <a:rPr lang="tr-TR" sz="2200">
                <a:solidFill>
                  <a:srgbClr val="FF0000"/>
                </a:solidFill>
                <a:latin typeface="Times New Roman" charset="0"/>
              </a:rPr>
              <a:t>ATPaz enziminin altbirimlerini gösteren şema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Metin kutusu"/>
          <p:cNvSpPr txBox="1">
            <a:spLocks noChangeArrowheads="1"/>
          </p:cNvSpPr>
          <p:nvPr/>
        </p:nvSpPr>
        <p:spPr bwMode="auto">
          <a:xfrm>
            <a:off x="1214438" y="357188"/>
            <a:ext cx="6858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b="1">
                <a:solidFill>
                  <a:srgbClr val="FF0000"/>
                </a:solidFill>
                <a:latin typeface="Times New Roman" charset="0"/>
              </a:rPr>
              <a:t>Protonların Fo kanalından matrikse geçişiyle Fı tarafından ATP nasıl sentezlenmektedir? </a:t>
            </a:r>
          </a:p>
        </p:txBody>
      </p:sp>
      <p:sp>
        <p:nvSpPr>
          <p:cNvPr id="100355" name="2 Metin kutusu"/>
          <p:cNvSpPr txBox="1">
            <a:spLocks noChangeArrowheads="1"/>
          </p:cNvSpPr>
          <p:nvPr/>
        </p:nvSpPr>
        <p:spPr bwMode="auto">
          <a:xfrm>
            <a:off x="1285875" y="1500188"/>
            <a:ext cx="6929438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 konuda proton akışının doğrudan ATP sentezleyen kısmı etkilediği ve bunun sonucu olarak da P</a:t>
            </a:r>
            <a:r>
              <a:rPr lang="tr-TR" baseline="-25000">
                <a:latin typeface="Times New Roman" charset="0"/>
              </a:rPr>
              <a:t>i</a:t>
            </a:r>
            <a:r>
              <a:rPr lang="tr-TR">
                <a:latin typeface="Times New Roman" charset="0"/>
              </a:rPr>
              <a:t>'nin aktifleşerek aynı anda ADP ile birleştiği ileri sürülmektedir.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Ayrıca proton akışının enzim kompleksinde bir konformasyon değişikliğine yol açıp, ATP sentezini sağladığı da iddia edilmektedir.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Metin kutusu"/>
          <p:cNvSpPr txBox="1">
            <a:spLocks noChangeArrowheads="1"/>
          </p:cNvSpPr>
          <p:nvPr/>
        </p:nvSpPr>
        <p:spPr bwMode="auto">
          <a:xfrm>
            <a:off x="1000125" y="2143125"/>
            <a:ext cx="7000875" cy="14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>
                <a:solidFill>
                  <a:srgbClr val="C00000"/>
                </a:solidFill>
                <a:latin typeface="Times New Roman" charset="0"/>
              </a:rPr>
              <a:t>Mitokondriye ADP girişi ve ATP cıkışı (Mitokondrial tranşport sistemleri)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1 Metin kutusu"/>
          <p:cNvSpPr txBox="1">
            <a:spLocks noChangeArrowheads="1"/>
          </p:cNvSpPr>
          <p:nvPr/>
        </p:nvSpPr>
        <p:spPr bwMode="auto">
          <a:xfrm>
            <a:off x="1071563" y="571500"/>
            <a:ext cx="7072312" cy="514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ATP, ADP ve fosfat (P</a:t>
            </a:r>
            <a:r>
              <a:rPr lang="tr-TR" baseline="-25000">
                <a:latin typeface="Times New Roman" charset="0"/>
              </a:rPr>
              <a:t>i</a:t>
            </a:r>
            <a:r>
              <a:rPr lang="tr-TR">
                <a:latin typeface="Times New Roman" charset="0"/>
              </a:rPr>
              <a:t>) iç mitokondri zarından serbestçe difüze olamazlar. </a:t>
            </a:r>
          </a:p>
          <a:p>
            <a:pPr algn="just">
              <a:lnSpc>
                <a:spcPct val="20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Bu çok yüklü bileşikler özel taşıyıcı proteinler tarafından taşınır. ATP-ADP taşıyıcısı matrikse bir ADP molekülünü geçirirken aynı zamanda da bir ATP molekülünü dışarı çıkarır. Yani, bir takas söz konusudur.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1 Metin kutusu"/>
          <p:cNvSpPr txBox="1">
            <a:spLocks noChangeArrowheads="1"/>
          </p:cNvSpPr>
          <p:nvPr/>
        </p:nvSpPr>
        <p:spPr bwMode="auto">
          <a:xfrm>
            <a:off x="1143000" y="1000125"/>
            <a:ext cx="671512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>
                <a:latin typeface="Times New Roman" charset="0"/>
              </a:rPr>
              <a:t>Bu olay yaklaşık 58 kdal ağırlığında iki benzer alt birimden ibaret </a:t>
            </a:r>
            <a:r>
              <a:rPr lang="tr-TR" b="1">
                <a:latin typeface="Times New Roman" charset="0"/>
              </a:rPr>
              <a:t>ATP-ADP translokaz </a:t>
            </a:r>
            <a:r>
              <a:rPr lang="tr-TR">
                <a:latin typeface="Times New Roman" charset="0"/>
              </a:rPr>
              <a:t>(adenin nükleotid taşıyıcısı ) tarafından yürütülür.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>
                <a:latin typeface="Times New Roman" charset="0"/>
              </a:rPr>
              <a:t>Bu protein iç mitokondri zarında bol miktarda bulunur.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>
                <a:latin typeface="Times New Roman" charset="0"/>
              </a:rPr>
              <a:t>Toplam proteinlerin yaklaşık %14'ünü oluşturur.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 Teması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 Teması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is Temas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</TotalTime>
  <Words>904</Words>
  <Application>Microsoft PowerPoint</Application>
  <PresentationFormat>Ekran Gösterisi (4:3)</PresentationFormat>
  <Paragraphs>136</Paragraphs>
  <Slides>27</Slides>
  <Notes>27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2" baseType="lpstr">
      <vt:lpstr>Times New Roman</vt:lpstr>
      <vt:lpstr>Arial</vt:lpstr>
      <vt:lpstr>Calibri</vt:lpstr>
      <vt:lpstr>Wingdings</vt:lpstr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Başlığı Yok</dc:title>
  <dc:creator>ozay</dc:creator>
  <cp:lastModifiedBy>pinar</cp:lastModifiedBy>
  <cp:revision>195</cp:revision>
  <dcterms:created xsi:type="dcterms:W3CDTF">2009-05-10T18:04:02Z</dcterms:created>
  <dcterms:modified xsi:type="dcterms:W3CDTF">2018-10-16T09:02:25Z</dcterms:modified>
</cp:coreProperties>
</file>