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9" r:id="rId3"/>
    <p:sldId id="263" r:id="rId4"/>
    <p:sldId id="264" r:id="rId5"/>
    <p:sldId id="265" r:id="rId6"/>
    <p:sldId id="266" r:id="rId7"/>
    <p:sldId id="268" r:id="rId8"/>
    <p:sldId id="269" r:id="rId9"/>
    <p:sldId id="272" r:id="rId10"/>
    <p:sldId id="273" r:id="rId11"/>
    <p:sldId id="276" r:id="rId12"/>
    <p:sldId id="305" r:id="rId13"/>
    <p:sldId id="274" r:id="rId14"/>
    <p:sldId id="275" r:id="rId15"/>
    <p:sldId id="277" r:id="rId16"/>
    <p:sldId id="278" r:id="rId17"/>
    <p:sldId id="279" r:id="rId18"/>
    <p:sldId id="280" r:id="rId19"/>
    <p:sldId id="281" r:id="rId20"/>
    <p:sldId id="282" r:id="rId21"/>
    <p:sldId id="298" r:id="rId22"/>
    <p:sldId id="283" r:id="rId23"/>
    <p:sldId id="284" r:id="rId24"/>
    <p:sldId id="285" r:id="rId25"/>
    <p:sldId id="286" r:id="rId26"/>
    <p:sldId id="287" r:id="rId27"/>
    <p:sldId id="288" r:id="rId28"/>
    <p:sldId id="302" r:id="rId29"/>
    <p:sldId id="289" r:id="rId30"/>
    <p:sldId id="290" r:id="rId31"/>
    <p:sldId id="291" r:id="rId32"/>
    <p:sldId id="303" r:id="rId33"/>
    <p:sldId id="292" r:id="rId34"/>
    <p:sldId id="293" r:id="rId35"/>
    <p:sldId id="294" r:id="rId36"/>
    <p:sldId id="304" r:id="rId37"/>
    <p:sldId id="295" r:id="rId38"/>
    <p:sldId id="296" r:id="rId3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38" autoAdjust="0"/>
    <p:restoredTop sz="94660"/>
  </p:normalViewPr>
  <p:slideViewPr>
    <p:cSldViewPr snapToGrid="0">
      <p:cViewPr varScale="1">
        <p:scale>
          <a:sx n="92" d="100"/>
          <a:sy n="92" d="100"/>
        </p:scale>
        <p:origin x="55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E18AD6-6067-4DE0-8A49-7109A6E9B5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xmlns="" id="{B5FADF1F-C11A-48FA-B851-B8EF3B0531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xmlns="" id="{6A827022-114C-47D2-9FC2-C7E102291607}"/>
              </a:ext>
            </a:extLst>
          </p:cNvPr>
          <p:cNvSpPr>
            <a:spLocks noGrp="1"/>
          </p:cNvSpPr>
          <p:nvPr>
            <p:ph type="dt" sz="half" idx="10"/>
          </p:nvPr>
        </p:nvSpPr>
        <p:spPr/>
        <p:txBody>
          <a:bodyPr/>
          <a:lstStyle/>
          <a:p>
            <a:fld id="{9424BF74-B8FA-4CE8-A653-B494144B38DC}" type="datetimeFigureOut">
              <a:rPr lang="tr-TR" smtClean="0"/>
              <a:t>11.12.2017</a:t>
            </a:fld>
            <a:endParaRPr lang="tr-TR"/>
          </a:p>
        </p:txBody>
      </p:sp>
      <p:sp>
        <p:nvSpPr>
          <p:cNvPr id="5" name="Footer Placeholder 4">
            <a:extLst>
              <a:ext uri="{FF2B5EF4-FFF2-40B4-BE49-F238E27FC236}">
                <a16:creationId xmlns:a16="http://schemas.microsoft.com/office/drawing/2014/main" xmlns="" id="{CC790DC0-DF49-490F-B1F3-BFEB0B9BA904}"/>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xmlns="" id="{3438D48D-007E-4E0A-BD62-CC16B431233E}"/>
              </a:ext>
            </a:extLst>
          </p:cNvPr>
          <p:cNvSpPr>
            <a:spLocks noGrp="1"/>
          </p:cNvSpPr>
          <p:nvPr>
            <p:ph type="sldNum" sz="quarter" idx="12"/>
          </p:nvPr>
        </p:nvSpPr>
        <p:spPr/>
        <p:txBody>
          <a:bodyPr/>
          <a:lstStyle/>
          <a:p>
            <a:fld id="{1BEF642D-5A4C-444A-8D23-A6DACA9A28A4}" type="slidenum">
              <a:rPr lang="tr-TR" smtClean="0"/>
              <a:t>‹#›</a:t>
            </a:fld>
            <a:endParaRPr lang="tr-TR"/>
          </a:p>
        </p:txBody>
      </p:sp>
    </p:spTree>
    <p:extLst>
      <p:ext uri="{BB962C8B-B14F-4D97-AF65-F5344CB8AC3E}">
        <p14:creationId xmlns:p14="http://schemas.microsoft.com/office/powerpoint/2010/main" val="203945823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82ECD7-5886-46EC-B2AF-B475006DED52}"/>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xmlns="" id="{74F3BC94-3BB4-4598-B9CC-CA319802CA9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xmlns="" id="{7CBE7DA0-C8A4-4228-AC32-3C85F275C0A5}"/>
              </a:ext>
            </a:extLst>
          </p:cNvPr>
          <p:cNvSpPr>
            <a:spLocks noGrp="1"/>
          </p:cNvSpPr>
          <p:nvPr>
            <p:ph type="dt" sz="half" idx="10"/>
          </p:nvPr>
        </p:nvSpPr>
        <p:spPr/>
        <p:txBody>
          <a:bodyPr/>
          <a:lstStyle/>
          <a:p>
            <a:fld id="{9424BF74-B8FA-4CE8-A653-B494144B38DC}" type="datetimeFigureOut">
              <a:rPr lang="tr-TR" smtClean="0"/>
              <a:t>11.12.2017</a:t>
            </a:fld>
            <a:endParaRPr lang="tr-TR"/>
          </a:p>
        </p:txBody>
      </p:sp>
      <p:sp>
        <p:nvSpPr>
          <p:cNvPr id="5" name="Footer Placeholder 4">
            <a:extLst>
              <a:ext uri="{FF2B5EF4-FFF2-40B4-BE49-F238E27FC236}">
                <a16:creationId xmlns:a16="http://schemas.microsoft.com/office/drawing/2014/main" xmlns="" id="{5CFCC6C7-9548-4F31-8440-DE89F072C994}"/>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xmlns="" id="{25874C56-936C-4972-ABEF-4B0F099EAD48}"/>
              </a:ext>
            </a:extLst>
          </p:cNvPr>
          <p:cNvSpPr>
            <a:spLocks noGrp="1"/>
          </p:cNvSpPr>
          <p:nvPr>
            <p:ph type="sldNum" sz="quarter" idx="12"/>
          </p:nvPr>
        </p:nvSpPr>
        <p:spPr/>
        <p:txBody>
          <a:bodyPr/>
          <a:lstStyle/>
          <a:p>
            <a:fld id="{1BEF642D-5A4C-444A-8D23-A6DACA9A28A4}" type="slidenum">
              <a:rPr lang="tr-TR" smtClean="0"/>
              <a:t>‹#›</a:t>
            </a:fld>
            <a:endParaRPr lang="tr-TR"/>
          </a:p>
        </p:txBody>
      </p:sp>
    </p:spTree>
    <p:extLst>
      <p:ext uri="{BB962C8B-B14F-4D97-AF65-F5344CB8AC3E}">
        <p14:creationId xmlns:p14="http://schemas.microsoft.com/office/powerpoint/2010/main" val="250852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2E0A2C4-D688-4449-B32C-06610280C5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xmlns="" id="{72597625-9C4F-4985-85D6-9E1BD417282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xmlns="" id="{F94F0258-9066-470A-BD1C-4B57E37DD67E}"/>
              </a:ext>
            </a:extLst>
          </p:cNvPr>
          <p:cNvSpPr>
            <a:spLocks noGrp="1"/>
          </p:cNvSpPr>
          <p:nvPr>
            <p:ph type="dt" sz="half" idx="10"/>
          </p:nvPr>
        </p:nvSpPr>
        <p:spPr/>
        <p:txBody>
          <a:bodyPr/>
          <a:lstStyle/>
          <a:p>
            <a:fld id="{9424BF74-B8FA-4CE8-A653-B494144B38DC}" type="datetimeFigureOut">
              <a:rPr lang="tr-TR" smtClean="0"/>
              <a:t>11.12.2017</a:t>
            </a:fld>
            <a:endParaRPr lang="tr-TR"/>
          </a:p>
        </p:txBody>
      </p:sp>
      <p:sp>
        <p:nvSpPr>
          <p:cNvPr id="5" name="Footer Placeholder 4">
            <a:extLst>
              <a:ext uri="{FF2B5EF4-FFF2-40B4-BE49-F238E27FC236}">
                <a16:creationId xmlns:a16="http://schemas.microsoft.com/office/drawing/2014/main" xmlns="" id="{A35490FB-6726-4D3E-BE14-582D08E32FB1}"/>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xmlns="" id="{FF7FD4CE-9190-4A8A-8A30-732F8AB55465}"/>
              </a:ext>
            </a:extLst>
          </p:cNvPr>
          <p:cNvSpPr>
            <a:spLocks noGrp="1"/>
          </p:cNvSpPr>
          <p:nvPr>
            <p:ph type="sldNum" sz="quarter" idx="12"/>
          </p:nvPr>
        </p:nvSpPr>
        <p:spPr/>
        <p:txBody>
          <a:bodyPr/>
          <a:lstStyle/>
          <a:p>
            <a:fld id="{1BEF642D-5A4C-444A-8D23-A6DACA9A28A4}" type="slidenum">
              <a:rPr lang="tr-TR" smtClean="0"/>
              <a:t>‹#›</a:t>
            </a:fld>
            <a:endParaRPr lang="tr-TR"/>
          </a:p>
        </p:txBody>
      </p:sp>
    </p:spTree>
    <p:extLst>
      <p:ext uri="{BB962C8B-B14F-4D97-AF65-F5344CB8AC3E}">
        <p14:creationId xmlns:p14="http://schemas.microsoft.com/office/powerpoint/2010/main" val="393604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4A4A98-D724-4321-8E59-F1B8DB90D2AE}"/>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xmlns="" id="{15174000-1EFF-46E0-BB53-AE628AC1AE0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xmlns="" id="{B0331813-EC4B-4D8B-A5E1-77C5E9FB94C8}"/>
              </a:ext>
            </a:extLst>
          </p:cNvPr>
          <p:cNvSpPr>
            <a:spLocks noGrp="1"/>
          </p:cNvSpPr>
          <p:nvPr>
            <p:ph type="dt" sz="half" idx="10"/>
          </p:nvPr>
        </p:nvSpPr>
        <p:spPr/>
        <p:txBody>
          <a:bodyPr/>
          <a:lstStyle/>
          <a:p>
            <a:fld id="{9424BF74-B8FA-4CE8-A653-B494144B38DC}" type="datetimeFigureOut">
              <a:rPr lang="tr-TR" smtClean="0"/>
              <a:t>11.12.2017</a:t>
            </a:fld>
            <a:endParaRPr lang="tr-TR"/>
          </a:p>
        </p:txBody>
      </p:sp>
      <p:sp>
        <p:nvSpPr>
          <p:cNvPr id="5" name="Footer Placeholder 4">
            <a:extLst>
              <a:ext uri="{FF2B5EF4-FFF2-40B4-BE49-F238E27FC236}">
                <a16:creationId xmlns:a16="http://schemas.microsoft.com/office/drawing/2014/main" xmlns="" id="{439B3061-2DEC-40D7-8BC9-9F4394E8107C}"/>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xmlns="" id="{37259F7B-0B65-470B-9FB2-942185AEA507}"/>
              </a:ext>
            </a:extLst>
          </p:cNvPr>
          <p:cNvSpPr>
            <a:spLocks noGrp="1"/>
          </p:cNvSpPr>
          <p:nvPr>
            <p:ph type="sldNum" sz="quarter" idx="12"/>
          </p:nvPr>
        </p:nvSpPr>
        <p:spPr/>
        <p:txBody>
          <a:bodyPr/>
          <a:lstStyle/>
          <a:p>
            <a:fld id="{1BEF642D-5A4C-444A-8D23-A6DACA9A28A4}" type="slidenum">
              <a:rPr lang="tr-TR" smtClean="0"/>
              <a:t>‹#›</a:t>
            </a:fld>
            <a:endParaRPr lang="tr-TR"/>
          </a:p>
        </p:txBody>
      </p:sp>
    </p:spTree>
    <p:extLst>
      <p:ext uri="{BB962C8B-B14F-4D97-AF65-F5344CB8AC3E}">
        <p14:creationId xmlns:p14="http://schemas.microsoft.com/office/powerpoint/2010/main" val="3873406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CE44E5-2ADA-4397-A4AA-4CFE950CBF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xmlns="" id="{C4A1C37D-6087-4CAD-9782-011CAA947B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F9202495-442A-480A-A3B1-B52CFA9BF7A8}"/>
              </a:ext>
            </a:extLst>
          </p:cNvPr>
          <p:cNvSpPr>
            <a:spLocks noGrp="1"/>
          </p:cNvSpPr>
          <p:nvPr>
            <p:ph type="dt" sz="half" idx="10"/>
          </p:nvPr>
        </p:nvSpPr>
        <p:spPr/>
        <p:txBody>
          <a:bodyPr/>
          <a:lstStyle/>
          <a:p>
            <a:fld id="{9424BF74-B8FA-4CE8-A653-B494144B38DC}" type="datetimeFigureOut">
              <a:rPr lang="tr-TR" smtClean="0"/>
              <a:t>11.12.2017</a:t>
            </a:fld>
            <a:endParaRPr lang="tr-TR"/>
          </a:p>
        </p:txBody>
      </p:sp>
      <p:sp>
        <p:nvSpPr>
          <p:cNvPr id="5" name="Footer Placeholder 4">
            <a:extLst>
              <a:ext uri="{FF2B5EF4-FFF2-40B4-BE49-F238E27FC236}">
                <a16:creationId xmlns:a16="http://schemas.microsoft.com/office/drawing/2014/main" xmlns="" id="{DFDFDA8F-3D52-4DEB-ADD8-81D7D93B0C3E}"/>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xmlns="" id="{58BDE8EA-5E7B-4E77-A1FE-C4E7D56233FC}"/>
              </a:ext>
            </a:extLst>
          </p:cNvPr>
          <p:cNvSpPr>
            <a:spLocks noGrp="1"/>
          </p:cNvSpPr>
          <p:nvPr>
            <p:ph type="sldNum" sz="quarter" idx="12"/>
          </p:nvPr>
        </p:nvSpPr>
        <p:spPr/>
        <p:txBody>
          <a:bodyPr/>
          <a:lstStyle/>
          <a:p>
            <a:fld id="{1BEF642D-5A4C-444A-8D23-A6DACA9A28A4}" type="slidenum">
              <a:rPr lang="tr-TR" smtClean="0"/>
              <a:t>‹#›</a:t>
            </a:fld>
            <a:endParaRPr lang="tr-TR"/>
          </a:p>
        </p:txBody>
      </p:sp>
    </p:spTree>
    <p:extLst>
      <p:ext uri="{BB962C8B-B14F-4D97-AF65-F5344CB8AC3E}">
        <p14:creationId xmlns:p14="http://schemas.microsoft.com/office/powerpoint/2010/main" val="1604783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81B75A-CE38-44CD-BB48-C3A3FB6460E0}"/>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xmlns="" id="{4AB13D2F-6317-4517-844F-ED62C34DA90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xmlns="" id="{3B2C97D8-5D8B-4B31-9BD4-A8922E119D2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xmlns="" id="{0B2E90AA-15BB-413D-96AC-0BCCCA9FACC8}"/>
              </a:ext>
            </a:extLst>
          </p:cNvPr>
          <p:cNvSpPr>
            <a:spLocks noGrp="1"/>
          </p:cNvSpPr>
          <p:nvPr>
            <p:ph type="dt" sz="half" idx="10"/>
          </p:nvPr>
        </p:nvSpPr>
        <p:spPr/>
        <p:txBody>
          <a:bodyPr/>
          <a:lstStyle/>
          <a:p>
            <a:fld id="{9424BF74-B8FA-4CE8-A653-B494144B38DC}" type="datetimeFigureOut">
              <a:rPr lang="tr-TR" smtClean="0"/>
              <a:t>11.12.2017</a:t>
            </a:fld>
            <a:endParaRPr lang="tr-TR"/>
          </a:p>
        </p:txBody>
      </p:sp>
      <p:sp>
        <p:nvSpPr>
          <p:cNvPr id="6" name="Footer Placeholder 5">
            <a:extLst>
              <a:ext uri="{FF2B5EF4-FFF2-40B4-BE49-F238E27FC236}">
                <a16:creationId xmlns:a16="http://schemas.microsoft.com/office/drawing/2014/main" xmlns="" id="{57980955-5CA1-4BAB-9047-981F96169DE3}"/>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xmlns="" id="{0947723C-B2E8-470F-86B5-A9C71B670645}"/>
              </a:ext>
            </a:extLst>
          </p:cNvPr>
          <p:cNvSpPr>
            <a:spLocks noGrp="1"/>
          </p:cNvSpPr>
          <p:nvPr>
            <p:ph type="sldNum" sz="quarter" idx="12"/>
          </p:nvPr>
        </p:nvSpPr>
        <p:spPr/>
        <p:txBody>
          <a:bodyPr/>
          <a:lstStyle/>
          <a:p>
            <a:fld id="{1BEF642D-5A4C-444A-8D23-A6DACA9A28A4}" type="slidenum">
              <a:rPr lang="tr-TR" smtClean="0"/>
              <a:t>‹#›</a:t>
            </a:fld>
            <a:endParaRPr lang="tr-TR"/>
          </a:p>
        </p:txBody>
      </p:sp>
    </p:spTree>
    <p:extLst>
      <p:ext uri="{BB962C8B-B14F-4D97-AF65-F5344CB8AC3E}">
        <p14:creationId xmlns:p14="http://schemas.microsoft.com/office/powerpoint/2010/main" val="4239217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387F93-2D6E-4D68-9442-95D1F1DCFB31}"/>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xmlns="" id="{4AE43B00-D43C-4CA9-B66F-AFD7529779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08205C8C-F56A-432F-A9A5-92A18F80154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xmlns="" id="{60E65C1C-C178-4BC0-A29B-650C5913AC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647A9936-22B5-4EDA-8AA1-859D2506E83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xmlns="" id="{57138FF9-2C8E-4195-B264-79B9C1D559B1}"/>
              </a:ext>
            </a:extLst>
          </p:cNvPr>
          <p:cNvSpPr>
            <a:spLocks noGrp="1"/>
          </p:cNvSpPr>
          <p:nvPr>
            <p:ph type="dt" sz="half" idx="10"/>
          </p:nvPr>
        </p:nvSpPr>
        <p:spPr/>
        <p:txBody>
          <a:bodyPr/>
          <a:lstStyle/>
          <a:p>
            <a:fld id="{9424BF74-B8FA-4CE8-A653-B494144B38DC}" type="datetimeFigureOut">
              <a:rPr lang="tr-TR" smtClean="0"/>
              <a:t>11.12.2017</a:t>
            </a:fld>
            <a:endParaRPr lang="tr-TR"/>
          </a:p>
        </p:txBody>
      </p:sp>
      <p:sp>
        <p:nvSpPr>
          <p:cNvPr id="8" name="Footer Placeholder 7">
            <a:extLst>
              <a:ext uri="{FF2B5EF4-FFF2-40B4-BE49-F238E27FC236}">
                <a16:creationId xmlns:a16="http://schemas.microsoft.com/office/drawing/2014/main" xmlns="" id="{3F3E6050-7133-4753-AC79-DDC9EBE882CC}"/>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xmlns="" id="{3C7BF121-8B7F-434B-B413-6B8B67F52C55}"/>
              </a:ext>
            </a:extLst>
          </p:cNvPr>
          <p:cNvSpPr>
            <a:spLocks noGrp="1"/>
          </p:cNvSpPr>
          <p:nvPr>
            <p:ph type="sldNum" sz="quarter" idx="12"/>
          </p:nvPr>
        </p:nvSpPr>
        <p:spPr/>
        <p:txBody>
          <a:bodyPr/>
          <a:lstStyle/>
          <a:p>
            <a:fld id="{1BEF642D-5A4C-444A-8D23-A6DACA9A28A4}" type="slidenum">
              <a:rPr lang="tr-TR" smtClean="0"/>
              <a:t>‹#›</a:t>
            </a:fld>
            <a:endParaRPr lang="tr-TR"/>
          </a:p>
        </p:txBody>
      </p:sp>
    </p:spTree>
    <p:extLst>
      <p:ext uri="{BB962C8B-B14F-4D97-AF65-F5344CB8AC3E}">
        <p14:creationId xmlns:p14="http://schemas.microsoft.com/office/powerpoint/2010/main" val="1533395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4CDF43-72C6-4296-B98B-36633061D6E3}"/>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xmlns="" id="{3C39F34F-3CF4-4E70-BE98-64A9A046EE27}"/>
              </a:ext>
            </a:extLst>
          </p:cNvPr>
          <p:cNvSpPr>
            <a:spLocks noGrp="1"/>
          </p:cNvSpPr>
          <p:nvPr>
            <p:ph type="dt" sz="half" idx="10"/>
          </p:nvPr>
        </p:nvSpPr>
        <p:spPr/>
        <p:txBody>
          <a:bodyPr/>
          <a:lstStyle/>
          <a:p>
            <a:fld id="{9424BF74-B8FA-4CE8-A653-B494144B38DC}" type="datetimeFigureOut">
              <a:rPr lang="tr-TR" smtClean="0"/>
              <a:t>11.12.2017</a:t>
            </a:fld>
            <a:endParaRPr lang="tr-TR"/>
          </a:p>
        </p:txBody>
      </p:sp>
      <p:sp>
        <p:nvSpPr>
          <p:cNvPr id="4" name="Footer Placeholder 3">
            <a:extLst>
              <a:ext uri="{FF2B5EF4-FFF2-40B4-BE49-F238E27FC236}">
                <a16:creationId xmlns:a16="http://schemas.microsoft.com/office/drawing/2014/main" xmlns="" id="{D8328FAE-AE66-4698-81AA-8A767F8FEFEB}"/>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xmlns="" id="{6428C5B7-B301-4A1E-8F16-1EC2F5037A9F}"/>
              </a:ext>
            </a:extLst>
          </p:cNvPr>
          <p:cNvSpPr>
            <a:spLocks noGrp="1"/>
          </p:cNvSpPr>
          <p:nvPr>
            <p:ph type="sldNum" sz="quarter" idx="12"/>
          </p:nvPr>
        </p:nvSpPr>
        <p:spPr/>
        <p:txBody>
          <a:bodyPr/>
          <a:lstStyle/>
          <a:p>
            <a:fld id="{1BEF642D-5A4C-444A-8D23-A6DACA9A28A4}" type="slidenum">
              <a:rPr lang="tr-TR" smtClean="0"/>
              <a:t>‹#›</a:t>
            </a:fld>
            <a:endParaRPr lang="tr-TR"/>
          </a:p>
        </p:txBody>
      </p:sp>
    </p:spTree>
    <p:extLst>
      <p:ext uri="{BB962C8B-B14F-4D97-AF65-F5344CB8AC3E}">
        <p14:creationId xmlns:p14="http://schemas.microsoft.com/office/powerpoint/2010/main" val="1099924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7B0B0BA-5EB4-45A7-A410-20584FDC6EE3}"/>
              </a:ext>
            </a:extLst>
          </p:cNvPr>
          <p:cNvSpPr>
            <a:spLocks noGrp="1"/>
          </p:cNvSpPr>
          <p:nvPr>
            <p:ph type="dt" sz="half" idx="10"/>
          </p:nvPr>
        </p:nvSpPr>
        <p:spPr/>
        <p:txBody>
          <a:bodyPr/>
          <a:lstStyle/>
          <a:p>
            <a:fld id="{9424BF74-B8FA-4CE8-A653-B494144B38DC}" type="datetimeFigureOut">
              <a:rPr lang="tr-TR" smtClean="0"/>
              <a:t>11.12.2017</a:t>
            </a:fld>
            <a:endParaRPr lang="tr-TR"/>
          </a:p>
        </p:txBody>
      </p:sp>
      <p:sp>
        <p:nvSpPr>
          <p:cNvPr id="3" name="Footer Placeholder 2">
            <a:extLst>
              <a:ext uri="{FF2B5EF4-FFF2-40B4-BE49-F238E27FC236}">
                <a16:creationId xmlns:a16="http://schemas.microsoft.com/office/drawing/2014/main" xmlns="" id="{6E2F4734-AAEB-485C-90A7-68EC5766271E}"/>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xmlns="" id="{DB284605-C6D0-4B58-9890-D16869F77AB6}"/>
              </a:ext>
            </a:extLst>
          </p:cNvPr>
          <p:cNvSpPr>
            <a:spLocks noGrp="1"/>
          </p:cNvSpPr>
          <p:nvPr>
            <p:ph type="sldNum" sz="quarter" idx="12"/>
          </p:nvPr>
        </p:nvSpPr>
        <p:spPr/>
        <p:txBody>
          <a:bodyPr/>
          <a:lstStyle/>
          <a:p>
            <a:fld id="{1BEF642D-5A4C-444A-8D23-A6DACA9A28A4}" type="slidenum">
              <a:rPr lang="tr-TR" smtClean="0"/>
              <a:t>‹#›</a:t>
            </a:fld>
            <a:endParaRPr lang="tr-TR"/>
          </a:p>
        </p:txBody>
      </p:sp>
    </p:spTree>
    <p:extLst>
      <p:ext uri="{BB962C8B-B14F-4D97-AF65-F5344CB8AC3E}">
        <p14:creationId xmlns:p14="http://schemas.microsoft.com/office/powerpoint/2010/main" val="102112972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9EC3F9-E03F-450E-8F3C-0F87729EAF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xmlns="" id="{4E4E75C8-40E0-44BE-BB4D-411CB8E97B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xmlns="" id="{69AF0CFF-7701-4648-B6EF-F2FCD78891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A3216B6-CCE5-4DEC-A900-7D7117966943}"/>
              </a:ext>
            </a:extLst>
          </p:cNvPr>
          <p:cNvSpPr>
            <a:spLocks noGrp="1"/>
          </p:cNvSpPr>
          <p:nvPr>
            <p:ph type="dt" sz="half" idx="10"/>
          </p:nvPr>
        </p:nvSpPr>
        <p:spPr/>
        <p:txBody>
          <a:bodyPr/>
          <a:lstStyle/>
          <a:p>
            <a:fld id="{9424BF74-B8FA-4CE8-A653-B494144B38DC}" type="datetimeFigureOut">
              <a:rPr lang="tr-TR" smtClean="0"/>
              <a:t>11.12.2017</a:t>
            </a:fld>
            <a:endParaRPr lang="tr-TR"/>
          </a:p>
        </p:txBody>
      </p:sp>
      <p:sp>
        <p:nvSpPr>
          <p:cNvPr id="6" name="Footer Placeholder 5">
            <a:extLst>
              <a:ext uri="{FF2B5EF4-FFF2-40B4-BE49-F238E27FC236}">
                <a16:creationId xmlns:a16="http://schemas.microsoft.com/office/drawing/2014/main" xmlns="" id="{B56E9235-D264-4183-B946-74D9A09AC5B4}"/>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xmlns="" id="{AC65712A-5573-4055-A7A2-4C47ABAC3738}"/>
              </a:ext>
            </a:extLst>
          </p:cNvPr>
          <p:cNvSpPr>
            <a:spLocks noGrp="1"/>
          </p:cNvSpPr>
          <p:nvPr>
            <p:ph type="sldNum" sz="quarter" idx="12"/>
          </p:nvPr>
        </p:nvSpPr>
        <p:spPr/>
        <p:txBody>
          <a:bodyPr/>
          <a:lstStyle/>
          <a:p>
            <a:fld id="{1BEF642D-5A4C-444A-8D23-A6DACA9A28A4}" type="slidenum">
              <a:rPr lang="tr-TR" smtClean="0"/>
              <a:t>‹#›</a:t>
            </a:fld>
            <a:endParaRPr lang="tr-TR"/>
          </a:p>
        </p:txBody>
      </p:sp>
    </p:spTree>
    <p:extLst>
      <p:ext uri="{BB962C8B-B14F-4D97-AF65-F5344CB8AC3E}">
        <p14:creationId xmlns:p14="http://schemas.microsoft.com/office/powerpoint/2010/main" val="250130902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507045-E610-4EAD-810E-313EB1D8DA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xmlns="" id="{04E60718-53F7-4D2F-84E8-0629530636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xmlns="" id="{7D7168CE-6D3D-4AA7-AE8C-72A8DB0AA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4172E07-A5FE-4A63-8B47-2ECD890C64E7}"/>
              </a:ext>
            </a:extLst>
          </p:cNvPr>
          <p:cNvSpPr>
            <a:spLocks noGrp="1"/>
          </p:cNvSpPr>
          <p:nvPr>
            <p:ph type="dt" sz="half" idx="10"/>
          </p:nvPr>
        </p:nvSpPr>
        <p:spPr/>
        <p:txBody>
          <a:bodyPr/>
          <a:lstStyle/>
          <a:p>
            <a:fld id="{9424BF74-B8FA-4CE8-A653-B494144B38DC}" type="datetimeFigureOut">
              <a:rPr lang="tr-TR" smtClean="0"/>
              <a:t>11.12.2017</a:t>
            </a:fld>
            <a:endParaRPr lang="tr-TR"/>
          </a:p>
        </p:txBody>
      </p:sp>
      <p:sp>
        <p:nvSpPr>
          <p:cNvPr id="6" name="Footer Placeholder 5">
            <a:extLst>
              <a:ext uri="{FF2B5EF4-FFF2-40B4-BE49-F238E27FC236}">
                <a16:creationId xmlns:a16="http://schemas.microsoft.com/office/drawing/2014/main" xmlns="" id="{CEBEFF0D-C2B1-47EC-88BF-9825D349C79A}"/>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xmlns="" id="{1A8C4FAD-678A-4B72-AAB6-A02143C27DD5}"/>
              </a:ext>
            </a:extLst>
          </p:cNvPr>
          <p:cNvSpPr>
            <a:spLocks noGrp="1"/>
          </p:cNvSpPr>
          <p:nvPr>
            <p:ph type="sldNum" sz="quarter" idx="12"/>
          </p:nvPr>
        </p:nvSpPr>
        <p:spPr/>
        <p:txBody>
          <a:bodyPr/>
          <a:lstStyle/>
          <a:p>
            <a:fld id="{1BEF642D-5A4C-444A-8D23-A6DACA9A28A4}" type="slidenum">
              <a:rPr lang="tr-TR" smtClean="0"/>
              <a:t>‹#›</a:t>
            </a:fld>
            <a:endParaRPr lang="tr-TR"/>
          </a:p>
        </p:txBody>
      </p:sp>
    </p:spTree>
    <p:extLst>
      <p:ext uri="{BB962C8B-B14F-4D97-AF65-F5344CB8AC3E}">
        <p14:creationId xmlns:p14="http://schemas.microsoft.com/office/powerpoint/2010/main" val="2225167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AD54721-B6DB-4D82-8F88-6E3BB84717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xmlns="" id="{A13F71F8-437C-49F2-971E-6E5A60734B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xmlns="" id="{2DAE644E-4D9B-42E1-A2C1-F4B5B09697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4BF74-B8FA-4CE8-A653-B494144B38DC}" type="datetimeFigureOut">
              <a:rPr lang="tr-TR" smtClean="0"/>
              <a:t>11.12.2017</a:t>
            </a:fld>
            <a:endParaRPr lang="tr-TR"/>
          </a:p>
        </p:txBody>
      </p:sp>
      <p:sp>
        <p:nvSpPr>
          <p:cNvPr id="5" name="Footer Placeholder 4">
            <a:extLst>
              <a:ext uri="{FF2B5EF4-FFF2-40B4-BE49-F238E27FC236}">
                <a16:creationId xmlns:a16="http://schemas.microsoft.com/office/drawing/2014/main" xmlns="" id="{0EAC2705-4ED5-4F30-9B75-0F24CB9B00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xmlns="" id="{54EA7A12-342B-4675-99B2-306FDF8518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EF642D-5A4C-444A-8D23-A6DACA9A28A4}" type="slidenum">
              <a:rPr lang="tr-TR" smtClean="0"/>
              <a:t>‹#›</a:t>
            </a:fld>
            <a:endParaRPr lang="tr-TR"/>
          </a:p>
        </p:txBody>
      </p:sp>
    </p:spTree>
    <p:extLst>
      <p:ext uri="{BB962C8B-B14F-4D97-AF65-F5344CB8AC3E}">
        <p14:creationId xmlns:p14="http://schemas.microsoft.com/office/powerpoint/2010/main" val="342772478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g"/><Relationship Id="rId1" Type="http://schemas.openxmlformats.org/officeDocument/2006/relationships/slideLayout" Target="../slideLayouts/slideLayout6.xml"/><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descr="A picture containing food, table, indoor, sky&#10;&#10;Description generated with very high confidence">
            <a:extLst>
              <a:ext uri="{FF2B5EF4-FFF2-40B4-BE49-F238E27FC236}">
                <a16:creationId xmlns:a16="http://schemas.microsoft.com/office/drawing/2014/main" xmlns="" id="{2C044ED1-B81E-4126-8876-EF25E1B33085}"/>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7145" b="15536"/>
          <a:stretch/>
        </p:blipFill>
        <p:spPr>
          <a:xfrm>
            <a:off x="20" y="1"/>
            <a:ext cx="12191980" cy="6857999"/>
          </a:xfrm>
          <a:prstGeom prst="rect">
            <a:avLst/>
          </a:prstGeom>
        </p:spPr>
      </p:pic>
      <p:sp>
        <p:nvSpPr>
          <p:cNvPr id="2" name="Title 1">
            <a:extLst>
              <a:ext uri="{FF2B5EF4-FFF2-40B4-BE49-F238E27FC236}">
                <a16:creationId xmlns:a16="http://schemas.microsoft.com/office/drawing/2014/main" xmlns="" id="{5DB72E08-975F-400A-A6CA-2442753B0854}"/>
              </a:ext>
            </a:extLst>
          </p:cNvPr>
          <p:cNvSpPr>
            <a:spLocks noGrp="1"/>
          </p:cNvSpPr>
          <p:nvPr>
            <p:ph type="title"/>
          </p:nvPr>
        </p:nvSpPr>
        <p:spPr>
          <a:xfrm>
            <a:off x="1324494" y="1072486"/>
            <a:ext cx="9144000" cy="2900518"/>
          </a:xfrm>
        </p:spPr>
        <p:txBody>
          <a:bodyPr vert="horz" lIns="91440" tIns="45720" rIns="91440" bIns="45720" rtlCol="0" anchor="b">
            <a:normAutofit/>
          </a:bodyPr>
          <a:lstStyle/>
          <a:p>
            <a:pPr algn="ctr"/>
            <a:r>
              <a:rPr lang="tr-TR" sz="6000" smtClean="0">
                <a:solidFill>
                  <a:schemeClr val="accent1">
                    <a:lumMod val="75000"/>
                  </a:schemeClr>
                </a:solidFill>
                <a:highlight>
                  <a:srgbClr val="000000"/>
                </a:highlight>
                <a:latin typeface="Bodoni MT Black" panose="02070A03080606020203" pitchFamily="18" charset="0"/>
              </a:rPr>
              <a:t>ÜNİTE 8 : MİNERAL </a:t>
            </a:r>
            <a:r>
              <a:rPr lang="tr-TR" sz="6000" dirty="0">
                <a:solidFill>
                  <a:schemeClr val="accent1">
                    <a:lumMod val="75000"/>
                  </a:schemeClr>
                </a:solidFill>
                <a:highlight>
                  <a:srgbClr val="000000"/>
                </a:highlight>
                <a:latin typeface="Bodoni MT Black" panose="02070A03080606020203" pitchFamily="18" charset="0"/>
              </a:rPr>
              <a:t>MADDELER</a:t>
            </a:r>
            <a:endParaRPr lang="en-US" sz="6000" dirty="0">
              <a:solidFill>
                <a:schemeClr val="accent1">
                  <a:lumMod val="75000"/>
                </a:schemeClr>
              </a:solidFill>
              <a:highlight>
                <a:srgbClr val="000000"/>
              </a:highlight>
              <a:latin typeface="Bodoni MT Black" panose="02070A03080606020203" pitchFamily="18" charset="0"/>
            </a:endParaRPr>
          </a:p>
        </p:txBody>
      </p:sp>
    </p:spTree>
    <p:extLst>
      <p:ext uri="{BB962C8B-B14F-4D97-AF65-F5344CB8AC3E}">
        <p14:creationId xmlns:p14="http://schemas.microsoft.com/office/powerpoint/2010/main" val="306460165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ood, table, indoor, sky&#10;&#10;Description generated with very high confidence">
            <a:extLst>
              <a:ext uri="{FF2B5EF4-FFF2-40B4-BE49-F238E27FC236}">
                <a16:creationId xmlns:a16="http://schemas.microsoft.com/office/drawing/2014/main" xmlns="" id="{0137F71D-627E-4946-AF25-1EBFA92BD85D}"/>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145" b="15536"/>
          <a:stretch/>
        </p:blipFill>
        <p:spPr>
          <a:xfrm>
            <a:off x="20" y="1"/>
            <a:ext cx="12191980" cy="6857999"/>
          </a:xfrm>
          <a:prstGeom prst="rect">
            <a:avLst/>
          </a:prstGeom>
        </p:spPr>
      </p:pic>
      <p:cxnSp>
        <p:nvCxnSpPr>
          <p:cNvPr id="24" name="Straight Connector 23">
            <a:extLst>
              <a:ext uri="{FF2B5EF4-FFF2-40B4-BE49-F238E27FC236}">
                <a16:creationId xmlns:a16="http://schemas.microsoft.com/office/drawing/2014/main" xmlns=""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8D8C1B44-1469-4468-9AFE-715D453E3441}"/>
              </a:ext>
            </a:extLst>
          </p:cNvPr>
          <p:cNvSpPr>
            <a:spLocks noGrp="1"/>
          </p:cNvSpPr>
          <p:nvPr>
            <p:ph type="title"/>
          </p:nvPr>
        </p:nvSpPr>
        <p:spPr>
          <a:xfrm>
            <a:off x="838201" y="1065862"/>
            <a:ext cx="3313164" cy="4726276"/>
          </a:xfrm>
        </p:spPr>
        <p:txBody>
          <a:bodyPr>
            <a:normAutofit/>
          </a:bodyPr>
          <a:lstStyle/>
          <a:p>
            <a:pPr algn="r"/>
            <a:r>
              <a:rPr lang="tr-TR" sz="4000" dirty="0">
                <a:solidFill>
                  <a:schemeClr val="accent1">
                    <a:lumMod val="75000"/>
                  </a:schemeClr>
                </a:solidFill>
                <a:highlight>
                  <a:srgbClr val="000000"/>
                </a:highlight>
                <a:latin typeface="Bernard MT Condensed" panose="02050806060905020404" pitchFamily="18" charset="0"/>
              </a:rPr>
              <a:t>KALSİYUM</a:t>
            </a:r>
            <a:br>
              <a:rPr lang="tr-TR" sz="4000" dirty="0">
                <a:solidFill>
                  <a:schemeClr val="accent1">
                    <a:lumMod val="75000"/>
                  </a:schemeClr>
                </a:solidFill>
                <a:highlight>
                  <a:srgbClr val="000000"/>
                </a:highlight>
                <a:latin typeface="Bernard MT Condensed" panose="02050806060905020404" pitchFamily="18" charset="0"/>
              </a:rPr>
            </a:br>
            <a:r>
              <a:rPr lang="tr-TR" sz="4000" dirty="0">
                <a:solidFill>
                  <a:schemeClr val="accent1">
                    <a:lumMod val="75000"/>
                  </a:schemeClr>
                </a:solidFill>
                <a:highlight>
                  <a:srgbClr val="000000"/>
                </a:highlight>
                <a:latin typeface="Bernard MT Condensed" panose="02050806060905020404" pitchFamily="18" charset="0"/>
              </a:rPr>
              <a:t>EKSİKLİĞİ</a:t>
            </a:r>
          </a:p>
        </p:txBody>
      </p:sp>
      <p:sp>
        <p:nvSpPr>
          <p:cNvPr id="3" name="Content Placeholder 2">
            <a:extLst>
              <a:ext uri="{FF2B5EF4-FFF2-40B4-BE49-F238E27FC236}">
                <a16:creationId xmlns:a16="http://schemas.microsoft.com/office/drawing/2014/main" xmlns="" id="{20817746-986A-4DD4-807F-98385BFBF155}"/>
              </a:ext>
            </a:extLst>
          </p:cNvPr>
          <p:cNvSpPr>
            <a:spLocks noGrp="1"/>
          </p:cNvSpPr>
          <p:nvPr>
            <p:ph idx="1"/>
          </p:nvPr>
        </p:nvSpPr>
        <p:spPr>
          <a:xfrm>
            <a:off x="5155379" y="1065862"/>
            <a:ext cx="5744685" cy="4726276"/>
          </a:xfrm>
        </p:spPr>
        <p:txBody>
          <a:bodyPr anchor="ctr">
            <a:normAutofit/>
          </a:bodyPr>
          <a:lstStyle/>
          <a:p>
            <a:r>
              <a:rPr lang="tr-TR" sz="2000" dirty="0">
                <a:solidFill>
                  <a:schemeClr val="accent1">
                    <a:lumMod val="75000"/>
                  </a:schemeClr>
                </a:solidFill>
                <a:highlight>
                  <a:srgbClr val="000000"/>
                </a:highlight>
              </a:rPr>
              <a:t>Çocuklar: </a:t>
            </a:r>
            <a:r>
              <a:rPr lang="tr-TR" sz="2000" dirty="0">
                <a:solidFill>
                  <a:srgbClr val="FFFFFF"/>
                </a:solidFill>
                <a:highlight>
                  <a:srgbClr val="000000"/>
                </a:highlight>
              </a:rPr>
              <a:t>Çocukluk döneminde kalsiyum gereksiniminin karşılanması çok önemlidir.Kemiklerin sürekli gelişmesi nedeniyle diyetteki kalsiyum miktarı yüksek tutulmalıdır.Sonuc olarak çocuklarda raşitizm denilen bir hastalık görülecektir.Bu hastalığın oluşumunda kalsiyum ile birlikte D vitamini de önemlidir. </a:t>
            </a:r>
          </a:p>
          <a:p>
            <a:r>
              <a:rPr lang="tr-TR" sz="2000" dirty="0">
                <a:solidFill>
                  <a:schemeClr val="accent1">
                    <a:lumMod val="75000"/>
                  </a:schemeClr>
                </a:solidFill>
                <a:highlight>
                  <a:srgbClr val="000000"/>
                </a:highlight>
              </a:rPr>
              <a:t>Yetişkinler: </a:t>
            </a:r>
            <a:r>
              <a:rPr lang="tr-TR" sz="2000" dirty="0">
                <a:solidFill>
                  <a:srgbClr val="FFFFFF"/>
                </a:solidFill>
                <a:highlight>
                  <a:srgbClr val="000000"/>
                </a:highlight>
              </a:rPr>
              <a:t>Yetişkinlerde kalsiyum eksikliği sonucu osteoporoz gelişir. Nedeni de kalsiyum eksikliğine bağlı olarak kemiklerin yapısını değişmesi ve kemik erimesini başlamasıdır.Osteoporozlu kemikler,özellikle omurga,kalça ve bilekler kolayca kırılırlar.</a:t>
            </a:r>
          </a:p>
        </p:txBody>
      </p:sp>
    </p:spTree>
    <p:extLst>
      <p:ext uri="{BB962C8B-B14F-4D97-AF65-F5344CB8AC3E}">
        <p14:creationId xmlns:p14="http://schemas.microsoft.com/office/powerpoint/2010/main" val="367346125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A picture containing text&#10;&#10;Description generated with high confidence">
            <a:extLst>
              <a:ext uri="{FF2B5EF4-FFF2-40B4-BE49-F238E27FC236}">
                <a16:creationId xmlns:a16="http://schemas.microsoft.com/office/drawing/2014/main" xmlns="" id="{CDDF1F3C-4F56-434E-A9A3-6B046AF387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8034" y="1172422"/>
            <a:ext cx="5426764" cy="4368545"/>
          </a:xfrm>
          <a:prstGeom prst="rect">
            <a:avLst/>
          </a:prstGeom>
        </p:spPr>
      </p:pic>
      <p:pic>
        <p:nvPicPr>
          <p:cNvPr id="13" name="Picture 12" descr="A picture containing honeycomb&#10;&#10;Description generated with high confidence">
            <a:extLst>
              <a:ext uri="{FF2B5EF4-FFF2-40B4-BE49-F238E27FC236}">
                <a16:creationId xmlns:a16="http://schemas.microsoft.com/office/drawing/2014/main" xmlns="" id="{0DC246E4-EF45-4308-BC46-B13F2B02E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130" y="3631096"/>
            <a:ext cx="4718905" cy="2760560"/>
          </a:xfrm>
          <a:prstGeom prst="rect">
            <a:avLst/>
          </a:prstGeom>
        </p:spPr>
      </p:pic>
      <p:pic>
        <p:nvPicPr>
          <p:cNvPr id="11" name="Picture 10" descr="A picture containing monitor&#10;&#10;Description generated with high confidence">
            <a:extLst>
              <a:ext uri="{FF2B5EF4-FFF2-40B4-BE49-F238E27FC236}">
                <a16:creationId xmlns:a16="http://schemas.microsoft.com/office/drawing/2014/main" xmlns="" id="{E1C4B6C0-D3D0-409B-88C9-3E186DBB14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583" y="321734"/>
            <a:ext cx="4785451" cy="2905170"/>
          </a:xfrm>
          <a:prstGeom prst="rect">
            <a:avLst/>
          </a:prstGeom>
        </p:spPr>
      </p:pic>
      <p:sp>
        <p:nvSpPr>
          <p:cNvPr id="25" name="Rectangle 24">
            <a:extLst>
              <a:ext uri="{FF2B5EF4-FFF2-40B4-BE49-F238E27FC236}">
                <a16:creationId xmlns:a16="http://schemas.microsoft.com/office/drawing/2014/main" xmlns="" id="{799448F2-0E5B-42DA-B2D1-11A14E947BD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4E8A7552-20E1-4F34-ADAB-C1DB6634D47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7A453DD0-3709-4FF7-87AA-D285163A6CB5}"/>
              </a:ext>
            </a:extLst>
          </p:cNvPr>
          <p:cNvSpPr txBox="1"/>
          <p:nvPr/>
        </p:nvSpPr>
        <p:spPr>
          <a:xfrm>
            <a:off x="8342615" y="567009"/>
            <a:ext cx="2291137" cy="523220"/>
          </a:xfrm>
          <a:prstGeom prst="rect">
            <a:avLst/>
          </a:prstGeom>
          <a:noFill/>
        </p:spPr>
        <p:txBody>
          <a:bodyPr wrap="square" rtlCol="0">
            <a:spAutoFit/>
          </a:bodyPr>
          <a:lstStyle/>
          <a:p>
            <a:r>
              <a:rPr lang="tr-TR" sz="2800" dirty="0">
                <a:solidFill>
                  <a:schemeClr val="accent1">
                    <a:lumMod val="75000"/>
                  </a:schemeClr>
                </a:solidFill>
                <a:highlight>
                  <a:srgbClr val="000000"/>
                </a:highlight>
                <a:latin typeface="Bernard MT Condensed" panose="02050806060905020404" pitchFamily="18" charset="0"/>
              </a:rPr>
              <a:t>OSTEOPOROZ</a:t>
            </a:r>
          </a:p>
        </p:txBody>
      </p:sp>
    </p:spTree>
    <p:extLst>
      <p:ext uri="{BB962C8B-B14F-4D97-AF65-F5344CB8AC3E}">
        <p14:creationId xmlns:p14="http://schemas.microsoft.com/office/powerpoint/2010/main" val="1428622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X-ray film&#10;&#10;Description generated with very high confidence">
            <a:extLst>
              <a:ext uri="{FF2B5EF4-FFF2-40B4-BE49-F238E27FC236}">
                <a16:creationId xmlns:a16="http://schemas.microsoft.com/office/drawing/2014/main" xmlns="" id="{81067B45-94C4-49C8-80E8-EF3944858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902" y="3836901"/>
            <a:ext cx="3915025" cy="2699365"/>
          </a:xfrm>
          <a:prstGeom prst="rect">
            <a:avLst/>
          </a:prstGeom>
        </p:spPr>
      </p:pic>
      <p:pic>
        <p:nvPicPr>
          <p:cNvPr id="5" name="Picture 4" descr="A picture containing clipart&#10;&#10;Description generated with very high confidence">
            <a:extLst>
              <a:ext uri="{FF2B5EF4-FFF2-40B4-BE49-F238E27FC236}">
                <a16:creationId xmlns:a16="http://schemas.microsoft.com/office/drawing/2014/main" xmlns="" id="{898868F2-A73F-47A0-A744-F1D8DC8F2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820" y="1506828"/>
            <a:ext cx="4759586" cy="3799268"/>
          </a:xfrm>
          <a:prstGeom prst="rect">
            <a:avLst/>
          </a:prstGeom>
        </p:spPr>
      </p:pic>
      <p:pic>
        <p:nvPicPr>
          <p:cNvPr id="3" name="Picture 2" descr="A picture containing clothing&#10;&#10;Description generated with very high confidence">
            <a:extLst>
              <a:ext uri="{FF2B5EF4-FFF2-40B4-BE49-F238E27FC236}">
                <a16:creationId xmlns:a16="http://schemas.microsoft.com/office/drawing/2014/main" xmlns="" id="{9FA90013-F33E-4A59-B467-4D9B04B80E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4241" y="321734"/>
            <a:ext cx="3912686" cy="2699365"/>
          </a:xfrm>
          <a:prstGeom prst="rect">
            <a:avLst/>
          </a:prstGeom>
        </p:spPr>
      </p:pic>
      <p:sp>
        <p:nvSpPr>
          <p:cNvPr id="12" name="Rectangle 11">
            <a:extLst>
              <a:ext uri="{FF2B5EF4-FFF2-40B4-BE49-F238E27FC236}">
                <a16:creationId xmlns:a16="http://schemas.microsoft.com/office/drawing/2014/main" xmlns="" id="{799448F2-0E5B-42DA-B2D1-11A14E947BD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E8A7552-20E1-4F34-ADAB-C1DB6634D47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C58C93AB-7D7C-442F-AC51-7B69855FFC0B}"/>
              </a:ext>
            </a:extLst>
          </p:cNvPr>
          <p:cNvSpPr txBox="1"/>
          <p:nvPr/>
        </p:nvSpPr>
        <p:spPr>
          <a:xfrm>
            <a:off x="8300443" y="737207"/>
            <a:ext cx="2876764" cy="646331"/>
          </a:xfrm>
          <a:prstGeom prst="rect">
            <a:avLst/>
          </a:prstGeom>
          <a:noFill/>
        </p:spPr>
        <p:txBody>
          <a:bodyPr wrap="square" rtlCol="0">
            <a:spAutoFit/>
          </a:bodyPr>
          <a:lstStyle/>
          <a:p>
            <a:r>
              <a:rPr lang="tr-TR" sz="3600" dirty="0">
                <a:solidFill>
                  <a:schemeClr val="accent1">
                    <a:lumMod val="75000"/>
                  </a:schemeClr>
                </a:solidFill>
                <a:highlight>
                  <a:srgbClr val="000000"/>
                </a:highlight>
                <a:latin typeface="Bernard MT Condensed" panose="02050806060905020404" pitchFamily="18" charset="0"/>
              </a:rPr>
              <a:t>RAŞİTİZM</a:t>
            </a:r>
          </a:p>
        </p:txBody>
      </p:sp>
    </p:spTree>
    <p:extLst>
      <p:ext uri="{BB962C8B-B14F-4D97-AF65-F5344CB8AC3E}">
        <p14:creationId xmlns:p14="http://schemas.microsoft.com/office/powerpoint/2010/main" val="2296532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ood, table, indoor, sky&#10;&#10;Description generated with very high confidence">
            <a:extLst>
              <a:ext uri="{FF2B5EF4-FFF2-40B4-BE49-F238E27FC236}">
                <a16:creationId xmlns:a16="http://schemas.microsoft.com/office/drawing/2014/main" xmlns="" id="{47869E2F-778F-4166-ADA0-6A046BCB0CB4}"/>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145" b="15536"/>
          <a:stretch/>
        </p:blipFill>
        <p:spPr>
          <a:xfrm>
            <a:off x="20" y="0"/>
            <a:ext cx="12191980" cy="6857999"/>
          </a:xfrm>
          <a:prstGeom prst="rect">
            <a:avLst/>
          </a:prstGeom>
        </p:spPr>
      </p:pic>
      <p:cxnSp>
        <p:nvCxnSpPr>
          <p:cNvPr id="24" name="Straight Connector 23">
            <a:extLst>
              <a:ext uri="{FF2B5EF4-FFF2-40B4-BE49-F238E27FC236}">
                <a16:creationId xmlns:a16="http://schemas.microsoft.com/office/drawing/2014/main" xmlns=""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8323F7E8-CE09-4D9E-858F-7E1B71AD25D0}"/>
              </a:ext>
            </a:extLst>
          </p:cNvPr>
          <p:cNvSpPr>
            <a:spLocks noGrp="1"/>
          </p:cNvSpPr>
          <p:nvPr>
            <p:ph type="title"/>
          </p:nvPr>
        </p:nvSpPr>
        <p:spPr>
          <a:xfrm>
            <a:off x="838201" y="1065862"/>
            <a:ext cx="3313164" cy="4726276"/>
          </a:xfrm>
        </p:spPr>
        <p:txBody>
          <a:bodyPr>
            <a:normAutofit/>
          </a:bodyPr>
          <a:lstStyle/>
          <a:p>
            <a:pPr algn="r"/>
            <a:r>
              <a:rPr lang="tr-TR" sz="3400" dirty="0">
                <a:solidFill>
                  <a:schemeClr val="accent1">
                    <a:lumMod val="75000"/>
                  </a:schemeClr>
                </a:solidFill>
                <a:highlight>
                  <a:srgbClr val="000000"/>
                </a:highlight>
                <a:latin typeface="Bernard MT Condensed" panose="02050806060905020404" pitchFamily="18" charset="0"/>
              </a:rPr>
              <a:t>KALSİYUMUN BİYOYARARLILIĞI</a:t>
            </a:r>
          </a:p>
        </p:txBody>
      </p:sp>
      <p:sp>
        <p:nvSpPr>
          <p:cNvPr id="3" name="Content Placeholder 2">
            <a:extLst>
              <a:ext uri="{FF2B5EF4-FFF2-40B4-BE49-F238E27FC236}">
                <a16:creationId xmlns:a16="http://schemas.microsoft.com/office/drawing/2014/main" xmlns="" id="{3BC89F11-9E4E-4556-863E-FDDDA1F5C2E2}"/>
              </a:ext>
            </a:extLst>
          </p:cNvPr>
          <p:cNvSpPr>
            <a:spLocks noGrp="1"/>
          </p:cNvSpPr>
          <p:nvPr>
            <p:ph idx="1"/>
          </p:nvPr>
        </p:nvSpPr>
        <p:spPr>
          <a:xfrm>
            <a:off x="5155379" y="1065862"/>
            <a:ext cx="5744685" cy="4726276"/>
          </a:xfrm>
        </p:spPr>
        <p:txBody>
          <a:bodyPr anchor="ctr">
            <a:normAutofit/>
          </a:bodyPr>
          <a:lstStyle/>
          <a:p>
            <a:r>
              <a:rPr lang="tr-TR" sz="2000" dirty="0">
                <a:solidFill>
                  <a:srgbClr val="FFFFFF"/>
                </a:solidFill>
                <a:highlight>
                  <a:srgbClr val="000000"/>
                </a:highlight>
              </a:rPr>
              <a:t>Kalsiyumun biyoyararlılığı yetişkinler için yaklaşık %30’dur.</a:t>
            </a:r>
          </a:p>
          <a:p>
            <a:r>
              <a:rPr lang="tr-TR" sz="2000" dirty="0">
                <a:solidFill>
                  <a:srgbClr val="FFFFFF"/>
                </a:solidFill>
                <a:highlight>
                  <a:srgbClr val="000000"/>
                </a:highlight>
              </a:rPr>
              <a:t>Ancak hamilelik dönemlerinde, doğaçak bebeğin iskeletinin oluşumu ve laktasyon dönemine kaynak oluşturmak için biyoyararlılık oranı %50’ye çıkmaktadır.</a:t>
            </a:r>
          </a:p>
          <a:p>
            <a:r>
              <a:rPr lang="tr-TR" sz="2000" dirty="0">
                <a:solidFill>
                  <a:srgbClr val="FFFFFF"/>
                </a:solidFill>
                <a:highlight>
                  <a:srgbClr val="000000"/>
                </a:highlight>
              </a:rPr>
              <a:t>Ergenlik ve hızlı gelişim dönemlerinde biyoyararlılık yine %50 civarındadır.</a:t>
            </a:r>
          </a:p>
          <a:p>
            <a:endParaRPr lang="tr-TR" sz="2000" dirty="0">
              <a:solidFill>
                <a:srgbClr val="FFFFFF"/>
              </a:solidFill>
            </a:endParaRPr>
          </a:p>
        </p:txBody>
      </p:sp>
    </p:spTree>
    <p:extLst>
      <p:ext uri="{BB962C8B-B14F-4D97-AF65-F5344CB8AC3E}">
        <p14:creationId xmlns:p14="http://schemas.microsoft.com/office/powerpoint/2010/main" val="178657346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ood, table, indoor, sky&#10;&#10;Description generated with very high confidence">
            <a:extLst>
              <a:ext uri="{FF2B5EF4-FFF2-40B4-BE49-F238E27FC236}">
                <a16:creationId xmlns:a16="http://schemas.microsoft.com/office/drawing/2014/main" xmlns="" id="{416FDF3E-B5F9-4648-BE52-09A1F37B4E64}"/>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145" b="15536"/>
          <a:stretch/>
        </p:blipFill>
        <p:spPr>
          <a:xfrm>
            <a:off x="20" y="1"/>
            <a:ext cx="12191980" cy="6857999"/>
          </a:xfrm>
          <a:prstGeom prst="rect">
            <a:avLst/>
          </a:prstGeom>
        </p:spPr>
      </p:pic>
      <p:cxnSp>
        <p:nvCxnSpPr>
          <p:cNvPr id="24" name="Straight Connector 23">
            <a:extLst>
              <a:ext uri="{FF2B5EF4-FFF2-40B4-BE49-F238E27FC236}">
                <a16:creationId xmlns:a16="http://schemas.microsoft.com/office/drawing/2014/main" xmlns=""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CA6FFA30-D74F-48AB-8C0F-18A22AB89833}"/>
              </a:ext>
            </a:extLst>
          </p:cNvPr>
          <p:cNvSpPr>
            <a:spLocks noGrp="1"/>
          </p:cNvSpPr>
          <p:nvPr>
            <p:ph type="title"/>
          </p:nvPr>
        </p:nvSpPr>
        <p:spPr>
          <a:xfrm>
            <a:off x="838201" y="1065862"/>
            <a:ext cx="3313164" cy="4726276"/>
          </a:xfrm>
        </p:spPr>
        <p:txBody>
          <a:bodyPr>
            <a:normAutofit/>
          </a:bodyPr>
          <a:lstStyle/>
          <a:p>
            <a:pPr algn="r"/>
            <a:r>
              <a:rPr lang="tr-TR" sz="4000" dirty="0">
                <a:solidFill>
                  <a:schemeClr val="accent1">
                    <a:lumMod val="75000"/>
                  </a:schemeClr>
                </a:solidFill>
                <a:highlight>
                  <a:srgbClr val="000000"/>
                </a:highlight>
                <a:latin typeface="Bernard MT Condensed" panose="02050806060905020404" pitchFamily="18" charset="0"/>
              </a:rPr>
              <a:t>KALSİYUM TAKVİYELERİ VE AŞIRI TÜKETİM</a:t>
            </a:r>
          </a:p>
        </p:txBody>
      </p:sp>
      <p:sp>
        <p:nvSpPr>
          <p:cNvPr id="3" name="Content Placeholder 2">
            <a:extLst>
              <a:ext uri="{FF2B5EF4-FFF2-40B4-BE49-F238E27FC236}">
                <a16:creationId xmlns:a16="http://schemas.microsoft.com/office/drawing/2014/main" xmlns="" id="{DE58B84F-A270-45B3-ADEA-C9FFF63F7308}"/>
              </a:ext>
            </a:extLst>
          </p:cNvPr>
          <p:cNvSpPr>
            <a:spLocks noGrp="1"/>
          </p:cNvSpPr>
          <p:nvPr>
            <p:ph idx="1"/>
          </p:nvPr>
        </p:nvSpPr>
        <p:spPr>
          <a:xfrm>
            <a:off x="5155379" y="1065862"/>
            <a:ext cx="5744685" cy="4726276"/>
          </a:xfrm>
        </p:spPr>
        <p:txBody>
          <a:bodyPr anchor="ctr">
            <a:normAutofit/>
          </a:bodyPr>
          <a:lstStyle/>
          <a:p>
            <a:r>
              <a:rPr lang="tr-TR" sz="2000" dirty="0">
                <a:highlight>
                  <a:srgbClr val="000000"/>
                </a:highlight>
              </a:rPr>
              <a:t>Hızla artan osteoporoz riski birçok insan özellikle kadınlar için tehdit oluşturmaktadır. Bu durum kişileri kalsiyum takviyeli gıdalara ve kalsiyum desteklerinin tüketilmesine yöneltmektedir. </a:t>
            </a:r>
          </a:p>
          <a:p>
            <a:r>
              <a:rPr lang="tr-TR" sz="2000" dirty="0">
                <a:highlight>
                  <a:srgbClr val="000000"/>
                </a:highlight>
              </a:rPr>
              <a:t>Kalsiyum desteği için günlük tek doz ve 500 miligramı geçmeyecek şekilde yemekle birlikte alınmalıdır.</a:t>
            </a:r>
          </a:p>
          <a:p>
            <a:r>
              <a:rPr lang="tr-TR" sz="2000" dirty="0">
                <a:solidFill>
                  <a:schemeClr val="accent1">
                    <a:lumMod val="75000"/>
                  </a:schemeClr>
                </a:solidFill>
                <a:highlight>
                  <a:srgbClr val="000000"/>
                </a:highlight>
                <a:latin typeface="Blackadder ITC" panose="04020505051007020D02" pitchFamily="82" charset="0"/>
              </a:rPr>
              <a:t>Gereğinden fazla kalsiyumu niçin tüketmemeliyiz?</a:t>
            </a:r>
            <a:r>
              <a:rPr lang="tr-TR" sz="2000" dirty="0">
                <a:solidFill>
                  <a:schemeClr val="accent2">
                    <a:lumMod val="50000"/>
                  </a:schemeClr>
                </a:solidFill>
                <a:highlight>
                  <a:srgbClr val="000000"/>
                </a:highlight>
                <a:latin typeface="Blackadder ITC" panose="04020505051007020D02" pitchFamily="82" charset="0"/>
              </a:rPr>
              <a:t> </a:t>
            </a:r>
            <a:r>
              <a:rPr lang="tr-TR" sz="2000" dirty="0">
                <a:solidFill>
                  <a:srgbClr val="FFFFFF"/>
                </a:solidFill>
                <a:highlight>
                  <a:srgbClr val="000000"/>
                </a:highlight>
              </a:rPr>
              <a:t>Gereğinden fazla kalsiyum tüketimi diğer minerallerin örneğin vücudumuz için önemli olan demirin emilimini azaltmaktadır.</a:t>
            </a:r>
          </a:p>
        </p:txBody>
      </p:sp>
    </p:spTree>
    <p:extLst>
      <p:ext uri="{BB962C8B-B14F-4D97-AF65-F5344CB8AC3E}">
        <p14:creationId xmlns:p14="http://schemas.microsoft.com/office/powerpoint/2010/main" val="333649516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0FBA14-02BB-4572-A6C8-D25E58BFD4AD}"/>
              </a:ext>
            </a:extLst>
          </p:cNvPr>
          <p:cNvSpPr>
            <a:spLocks noGrp="1"/>
          </p:cNvSpPr>
          <p:nvPr>
            <p:ph type="title"/>
          </p:nvPr>
        </p:nvSpPr>
        <p:spPr/>
        <p:txBody>
          <a:bodyPr/>
          <a:lstStyle/>
          <a:p>
            <a:r>
              <a:rPr lang="tr-TR" dirty="0">
                <a:solidFill>
                  <a:schemeClr val="accent1">
                    <a:lumMod val="75000"/>
                  </a:schemeClr>
                </a:solidFill>
                <a:latin typeface="Bernard MT Condensed" panose="02050806060905020404" pitchFamily="18" charset="0"/>
              </a:rPr>
              <a:t>            </a:t>
            </a:r>
            <a:r>
              <a:rPr lang="tr-TR" dirty="0">
                <a:solidFill>
                  <a:schemeClr val="accent1">
                    <a:lumMod val="75000"/>
                  </a:schemeClr>
                </a:solidFill>
                <a:highlight>
                  <a:srgbClr val="000000"/>
                </a:highlight>
                <a:latin typeface="Bernard MT Condensed" panose="02050806060905020404" pitchFamily="18" charset="0"/>
              </a:rPr>
              <a:t>KALSİYUMUN GIDA KAYNAKLARI</a:t>
            </a:r>
          </a:p>
        </p:txBody>
      </p:sp>
      <p:pic>
        <p:nvPicPr>
          <p:cNvPr id="5" name="Content Placeholder 4" descr="A close up of a sign&#10;&#10;Description generated with high confidence">
            <a:extLst>
              <a:ext uri="{FF2B5EF4-FFF2-40B4-BE49-F238E27FC236}">
                <a16:creationId xmlns:a16="http://schemas.microsoft.com/office/drawing/2014/main" xmlns="" id="{7454DDB8-DB8D-48F0-A8A3-A885B28834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7112" y="1825625"/>
            <a:ext cx="5597776" cy="4351338"/>
          </a:xfrm>
        </p:spPr>
      </p:pic>
      <p:pic>
        <p:nvPicPr>
          <p:cNvPr id="7" name="Picture 6" descr="A picture containing wall, indoor, bear, toy&#10;&#10;Description generated with very high confidence">
            <a:extLst>
              <a:ext uri="{FF2B5EF4-FFF2-40B4-BE49-F238E27FC236}">
                <a16:creationId xmlns:a16="http://schemas.microsoft.com/office/drawing/2014/main" xmlns="" id="{9A48668A-6F56-447D-99DE-B53657FE7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1" y="2255874"/>
            <a:ext cx="2286000" cy="3048000"/>
          </a:xfrm>
          <a:prstGeom prst="rect">
            <a:avLst/>
          </a:prstGeom>
        </p:spPr>
      </p:pic>
      <p:pic>
        <p:nvPicPr>
          <p:cNvPr id="8" name="Picture 7">
            <a:extLst>
              <a:ext uri="{FF2B5EF4-FFF2-40B4-BE49-F238E27FC236}">
                <a16:creationId xmlns:a16="http://schemas.microsoft.com/office/drawing/2014/main" xmlns="" id="{4444A666-7936-4360-B6E8-42F0F225E2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0834" y="2255874"/>
            <a:ext cx="1412965" cy="3047999"/>
          </a:xfrm>
          <a:prstGeom prst="rect">
            <a:avLst/>
          </a:prstGeom>
        </p:spPr>
      </p:pic>
    </p:spTree>
    <p:extLst>
      <p:ext uri="{BB962C8B-B14F-4D97-AF65-F5344CB8AC3E}">
        <p14:creationId xmlns:p14="http://schemas.microsoft.com/office/powerpoint/2010/main" val="1916412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ood, table, indoor, sky&#10;&#10;Description generated with very high confidence">
            <a:extLst>
              <a:ext uri="{FF2B5EF4-FFF2-40B4-BE49-F238E27FC236}">
                <a16:creationId xmlns:a16="http://schemas.microsoft.com/office/drawing/2014/main" xmlns="" id="{05034E79-33FB-497C-8101-385168B0F94A}"/>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145" b="15536"/>
          <a:stretch/>
        </p:blipFill>
        <p:spPr>
          <a:xfrm>
            <a:off x="20" y="1"/>
            <a:ext cx="12191980" cy="6857999"/>
          </a:xfrm>
          <a:prstGeom prst="rect">
            <a:avLst/>
          </a:prstGeom>
        </p:spPr>
      </p:pic>
      <p:cxnSp>
        <p:nvCxnSpPr>
          <p:cNvPr id="24" name="Straight Connector 23">
            <a:extLst>
              <a:ext uri="{FF2B5EF4-FFF2-40B4-BE49-F238E27FC236}">
                <a16:creationId xmlns:a16="http://schemas.microsoft.com/office/drawing/2014/main" xmlns=""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D5513D1B-0E6A-4E7D-BD55-887ED7F4CF5E}"/>
              </a:ext>
            </a:extLst>
          </p:cNvPr>
          <p:cNvSpPr>
            <a:spLocks noGrp="1"/>
          </p:cNvSpPr>
          <p:nvPr>
            <p:ph type="title"/>
          </p:nvPr>
        </p:nvSpPr>
        <p:spPr>
          <a:xfrm>
            <a:off x="838201" y="1065862"/>
            <a:ext cx="3313164" cy="4726276"/>
          </a:xfrm>
        </p:spPr>
        <p:txBody>
          <a:bodyPr>
            <a:normAutofit/>
          </a:bodyPr>
          <a:lstStyle/>
          <a:p>
            <a:pPr algn="r"/>
            <a:r>
              <a:rPr lang="tr-TR" sz="3700" dirty="0">
                <a:solidFill>
                  <a:schemeClr val="accent1">
                    <a:lumMod val="75000"/>
                  </a:schemeClr>
                </a:solidFill>
                <a:highlight>
                  <a:srgbClr val="000000"/>
                </a:highlight>
                <a:latin typeface="Bodoni MT Black" panose="02070A03080606020203" pitchFamily="18" charset="0"/>
              </a:rPr>
              <a:t>SODYUM VE POTASYUM</a:t>
            </a:r>
          </a:p>
        </p:txBody>
      </p:sp>
      <p:sp>
        <p:nvSpPr>
          <p:cNvPr id="3" name="Content Placeholder 2">
            <a:extLst>
              <a:ext uri="{FF2B5EF4-FFF2-40B4-BE49-F238E27FC236}">
                <a16:creationId xmlns:a16="http://schemas.microsoft.com/office/drawing/2014/main" xmlns="" id="{B7A46419-E412-44A2-B5E1-865FFF4F68E1}"/>
              </a:ext>
            </a:extLst>
          </p:cNvPr>
          <p:cNvSpPr>
            <a:spLocks noGrp="1"/>
          </p:cNvSpPr>
          <p:nvPr>
            <p:ph idx="1"/>
          </p:nvPr>
        </p:nvSpPr>
        <p:spPr>
          <a:xfrm>
            <a:off x="5155379" y="1065862"/>
            <a:ext cx="5744685" cy="4726276"/>
          </a:xfrm>
        </p:spPr>
        <p:txBody>
          <a:bodyPr anchor="ctr">
            <a:normAutofit/>
          </a:bodyPr>
          <a:lstStyle/>
          <a:p>
            <a:r>
              <a:rPr lang="tr-TR" sz="2000" dirty="0">
                <a:solidFill>
                  <a:srgbClr val="FFFFFF"/>
                </a:solidFill>
                <a:highlight>
                  <a:srgbClr val="000000"/>
                </a:highlight>
              </a:rPr>
              <a:t>Vücutta elektrolit dengenin sağlanmasında önemli olan sodyum (Na) ve potasyum (K) birlikte ele alınacaktır.</a:t>
            </a:r>
          </a:p>
          <a:p>
            <a:r>
              <a:rPr lang="tr-TR" sz="2000" dirty="0">
                <a:solidFill>
                  <a:srgbClr val="FFFFFF"/>
                </a:solidFill>
                <a:highlight>
                  <a:srgbClr val="000000"/>
                </a:highlight>
              </a:rPr>
              <a:t>Sodyum ve potasyum vücut sıvılarının osmatik basıncı ve asit baz dengesi için büyük bir öneme sahiptirler.</a:t>
            </a:r>
          </a:p>
        </p:txBody>
      </p:sp>
    </p:spTree>
    <p:extLst>
      <p:ext uri="{BB962C8B-B14F-4D97-AF65-F5344CB8AC3E}">
        <p14:creationId xmlns:p14="http://schemas.microsoft.com/office/powerpoint/2010/main" val="418454106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ood, table, indoor, sky&#10;&#10;Description generated with very high confidence">
            <a:extLst>
              <a:ext uri="{FF2B5EF4-FFF2-40B4-BE49-F238E27FC236}">
                <a16:creationId xmlns:a16="http://schemas.microsoft.com/office/drawing/2014/main" xmlns="" id="{2A3868EF-9030-4036-BD13-619B952FECFE}"/>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145" b="15536"/>
          <a:stretch/>
        </p:blipFill>
        <p:spPr>
          <a:xfrm>
            <a:off x="20" y="10"/>
            <a:ext cx="12191980" cy="6857990"/>
          </a:xfrm>
          <a:prstGeom prst="rect">
            <a:avLst/>
          </a:prstGeom>
        </p:spPr>
      </p:pic>
      <p:cxnSp>
        <p:nvCxnSpPr>
          <p:cNvPr id="21" name="Straight Connector 20">
            <a:extLst>
              <a:ext uri="{FF2B5EF4-FFF2-40B4-BE49-F238E27FC236}">
                <a16:creationId xmlns:a16="http://schemas.microsoft.com/office/drawing/2014/main" xmlns=""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E688B3D1-A53D-4465-959E-6BED855CE9FD}"/>
              </a:ext>
            </a:extLst>
          </p:cNvPr>
          <p:cNvSpPr>
            <a:spLocks noGrp="1"/>
          </p:cNvSpPr>
          <p:nvPr>
            <p:ph type="title"/>
          </p:nvPr>
        </p:nvSpPr>
        <p:spPr>
          <a:xfrm>
            <a:off x="838201" y="1065862"/>
            <a:ext cx="3313164" cy="4726276"/>
          </a:xfrm>
        </p:spPr>
        <p:txBody>
          <a:bodyPr>
            <a:normAutofit/>
          </a:bodyPr>
          <a:lstStyle/>
          <a:p>
            <a:pPr algn="r"/>
            <a:r>
              <a:rPr lang="tr-TR" sz="4000" dirty="0">
                <a:solidFill>
                  <a:schemeClr val="accent1">
                    <a:lumMod val="75000"/>
                  </a:schemeClr>
                </a:solidFill>
                <a:highlight>
                  <a:srgbClr val="000000"/>
                </a:highlight>
                <a:latin typeface="Bernard MT Condensed" panose="02050806060905020404" pitchFamily="18" charset="0"/>
              </a:rPr>
              <a:t>SODYUM VE POTASYUMUN </a:t>
            </a:r>
            <a:br>
              <a:rPr lang="tr-TR" sz="4000" dirty="0">
                <a:solidFill>
                  <a:schemeClr val="accent1">
                    <a:lumMod val="75000"/>
                  </a:schemeClr>
                </a:solidFill>
                <a:highlight>
                  <a:srgbClr val="000000"/>
                </a:highlight>
                <a:latin typeface="Bernard MT Condensed" panose="02050806060905020404" pitchFamily="18" charset="0"/>
              </a:rPr>
            </a:br>
            <a:r>
              <a:rPr lang="tr-TR" sz="4000" dirty="0">
                <a:solidFill>
                  <a:schemeClr val="accent1">
                    <a:lumMod val="75000"/>
                  </a:schemeClr>
                </a:solidFill>
                <a:highlight>
                  <a:srgbClr val="000000"/>
                </a:highlight>
                <a:latin typeface="Bernard MT Condensed" panose="02050806060905020404" pitchFamily="18" charset="0"/>
              </a:rPr>
              <a:t>FONKSİYONLARI</a:t>
            </a:r>
          </a:p>
        </p:txBody>
      </p:sp>
      <p:sp>
        <p:nvSpPr>
          <p:cNvPr id="3" name="Content Placeholder 2">
            <a:extLst>
              <a:ext uri="{FF2B5EF4-FFF2-40B4-BE49-F238E27FC236}">
                <a16:creationId xmlns:a16="http://schemas.microsoft.com/office/drawing/2014/main" xmlns="" id="{7C4ACDD4-F2A0-4D24-99B2-546DC7E5FB35}"/>
              </a:ext>
            </a:extLst>
          </p:cNvPr>
          <p:cNvSpPr>
            <a:spLocks noGrp="1"/>
          </p:cNvSpPr>
          <p:nvPr>
            <p:ph idx="1"/>
          </p:nvPr>
        </p:nvSpPr>
        <p:spPr>
          <a:xfrm>
            <a:off x="5155379" y="1065862"/>
            <a:ext cx="5744685" cy="4726276"/>
          </a:xfrm>
        </p:spPr>
        <p:txBody>
          <a:bodyPr anchor="ctr">
            <a:normAutofit/>
          </a:bodyPr>
          <a:lstStyle/>
          <a:p>
            <a:r>
              <a:rPr lang="tr-TR" sz="2000" dirty="0">
                <a:solidFill>
                  <a:srgbClr val="FFFFFF"/>
                </a:solidFill>
                <a:highlight>
                  <a:srgbClr val="000000"/>
                </a:highlight>
              </a:rPr>
              <a:t>Sodyum ve potasyum osmotik basıncın dengelenmesinde görev alırlar. Sodyum hüçre dışında potasyum ise hücre içerisinde bulunur. Bilindiği gibi vücutta bulunan suyun 2/3’ü hüçre içinde 1/3’ü hüçre dışında bulunmaktadır.hücrelerin gerekli fonksiyonlarını yürütebilmesi ve metabolik reaksiyonlar için bu dağılımın korunması önemlidir. Bu sıvı dengesinin sağlanmasında sodyum ve potasyum önemli rol oynar.</a:t>
            </a:r>
          </a:p>
          <a:p>
            <a:r>
              <a:rPr lang="tr-TR" sz="2000" dirty="0">
                <a:solidFill>
                  <a:srgbClr val="FFFFFF"/>
                </a:solidFill>
                <a:highlight>
                  <a:srgbClr val="000000"/>
                </a:highlight>
              </a:rPr>
              <a:t>Potasyum ve sodyum sinirsel uyarıların taşınmasında, sinir ve kasların uyarılmasında önemli bir fonksiyona sahiptirler.</a:t>
            </a:r>
          </a:p>
          <a:p>
            <a:r>
              <a:rPr lang="tr-TR" sz="2000" dirty="0">
                <a:solidFill>
                  <a:srgbClr val="FFFFFF"/>
                </a:solidFill>
                <a:highlight>
                  <a:srgbClr val="000000"/>
                </a:highlight>
              </a:rPr>
              <a:t>Her iki mineral maddesi kan basıncının dengede tutulmasında görev alırlar.</a:t>
            </a:r>
          </a:p>
        </p:txBody>
      </p:sp>
    </p:spTree>
    <p:extLst>
      <p:ext uri="{BB962C8B-B14F-4D97-AF65-F5344CB8AC3E}">
        <p14:creationId xmlns:p14="http://schemas.microsoft.com/office/powerpoint/2010/main" val="35042899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food, table, indoor, sky&#10;&#10;Description generated with very high confidence">
            <a:extLst>
              <a:ext uri="{FF2B5EF4-FFF2-40B4-BE49-F238E27FC236}">
                <a16:creationId xmlns:a16="http://schemas.microsoft.com/office/drawing/2014/main" xmlns="" id="{4F9A0AC8-1928-4B51-A01B-745F6297EB8F}"/>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145" b="15536"/>
          <a:stretch/>
        </p:blipFill>
        <p:spPr>
          <a:xfrm>
            <a:off x="20" y="10"/>
            <a:ext cx="12191980" cy="6857990"/>
          </a:xfrm>
          <a:prstGeom prst="rect">
            <a:avLst/>
          </a:prstGeom>
        </p:spPr>
      </p:pic>
      <p:cxnSp>
        <p:nvCxnSpPr>
          <p:cNvPr id="21" name="Straight Connector 20">
            <a:extLst>
              <a:ext uri="{FF2B5EF4-FFF2-40B4-BE49-F238E27FC236}">
                <a16:creationId xmlns:a16="http://schemas.microsoft.com/office/drawing/2014/main" xmlns=""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82B9DE83-91FF-4338-AA33-45BCEB7C9C5A}"/>
              </a:ext>
            </a:extLst>
          </p:cNvPr>
          <p:cNvSpPr>
            <a:spLocks noGrp="1"/>
          </p:cNvSpPr>
          <p:nvPr>
            <p:ph type="title"/>
          </p:nvPr>
        </p:nvSpPr>
        <p:spPr>
          <a:xfrm>
            <a:off x="838200" y="1065862"/>
            <a:ext cx="3313165" cy="4726276"/>
          </a:xfrm>
        </p:spPr>
        <p:txBody>
          <a:bodyPr>
            <a:normAutofit/>
          </a:bodyPr>
          <a:lstStyle/>
          <a:p>
            <a:pPr algn="r"/>
            <a:r>
              <a:rPr lang="tr-TR" sz="4000" dirty="0">
                <a:solidFill>
                  <a:schemeClr val="accent1">
                    <a:lumMod val="75000"/>
                  </a:schemeClr>
                </a:solidFill>
                <a:highlight>
                  <a:srgbClr val="000000"/>
                </a:highlight>
                <a:latin typeface="Bernard MT Condensed" panose="02050806060905020404" pitchFamily="18" charset="0"/>
              </a:rPr>
              <a:t>SODYUM VE POTASYUM EKSİKLİĞİ</a:t>
            </a:r>
          </a:p>
        </p:txBody>
      </p:sp>
      <p:sp>
        <p:nvSpPr>
          <p:cNvPr id="9" name="Content Placeholder 8">
            <a:extLst>
              <a:ext uri="{FF2B5EF4-FFF2-40B4-BE49-F238E27FC236}">
                <a16:creationId xmlns:a16="http://schemas.microsoft.com/office/drawing/2014/main" xmlns="" id="{14D77E65-3253-4726-BBEC-04C1632B7431}"/>
              </a:ext>
            </a:extLst>
          </p:cNvPr>
          <p:cNvSpPr>
            <a:spLocks noGrp="1"/>
          </p:cNvSpPr>
          <p:nvPr>
            <p:ph idx="1"/>
          </p:nvPr>
        </p:nvSpPr>
        <p:spPr>
          <a:xfrm>
            <a:off x="5155379" y="1065862"/>
            <a:ext cx="5744685" cy="4726276"/>
          </a:xfrm>
        </p:spPr>
        <p:txBody>
          <a:bodyPr anchor="ctr">
            <a:normAutofit/>
          </a:bodyPr>
          <a:lstStyle/>
          <a:p>
            <a:r>
              <a:rPr lang="tr-TR" sz="1700" dirty="0">
                <a:solidFill>
                  <a:srgbClr val="FFFFFF"/>
                </a:solidFill>
                <a:highlight>
                  <a:srgbClr val="000000"/>
                </a:highlight>
              </a:rPr>
              <a:t>Bu mineral maddelerin yiyeceklerde fazla miktarda bulunması nedeniyle eksikliğine nadiren rastlanmaktadır.</a:t>
            </a:r>
          </a:p>
          <a:p>
            <a:r>
              <a:rPr lang="tr-TR" sz="1700" dirty="0">
                <a:solidFill>
                  <a:srgbClr val="FFFFFF"/>
                </a:solidFill>
                <a:highlight>
                  <a:srgbClr val="000000"/>
                </a:highlight>
              </a:rPr>
              <a:t>Ancak uzun süre enerjice düşük diyetlerle beslenme sonucunda bazen potasyum noksanlığına rastlanabilmektedir. Potasyum noksanlığı da kan basıncının yükselmesine neden olur.</a:t>
            </a:r>
          </a:p>
          <a:p>
            <a:r>
              <a:rPr lang="tr-TR" sz="1700" dirty="0">
                <a:solidFill>
                  <a:srgbClr val="FFFFFF"/>
                </a:solidFill>
                <a:highlight>
                  <a:srgbClr val="000000"/>
                </a:highlight>
              </a:rPr>
              <a:t>Bu mineral maddelerin eksikliğinin diğer bir sebebi de vücuttan ani bir şekilde su kaybının oluşmasıdır. Fazla miktarda terleme vücuttan öncelikle hücre dışı sıvının yani sodyumun kaybına neden olur.</a:t>
            </a:r>
          </a:p>
          <a:p>
            <a:r>
              <a:rPr lang="tr-TR" sz="1700" dirty="0">
                <a:solidFill>
                  <a:srgbClr val="FFFFFF"/>
                </a:solidFill>
                <a:highlight>
                  <a:srgbClr val="000000"/>
                </a:highlight>
              </a:rPr>
              <a:t> Potasyum kaybı ise genelde yetersiz alım dışında kusma ve ishal durumlarında ortaya çıkabilmektedir. </a:t>
            </a:r>
          </a:p>
          <a:p>
            <a:r>
              <a:rPr lang="tr-TR" sz="1700" dirty="0">
                <a:solidFill>
                  <a:srgbClr val="FFFFFF"/>
                </a:solidFill>
                <a:highlight>
                  <a:srgbClr val="000000"/>
                </a:highlight>
              </a:rPr>
              <a:t>Sodyum ve potasyum eksikliğinin belirtilerinden birisi kan basıncında düşme görülmesidir. Bu durumda baş dönmesi ve dengenin kaybedilmesi gibi belirtiler görülmektedir.</a:t>
            </a:r>
          </a:p>
        </p:txBody>
      </p:sp>
    </p:spTree>
    <p:extLst>
      <p:ext uri="{BB962C8B-B14F-4D97-AF65-F5344CB8AC3E}">
        <p14:creationId xmlns:p14="http://schemas.microsoft.com/office/powerpoint/2010/main" val="134165474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ood, table, indoor, sky&#10;&#10;Description generated with very high confidence">
            <a:extLst>
              <a:ext uri="{FF2B5EF4-FFF2-40B4-BE49-F238E27FC236}">
                <a16:creationId xmlns:a16="http://schemas.microsoft.com/office/drawing/2014/main" xmlns="" id="{12AFC1D6-AD2B-4F5A-ACAA-E2F38DCD94BF}"/>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145" b="15536"/>
          <a:stretch/>
        </p:blipFill>
        <p:spPr>
          <a:xfrm>
            <a:off x="20" y="10"/>
            <a:ext cx="12191980" cy="6857990"/>
          </a:xfrm>
          <a:prstGeom prst="rect">
            <a:avLst/>
          </a:prstGeom>
        </p:spPr>
      </p:pic>
      <p:cxnSp>
        <p:nvCxnSpPr>
          <p:cNvPr id="17" name="Straight Connector 16">
            <a:extLst>
              <a:ext uri="{FF2B5EF4-FFF2-40B4-BE49-F238E27FC236}">
                <a16:creationId xmlns:a16="http://schemas.microsoft.com/office/drawing/2014/main" xmlns=""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16F54D07-5A5B-41D3-85F4-684AD241B87D}"/>
              </a:ext>
            </a:extLst>
          </p:cNvPr>
          <p:cNvSpPr>
            <a:spLocks noGrp="1"/>
          </p:cNvSpPr>
          <p:nvPr>
            <p:ph type="title"/>
          </p:nvPr>
        </p:nvSpPr>
        <p:spPr>
          <a:xfrm>
            <a:off x="838200" y="1065862"/>
            <a:ext cx="3702969" cy="4726276"/>
          </a:xfrm>
        </p:spPr>
        <p:txBody>
          <a:bodyPr>
            <a:normAutofit/>
          </a:bodyPr>
          <a:lstStyle/>
          <a:p>
            <a:pPr algn="r"/>
            <a:r>
              <a:rPr lang="tr-TR" sz="3700" dirty="0">
                <a:solidFill>
                  <a:srgbClr val="FFFFFF"/>
                </a:solidFill>
                <a:latin typeface="Bernard MT Condensed" panose="02050806060905020404" pitchFamily="18" charset="0"/>
              </a:rPr>
              <a:t> </a:t>
            </a:r>
          </a:p>
        </p:txBody>
      </p:sp>
      <p:sp>
        <p:nvSpPr>
          <p:cNvPr id="3" name="Content Placeholder 2">
            <a:extLst>
              <a:ext uri="{FF2B5EF4-FFF2-40B4-BE49-F238E27FC236}">
                <a16:creationId xmlns:a16="http://schemas.microsoft.com/office/drawing/2014/main" xmlns="" id="{38FDE343-54C5-4AC6-B4B8-E4C6A0381FF3}"/>
              </a:ext>
            </a:extLst>
          </p:cNvPr>
          <p:cNvSpPr>
            <a:spLocks noGrp="1"/>
          </p:cNvSpPr>
          <p:nvPr>
            <p:ph idx="1"/>
          </p:nvPr>
        </p:nvSpPr>
        <p:spPr>
          <a:xfrm>
            <a:off x="5155379" y="1065862"/>
            <a:ext cx="5744685" cy="4726276"/>
          </a:xfrm>
        </p:spPr>
        <p:txBody>
          <a:bodyPr anchor="ctr">
            <a:normAutofit fontScale="92500" lnSpcReduction="20000"/>
          </a:bodyPr>
          <a:lstStyle/>
          <a:p>
            <a:endParaRPr lang="tr-TR" sz="2000" dirty="0">
              <a:solidFill>
                <a:srgbClr val="FFFFFF"/>
              </a:solidFill>
              <a:highlight>
                <a:srgbClr val="000000"/>
              </a:highlight>
            </a:endParaRPr>
          </a:p>
          <a:p>
            <a:endParaRPr lang="tr-TR" sz="2000" dirty="0">
              <a:solidFill>
                <a:srgbClr val="FFFFFF"/>
              </a:solidFill>
              <a:highlight>
                <a:srgbClr val="000000"/>
              </a:highlight>
            </a:endParaRPr>
          </a:p>
          <a:p>
            <a:r>
              <a:rPr lang="tr-TR" sz="2600" dirty="0">
                <a:solidFill>
                  <a:schemeClr val="accent1">
                    <a:lumMod val="75000"/>
                  </a:schemeClr>
                </a:solidFill>
                <a:highlight>
                  <a:srgbClr val="000000"/>
                </a:highlight>
                <a:latin typeface="Bernard MT Condensed" panose="02050806060905020404" pitchFamily="18" charset="0"/>
              </a:rPr>
              <a:t>SODYUM VE POTASYUMUN BİYOYARARLILIĞI</a:t>
            </a:r>
          </a:p>
          <a:p>
            <a:r>
              <a:rPr lang="tr-TR" sz="2000" dirty="0">
                <a:solidFill>
                  <a:srgbClr val="FFFFFF"/>
                </a:solidFill>
                <a:highlight>
                  <a:srgbClr val="000000"/>
                </a:highlight>
              </a:rPr>
              <a:t>Her iki mineral maddenin de biyoyararlılık oranı % 60-80 arasındadır.</a:t>
            </a:r>
          </a:p>
          <a:p>
            <a:r>
              <a:rPr lang="tr-TR" sz="2000" dirty="0">
                <a:solidFill>
                  <a:srgbClr val="FFFFFF"/>
                </a:solidFill>
                <a:highlight>
                  <a:srgbClr val="000000"/>
                </a:highlight>
              </a:rPr>
              <a:t>Biyoyararlılık oranının düzenlenmesinde bir dizi hormon etkili olmaktadır. Özellikle böbrekler sodyum ve potasyum dengesinin sağlanmasında aktif rol alırlar.</a:t>
            </a:r>
          </a:p>
          <a:p>
            <a:endParaRPr lang="tr-TR" sz="2000" dirty="0">
              <a:solidFill>
                <a:srgbClr val="FFFFFF"/>
              </a:solidFill>
              <a:highlight>
                <a:srgbClr val="000000"/>
              </a:highlight>
            </a:endParaRPr>
          </a:p>
          <a:p>
            <a:r>
              <a:rPr lang="tr-TR" sz="2600" dirty="0">
                <a:solidFill>
                  <a:schemeClr val="accent1">
                    <a:lumMod val="75000"/>
                  </a:schemeClr>
                </a:solidFill>
                <a:highlight>
                  <a:srgbClr val="000000"/>
                </a:highlight>
                <a:latin typeface="Bernard MT Condensed" panose="02050806060905020404" pitchFamily="18" charset="0"/>
              </a:rPr>
              <a:t>GEREKSİNİM</a:t>
            </a:r>
          </a:p>
          <a:p>
            <a:endParaRPr lang="tr-TR" sz="2000" dirty="0">
              <a:solidFill>
                <a:srgbClr val="FFFFFF"/>
              </a:solidFill>
              <a:highlight>
                <a:srgbClr val="000000"/>
              </a:highlight>
              <a:latin typeface="Bernard MT Condensed" panose="02050806060905020404" pitchFamily="18" charset="0"/>
            </a:endParaRPr>
          </a:p>
          <a:p>
            <a:r>
              <a:rPr lang="tr-TR" sz="2000" dirty="0">
                <a:solidFill>
                  <a:srgbClr val="FFFFFF"/>
                </a:solidFill>
                <a:highlight>
                  <a:srgbClr val="000000"/>
                </a:highlight>
              </a:rPr>
              <a:t>Her iki mineral madde için belirlenmiş olan Uygun Alım (AI) miktarları:</a:t>
            </a:r>
          </a:p>
          <a:p>
            <a:r>
              <a:rPr lang="tr-TR" sz="2000" dirty="0">
                <a:solidFill>
                  <a:srgbClr val="FFFFFF"/>
                </a:solidFill>
                <a:highlight>
                  <a:srgbClr val="000000"/>
                </a:highlight>
              </a:rPr>
              <a:t>Sodyum: Günlük 1500 miligram</a:t>
            </a:r>
          </a:p>
          <a:p>
            <a:r>
              <a:rPr lang="tr-TR" sz="2000" dirty="0">
                <a:solidFill>
                  <a:srgbClr val="FFFFFF"/>
                </a:solidFill>
                <a:highlight>
                  <a:srgbClr val="000000"/>
                </a:highlight>
              </a:rPr>
              <a:t>Potasyum: Günlük 4700 miligram</a:t>
            </a:r>
          </a:p>
          <a:p>
            <a:endParaRPr lang="tr-TR" sz="2000" dirty="0">
              <a:solidFill>
                <a:srgbClr val="FFFFFF"/>
              </a:solidFill>
            </a:endParaRPr>
          </a:p>
          <a:p>
            <a:endParaRPr lang="tr-TR" sz="2000" dirty="0">
              <a:solidFill>
                <a:srgbClr val="FFFFFF"/>
              </a:solidFill>
            </a:endParaRPr>
          </a:p>
        </p:txBody>
      </p:sp>
      <p:pic>
        <p:nvPicPr>
          <p:cNvPr id="8" name="Picture 7" descr="A close up of a sign&#10;&#10;Description generated with high confidence">
            <a:extLst>
              <a:ext uri="{FF2B5EF4-FFF2-40B4-BE49-F238E27FC236}">
                <a16:creationId xmlns:a16="http://schemas.microsoft.com/office/drawing/2014/main" xmlns="" id="{DE9AF5F8-91B4-448B-8128-E63151D875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362" y="1790163"/>
            <a:ext cx="4176214" cy="3451537"/>
          </a:xfrm>
          <a:prstGeom prst="rect">
            <a:avLst/>
          </a:prstGeom>
        </p:spPr>
      </p:pic>
    </p:spTree>
    <p:extLst>
      <p:ext uri="{BB962C8B-B14F-4D97-AF65-F5344CB8AC3E}">
        <p14:creationId xmlns:p14="http://schemas.microsoft.com/office/powerpoint/2010/main" val="29840725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xmlns=""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descr="A picture containing food, table, indoor, sky&#10;&#10;Description generated with very high confidence">
            <a:extLst>
              <a:ext uri="{FF2B5EF4-FFF2-40B4-BE49-F238E27FC236}">
                <a16:creationId xmlns:a16="http://schemas.microsoft.com/office/drawing/2014/main" xmlns="" id="{A65764E4-8C1C-49E9-80E4-EF5F01275DCF}"/>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145" b="15536"/>
          <a:stretch/>
        </p:blipFill>
        <p:spPr>
          <a:xfrm>
            <a:off x="20" y="1"/>
            <a:ext cx="12191980" cy="6857999"/>
          </a:xfrm>
          <a:prstGeom prst="rect">
            <a:avLst/>
          </a:prstGeom>
        </p:spPr>
      </p:pic>
      <p:cxnSp>
        <p:nvCxnSpPr>
          <p:cNvPr id="42" name="Straight Connector 41">
            <a:extLst>
              <a:ext uri="{FF2B5EF4-FFF2-40B4-BE49-F238E27FC236}">
                <a16:creationId xmlns:a16="http://schemas.microsoft.com/office/drawing/2014/main" xmlns=""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5E74E090-FC16-43C0-959D-A2DBACDA6582}"/>
              </a:ext>
            </a:extLst>
          </p:cNvPr>
          <p:cNvSpPr>
            <a:spLocks noGrp="1"/>
          </p:cNvSpPr>
          <p:nvPr>
            <p:ph type="title"/>
          </p:nvPr>
        </p:nvSpPr>
        <p:spPr>
          <a:xfrm>
            <a:off x="838201" y="1065862"/>
            <a:ext cx="3313164" cy="4726276"/>
          </a:xfrm>
        </p:spPr>
        <p:txBody>
          <a:bodyPr>
            <a:normAutofit/>
          </a:bodyPr>
          <a:lstStyle/>
          <a:p>
            <a:pPr algn="r"/>
            <a:r>
              <a:rPr lang="tr-TR" sz="4000" dirty="0">
                <a:solidFill>
                  <a:schemeClr val="accent1">
                    <a:lumMod val="75000"/>
                  </a:schemeClr>
                </a:solidFill>
                <a:highlight>
                  <a:srgbClr val="000000"/>
                </a:highlight>
                <a:latin typeface="Bernard MT Condensed" panose="02050806060905020404" pitchFamily="18" charset="0"/>
              </a:rPr>
              <a:t>MİNERAL MADDE KAYNAKLARI VE BESİN ZİNCİRİNDEKİ ÖNEMİ</a:t>
            </a:r>
          </a:p>
        </p:txBody>
      </p:sp>
      <p:sp>
        <p:nvSpPr>
          <p:cNvPr id="10" name="Content Placeholder 9"/>
          <p:cNvSpPr>
            <a:spLocks noGrp="1"/>
          </p:cNvSpPr>
          <p:nvPr>
            <p:ph idx="1"/>
          </p:nvPr>
        </p:nvSpPr>
        <p:spPr>
          <a:xfrm>
            <a:off x="5155379" y="1065862"/>
            <a:ext cx="5744685" cy="4726276"/>
          </a:xfrm>
        </p:spPr>
        <p:txBody>
          <a:bodyPr anchor="ctr">
            <a:normAutofit/>
          </a:bodyPr>
          <a:lstStyle/>
          <a:p>
            <a:r>
              <a:rPr lang="tr-TR" sz="1700" dirty="0">
                <a:solidFill>
                  <a:srgbClr val="FFFFFF"/>
                </a:solidFill>
                <a:highlight>
                  <a:srgbClr val="000000"/>
                </a:highlight>
              </a:rPr>
              <a:t>Mineral maddeler karbon,hidrojen,oksijen ve nitrojen içermeyen temel maddelerdir. Bu nedenle organiktirler. Kimya terminolojisinde bunun anlamı karbon içermeleridir. Örneğin, su inorganiktir ancak karbonhidratlar organik bileşiklerdir.</a:t>
            </a:r>
          </a:p>
          <a:p>
            <a:r>
              <a:rPr lang="tr-TR" sz="1700" dirty="0">
                <a:solidFill>
                  <a:srgbClr val="FFFFFF"/>
                </a:solidFill>
                <a:highlight>
                  <a:srgbClr val="000000"/>
                </a:highlight>
              </a:rPr>
              <a:t>Mineral maddeler toplam vücut ağırlığımızın yaklaşık          %5-6’sını oluştururlar. Vücudun içerdiği mineral madde miktarı cinsiyete ve ırka göre değişmektedir.</a:t>
            </a:r>
          </a:p>
          <a:p>
            <a:r>
              <a:rPr lang="tr-TR" sz="1700" dirty="0">
                <a:solidFill>
                  <a:srgbClr val="FFFFFF"/>
                </a:solidFill>
                <a:highlight>
                  <a:srgbClr val="000000"/>
                </a:highlight>
              </a:rPr>
              <a:t>Mineral maddeler temel besin maddeleridir. Vücut bunları üretemediği için gıdalarla alınması zorunludur.</a:t>
            </a:r>
          </a:p>
          <a:p>
            <a:r>
              <a:rPr lang="tr-TR" sz="1700" dirty="0">
                <a:solidFill>
                  <a:srgbClr val="FFFFFF"/>
                </a:solidFill>
                <a:highlight>
                  <a:srgbClr val="000000"/>
                </a:highlight>
              </a:rPr>
              <a:t>Mineral maddelerin düzenleyici ve/veya yapısal görevleri vardır.Ancak mineral maddeler vücutta enerji kaynağı olarak kullanılmazlar.</a:t>
            </a:r>
          </a:p>
          <a:p>
            <a:r>
              <a:rPr lang="tr-TR" sz="1700" dirty="0">
                <a:solidFill>
                  <a:srgbClr val="FFFFFF"/>
                </a:solidFill>
                <a:highlight>
                  <a:srgbClr val="000000"/>
                </a:highlight>
              </a:rPr>
              <a:t>Mineral maddeler kayalardan çıkar,suya,toprağa buradan da bitkilere,bitkilerdende hayvanlara ve en sonunda insanlara geçerler.</a:t>
            </a:r>
          </a:p>
          <a:p>
            <a:endParaRPr lang="en-US" sz="1700" dirty="0">
              <a:solidFill>
                <a:srgbClr val="FFFFFF"/>
              </a:solidFill>
            </a:endParaRPr>
          </a:p>
        </p:txBody>
      </p:sp>
    </p:spTree>
    <p:extLst>
      <p:ext uri="{BB962C8B-B14F-4D97-AF65-F5344CB8AC3E}">
        <p14:creationId xmlns:p14="http://schemas.microsoft.com/office/powerpoint/2010/main" val="67739784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ood, table, indoor, sky&#10;&#10;Description generated with very high confidence">
            <a:extLst>
              <a:ext uri="{FF2B5EF4-FFF2-40B4-BE49-F238E27FC236}">
                <a16:creationId xmlns:a16="http://schemas.microsoft.com/office/drawing/2014/main" xmlns="" id="{40887541-5393-4C68-A7E5-7BA4C33DC932}"/>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145" b="15536"/>
          <a:stretch/>
        </p:blipFill>
        <p:spPr>
          <a:xfrm>
            <a:off x="20" y="10"/>
            <a:ext cx="12191980" cy="6857990"/>
          </a:xfrm>
          <a:prstGeom prst="rect">
            <a:avLst/>
          </a:prstGeom>
        </p:spPr>
      </p:pic>
      <p:cxnSp>
        <p:nvCxnSpPr>
          <p:cNvPr id="17" name="Straight Connector 16">
            <a:extLst>
              <a:ext uri="{FF2B5EF4-FFF2-40B4-BE49-F238E27FC236}">
                <a16:creationId xmlns:a16="http://schemas.microsoft.com/office/drawing/2014/main" xmlns=""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0C549DFA-3C7A-4A7F-8ABC-AA469E328108}"/>
              </a:ext>
            </a:extLst>
          </p:cNvPr>
          <p:cNvSpPr>
            <a:spLocks noGrp="1"/>
          </p:cNvSpPr>
          <p:nvPr>
            <p:ph type="title"/>
          </p:nvPr>
        </p:nvSpPr>
        <p:spPr>
          <a:xfrm>
            <a:off x="838201" y="1065862"/>
            <a:ext cx="3313164" cy="4726276"/>
          </a:xfrm>
        </p:spPr>
        <p:txBody>
          <a:bodyPr>
            <a:normAutofit/>
          </a:bodyPr>
          <a:lstStyle/>
          <a:p>
            <a:pPr algn="r"/>
            <a:r>
              <a:rPr lang="tr-TR" sz="4000" dirty="0">
                <a:solidFill>
                  <a:schemeClr val="accent1">
                    <a:lumMod val="75000"/>
                  </a:schemeClr>
                </a:solidFill>
                <a:highlight>
                  <a:srgbClr val="000000"/>
                </a:highlight>
                <a:latin typeface="Bernard MT Condensed" panose="02050806060905020404" pitchFamily="18" charset="0"/>
              </a:rPr>
              <a:t>SODYUM VE POTASYUMUN</a:t>
            </a:r>
            <a:br>
              <a:rPr lang="tr-TR" sz="4000" dirty="0">
                <a:solidFill>
                  <a:schemeClr val="accent1">
                    <a:lumMod val="75000"/>
                  </a:schemeClr>
                </a:solidFill>
                <a:highlight>
                  <a:srgbClr val="000000"/>
                </a:highlight>
                <a:latin typeface="Bernard MT Condensed" panose="02050806060905020404" pitchFamily="18" charset="0"/>
              </a:rPr>
            </a:br>
            <a:r>
              <a:rPr lang="tr-TR" sz="4000" dirty="0">
                <a:solidFill>
                  <a:schemeClr val="accent1">
                    <a:lumMod val="75000"/>
                  </a:schemeClr>
                </a:solidFill>
                <a:highlight>
                  <a:srgbClr val="000000"/>
                </a:highlight>
                <a:latin typeface="Bernard MT Condensed" panose="02050806060905020404" pitchFamily="18" charset="0"/>
              </a:rPr>
              <a:t>GIDA KAYNAKLARI</a:t>
            </a:r>
          </a:p>
        </p:txBody>
      </p:sp>
      <p:sp>
        <p:nvSpPr>
          <p:cNvPr id="3" name="Content Placeholder 2">
            <a:extLst>
              <a:ext uri="{FF2B5EF4-FFF2-40B4-BE49-F238E27FC236}">
                <a16:creationId xmlns:a16="http://schemas.microsoft.com/office/drawing/2014/main" xmlns="" id="{700355EE-F112-4718-8683-F7480650E3BE}"/>
              </a:ext>
            </a:extLst>
          </p:cNvPr>
          <p:cNvSpPr>
            <a:spLocks noGrp="1"/>
          </p:cNvSpPr>
          <p:nvPr>
            <p:ph idx="1"/>
          </p:nvPr>
        </p:nvSpPr>
        <p:spPr>
          <a:xfrm>
            <a:off x="5155379" y="1065862"/>
            <a:ext cx="5744685" cy="4726276"/>
          </a:xfrm>
        </p:spPr>
        <p:txBody>
          <a:bodyPr anchor="ctr">
            <a:normAutofit/>
          </a:bodyPr>
          <a:lstStyle/>
          <a:p>
            <a:r>
              <a:rPr lang="tr-TR" sz="2000" dirty="0">
                <a:solidFill>
                  <a:srgbClr val="FFFFFF"/>
                </a:solidFill>
                <a:highlight>
                  <a:srgbClr val="000000"/>
                </a:highlight>
              </a:rPr>
              <a:t>Bilindiği gibi işlenmiş gıdalar sodyumca, bitkisel gıdalar gibi işlenmiş gıdalarda potasyumca zengindir. </a:t>
            </a:r>
          </a:p>
          <a:p>
            <a:r>
              <a:rPr lang="tr-TR" sz="2000" dirty="0">
                <a:solidFill>
                  <a:srgbClr val="FFFFFF"/>
                </a:solidFill>
                <a:highlight>
                  <a:srgbClr val="000000"/>
                </a:highlight>
              </a:rPr>
              <a:t>Mevye ve sebzelerde potasyum hücre içerisinde bulunmaktadır. Bunları kestiğimizde veya işlemden geçirdiğimizde hücrelerin yapısı bozulmakta ve potasyum kaybı oluşmaktadır.</a:t>
            </a:r>
          </a:p>
          <a:p>
            <a:r>
              <a:rPr lang="tr-TR" sz="2000" dirty="0">
                <a:solidFill>
                  <a:srgbClr val="FFFFFF"/>
                </a:solidFill>
                <a:highlight>
                  <a:srgbClr val="000000"/>
                </a:highlight>
              </a:rPr>
              <a:t>Gıdaları korumak ve bunlara tat vermek amacıyla tuz kullanılmakta, bu da sodyum gereksinimini fazlasıyla karşılamaktadır. </a:t>
            </a:r>
          </a:p>
        </p:txBody>
      </p:sp>
    </p:spTree>
    <p:extLst>
      <p:ext uri="{BB962C8B-B14F-4D97-AF65-F5344CB8AC3E}">
        <p14:creationId xmlns:p14="http://schemas.microsoft.com/office/powerpoint/2010/main" val="307073538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718ACC-04B3-40CA-9217-84AD26163642}"/>
              </a:ext>
            </a:extLst>
          </p:cNvPr>
          <p:cNvSpPr>
            <a:spLocks noGrp="1"/>
          </p:cNvSpPr>
          <p:nvPr>
            <p:ph type="title"/>
          </p:nvPr>
        </p:nvSpPr>
        <p:spPr/>
        <p:txBody>
          <a:bodyPr/>
          <a:lstStyle/>
          <a:p>
            <a:r>
              <a:rPr lang="tr-TR" dirty="0">
                <a:solidFill>
                  <a:schemeClr val="accent1">
                    <a:lumMod val="75000"/>
                  </a:schemeClr>
                </a:solidFill>
                <a:latin typeface="Bernard MT Condensed" panose="02050806060905020404" pitchFamily="18" charset="0"/>
              </a:rPr>
              <a:t>      </a:t>
            </a:r>
            <a:r>
              <a:rPr lang="tr-TR" dirty="0">
                <a:solidFill>
                  <a:schemeClr val="accent1">
                    <a:lumMod val="75000"/>
                  </a:schemeClr>
                </a:solidFill>
                <a:highlight>
                  <a:srgbClr val="000000"/>
                </a:highlight>
                <a:latin typeface="Bernard MT Condensed" panose="02050806060905020404" pitchFamily="18" charset="0"/>
              </a:rPr>
              <a:t>SODYUM VE POTASYUMCA ZENGİN BESİNLER</a:t>
            </a:r>
          </a:p>
        </p:txBody>
      </p:sp>
      <p:pic>
        <p:nvPicPr>
          <p:cNvPr id="5" name="Content Placeholder 4" descr="A close up of text on a white background&#10;&#10;Description generated with very high confidence">
            <a:extLst>
              <a:ext uri="{FF2B5EF4-FFF2-40B4-BE49-F238E27FC236}">
                <a16:creationId xmlns:a16="http://schemas.microsoft.com/office/drawing/2014/main" xmlns="" id="{EAC747ED-7909-4D7A-B452-D9D3864B91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0328" y="2112135"/>
            <a:ext cx="4752304" cy="3889420"/>
          </a:xfrm>
        </p:spPr>
      </p:pic>
      <p:pic>
        <p:nvPicPr>
          <p:cNvPr id="7" name="Picture 6" descr="A picture containing animal, sitting, indoor, wall&#10;&#10;Description generated with high confidence">
            <a:extLst>
              <a:ext uri="{FF2B5EF4-FFF2-40B4-BE49-F238E27FC236}">
                <a16:creationId xmlns:a16="http://schemas.microsoft.com/office/drawing/2014/main" xmlns="" id="{F987BD6D-BADC-4868-8BE7-24EA87443A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700129"/>
            <a:ext cx="2258454" cy="2527155"/>
          </a:xfrm>
          <a:prstGeom prst="rect">
            <a:avLst/>
          </a:prstGeom>
        </p:spPr>
      </p:pic>
      <p:pic>
        <p:nvPicPr>
          <p:cNvPr id="4" name="Picture 3" descr="A close up of a logo&#10;&#10;Description generated with very high confidence">
            <a:extLst>
              <a:ext uri="{FF2B5EF4-FFF2-40B4-BE49-F238E27FC236}">
                <a16:creationId xmlns:a16="http://schemas.microsoft.com/office/drawing/2014/main" xmlns="" id="{10E35F02-6DC4-41BD-BB14-8916C871A0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3915" y="3103808"/>
            <a:ext cx="1905000" cy="1719799"/>
          </a:xfrm>
          <a:prstGeom prst="rect">
            <a:avLst/>
          </a:prstGeom>
        </p:spPr>
      </p:pic>
    </p:spTree>
    <p:extLst>
      <p:ext uri="{BB962C8B-B14F-4D97-AF65-F5344CB8AC3E}">
        <p14:creationId xmlns:p14="http://schemas.microsoft.com/office/powerpoint/2010/main" val="409462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ood, table, indoor, sky&#10;&#10;Description generated with very high confidence">
            <a:extLst>
              <a:ext uri="{FF2B5EF4-FFF2-40B4-BE49-F238E27FC236}">
                <a16:creationId xmlns:a16="http://schemas.microsoft.com/office/drawing/2014/main" xmlns="" id="{3E2BFAA0-21A7-48BB-82A7-7B9D354DEDBB}"/>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145" b="15536"/>
          <a:stretch/>
        </p:blipFill>
        <p:spPr>
          <a:xfrm>
            <a:off x="20" y="10"/>
            <a:ext cx="12191980" cy="6857990"/>
          </a:xfrm>
          <a:prstGeom prst="rect">
            <a:avLst/>
          </a:prstGeom>
        </p:spPr>
      </p:pic>
      <p:cxnSp>
        <p:nvCxnSpPr>
          <p:cNvPr id="17" name="Straight Connector 16">
            <a:extLst>
              <a:ext uri="{FF2B5EF4-FFF2-40B4-BE49-F238E27FC236}">
                <a16:creationId xmlns:a16="http://schemas.microsoft.com/office/drawing/2014/main" xmlns=""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CC86AA1A-0625-4804-B1ED-D5E9EBD8DB68}"/>
              </a:ext>
            </a:extLst>
          </p:cNvPr>
          <p:cNvSpPr>
            <a:spLocks noGrp="1"/>
          </p:cNvSpPr>
          <p:nvPr>
            <p:ph type="title"/>
          </p:nvPr>
        </p:nvSpPr>
        <p:spPr>
          <a:xfrm>
            <a:off x="838201" y="1065862"/>
            <a:ext cx="3313164" cy="4726276"/>
          </a:xfrm>
        </p:spPr>
        <p:txBody>
          <a:bodyPr>
            <a:normAutofit/>
          </a:bodyPr>
          <a:lstStyle/>
          <a:p>
            <a:pPr algn="r"/>
            <a:r>
              <a:rPr lang="tr-TR" sz="4000" u="sng" dirty="0">
                <a:solidFill>
                  <a:schemeClr val="accent1">
                    <a:lumMod val="75000"/>
                  </a:schemeClr>
                </a:solidFill>
                <a:highlight>
                  <a:srgbClr val="000000"/>
                </a:highlight>
                <a:latin typeface="Bernard MT Condensed" panose="02050806060905020404" pitchFamily="18" charset="0"/>
              </a:rPr>
              <a:t>MİKRO MİNERAL MADDELER</a:t>
            </a:r>
          </a:p>
        </p:txBody>
      </p:sp>
      <p:sp>
        <p:nvSpPr>
          <p:cNvPr id="3" name="Content Placeholder 2">
            <a:extLst>
              <a:ext uri="{FF2B5EF4-FFF2-40B4-BE49-F238E27FC236}">
                <a16:creationId xmlns:a16="http://schemas.microsoft.com/office/drawing/2014/main" xmlns="" id="{11F0E420-4050-43A4-975C-6540DA28F525}"/>
              </a:ext>
            </a:extLst>
          </p:cNvPr>
          <p:cNvSpPr>
            <a:spLocks noGrp="1"/>
          </p:cNvSpPr>
          <p:nvPr>
            <p:ph idx="1"/>
          </p:nvPr>
        </p:nvSpPr>
        <p:spPr>
          <a:xfrm>
            <a:off x="5155379" y="1065862"/>
            <a:ext cx="5744685" cy="4726276"/>
          </a:xfrm>
        </p:spPr>
        <p:txBody>
          <a:bodyPr anchor="ctr">
            <a:normAutofit/>
          </a:bodyPr>
          <a:lstStyle/>
          <a:p>
            <a:r>
              <a:rPr lang="tr-TR" sz="2000" dirty="0">
                <a:solidFill>
                  <a:srgbClr val="FFFFFF"/>
                </a:solidFill>
                <a:highlight>
                  <a:srgbClr val="000000"/>
                </a:highlight>
              </a:rPr>
              <a:t>Vücut ağırlığının % 0,01’inden daha az miktarda bulunur. Vücuttaki tüm mikro mineral maddeler bir araya getirildiğinde ancak bir yemek kaşığı kadardır.</a:t>
            </a:r>
          </a:p>
          <a:p>
            <a:r>
              <a:rPr lang="tr-TR" sz="2000" dirty="0">
                <a:solidFill>
                  <a:srgbClr val="FFFFFF"/>
                </a:solidFill>
                <a:highlight>
                  <a:srgbClr val="000000"/>
                </a:highlight>
              </a:rPr>
              <a:t>Günde 50 miligramdan daha az alınması yeterlidir.</a:t>
            </a:r>
          </a:p>
          <a:p>
            <a:r>
              <a:rPr lang="tr-TR" sz="2000" dirty="0">
                <a:solidFill>
                  <a:srgbClr val="FFFFFF"/>
                </a:solidFill>
                <a:highlight>
                  <a:srgbClr val="000000"/>
                </a:highlight>
              </a:rPr>
              <a:t>Vücuttaki miktarları çok az olmaları nedeniyle öncelikle düzenleyici bir fonksiyona sahiptirler.</a:t>
            </a:r>
          </a:p>
          <a:p>
            <a:r>
              <a:rPr lang="tr-TR" sz="2000" dirty="0">
                <a:solidFill>
                  <a:srgbClr val="FFFFFF"/>
                </a:solidFill>
                <a:highlight>
                  <a:srgbClr val="000000"/>
                </a:highlight>
              </a:rPr>
              <a:t>Vücudumuzda ve gıdalarda bulunan mikro mineral maddelerin bazıları demir,çinko,bakır,selenyum,flor,iyot ve mangandır.</a:t>
            </a:r>
          </a:p>
        </p:txBody>
      </p:sp>
    </p:spTree>
    <p:extLst>
      <p:ext uri="{BB962C8B-B14F-4D97-AF65-F5344CB8AC3E}">
        <p14:creationId xmlns:p14="http://schemas.microsoft.com/office/powerpoint/2010/main" val="1708542410"/>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ood, table, indoor, sky&#10;&#10;Description generated with very high confidence">
            <a:extLst>
              <a:ext uri="{FF2B5EF4-FFF2-40B4-BE49-F238E27FC236}">
                <a16:creationId xmlns:a16="http://schemas.microsoft.com/office/drawing/2014/main" xmlns="" id="{99345490-741B-417E-8AA2-6CCD73BC1F7D}"/>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145" b="15536"/>
          <a:stretch/>
        </p:blipFill>
        <p:spPr>
          <a:xfrm>
            <a:off x="-186744" y="123301"/>
            <a:ext cx="12191980" cy="6857990"/>
          </a:xfrm>
          <a:prstGeom prst="rect">
            <a:avLst/>
          </a:prstGeom>
        </p:spPr>
      </p:pic>
      <p:cxnSp>
        <p:nvCxnSpPr>
          <p:cNvPr id="17" name="Straight Connector 16">
            <a:extLst>
              <a:ext uri="{FF2B5EF4-FFF2-40B4-BE49-F238E27FC236}">
                <a16:creationId xmlns:a16="http://schemas.microsoft.com/office/drawing/2014/main" xmlns=""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91A06074-1BA9-47C9-94E7-DAEA47B0B31F}"/>
              </a:ext>
            </a:extLst>
          </p:cNvPr>
          <p:cNvSpPr>
            <a:spLocks noGrp="1"/>
          </p:cNvSpPr>
          <p:nvPr>
            <p:ph type="title"/>
          </p:nvPr>
        </p:nvSpPr>
        <p:spPr>
          <a:xfrm>
            <a:off x="279582" y="582976"/>
            <a:ext cx="3313164" cy="1921268"/>
          </a:xfrm>
        </p:spPr>
        <p:txBody>
          <a:bodyPr>
            <a:normAutofit/>
          </a:bodyPr>
          <a:lstStyle/>
          <a:p>
            <a:pPr algn="r"/>
            <a:r>
              <a:rPr lang="tr-TR" sz="5400" dirty="0">
                <a:solidFill>
                  <a:schemeClr val="accent1">
                    <a:lumMod val="75000"/>
                  </a:schemeClr>
                </a:solidFill>
                <a:highlight>
                  <a:srgbClr val="000000"/>
                </a:highlight>
                <a:latin typeface="Bernard MT Condensed" panose="02050806060905020404" pitchFamily="18" charset="0"/>
              </a:rPr>
              <a:t>DEMİR</a:t>
            </a:r>
          </a:p>
        </p:txBody>
      </p:sp>
      <p:sp>
        <p:nvSpPr>
          <p:cNvPr id="3" name="Content Placeholder 2">
            <a:extLst>
              <a:ext uri="{FF2B5EF4-FFF2-40B4-BE49-F238E27FC236}">
                <a16:creationId xmlns:a16="http://schemas.microsoft.com/office/drawing/2014/main" xmlns="" id="{070FE320-410E-4C15-8E34-943A717D6ED0}"/>
              </a:ext>
            </a:extLst>
          </p:cNvPr>
          <p:cNvSpPr>
            <a:spLocks noGrp="1"/>
          </p:cNvSpPr>
          <p:nvPr>
            <p:ph idx="1"/>
          </p:nvPr>
        </p:nvSpPr>
        <p:spPr>
          <a:xfrm>
            <a:off x="5155379" y="1065862"/>
            <a:ext cx="5744685" cy="4726276"/>
          </a:xfrm>
        </p:spPr>
        <p:txBody>
          <a:bodyPr anchor="ctr">
            <a:normAutofit lnSpcReduction="10000"/>
          </a:bodyPr>
          <a:lstStyle/>
          <a:p>
            <a:pPr marL="0" indent="0">
              <a:buNone/>
            </a:pPr>
            <a:endParaRPr lang="tr-TR" sz="3500" dirty="0">
              <a:solidFill>
                <a:schemeClr val="accent1">
                  <a:lumMod val="75000"/>
                </a:schemeClr>
              </a:solidFill>
              <a:highlight>
                <a:srgbClr val="000000"/>
              </a:highlight>
              <a:latin typeface="Bernard MT Condensed" panose="02050806060905020404" pitchFamily="18" charset="0"/>
            </a:endParaRPr>
          </a:p>
          <a:p>
            <a:r>
              <a:rPr lang="tr-TR" sz="1700" dirty="0">
                <a:solidFill>
                  <a:srgbClr val="FFFFFF"/>
                </a:solidFill>
                <a:highlight>
                  <a:srgbClr val="000000"/>
                </a:highlight>
              </a:rPr>
              <a:t>Demir, yaygın olarak bulunmasına karşın organizmada eksikliği en fazla görülen mineral maddedir.</a:t>
            </a:r>
          </a:p>
          <a:p>
            <a:endParaRPr lang="tr-TR" sz="1700" dirty="0">
              <a:solidFill>
                <a:srgbClr val="FFFFFF"/>
              </a:solidFill>
              <a:highlight>
                <a:srgbClr val="000000"/>
              </a:highlight>
            </a:endParaRPr>
          </a:p>
          <a:p>
            <a:pPr marL="0" indent="0">
              <a:buNone/>
            </a:pPr>
            <a:r>
              <a:rPr lang="tr-TR" dirty="0">
                <a:solidFill>
                  <a:schemeClr val="accent1">
                    <a:lumMod val="75000"/>
                  </a:schemeClr>
                </a:solidFill>
                <a:highlight>
                  <a:srgbClr val="000000"/>
                </a:highlight>
                <a:latin typeface="Bernard MT Condensed" panose="02050806060905020404" pitchFamily="18" charset="0"/>
              </a:rPr>
              <a:t> DEMİRİN FONKSİYONU</a:t>
            </a:r>
          </a:p>
          <a:p>
            <a:endParaRPr lang="tr-TR" sz="1700" dirty="0">
              <a:solidFill>
                <a:srgbClr val="FFFFFF"/>
              </a:solidFill>
              <a:highlight>
                <a:srgbClr val="000000"/>
              </a:highlight>
              <a:latin typeface="Bernard MT Condensed" panose="02050806060905020404" pitchFamily="18" charset="0"/>
            </a:endParaRPr>
          </a:p>
          <a:p>
            <a:r>
              <a:rPr lang="tr-TR" sz="1700" dirty="0">
                <a:solidFill>
                  <a:srgbClr val="FFFFFF"/>
                </a:solidFill>
                <a:highlight>
                  <a:srgbClr val="000000"/>
                </a:highlight>
              </a:rPr>
              <a:t>Yetişkin bir kişinin vücudunda toplam 4-5 g demir bulunmaktadır. Bunun önemli bir kısmı hemoglobinde ve demir depolarındadır. Özetle demirin 2/3’ü kandadır.</a:t>
            </a:r>
          </a:p>
          <a:p>
            <a:r>
              <a:rPr lang="tr-TR" sz="1700" dirty="0">
                <a:solidFill>
                  <a:srgbClr val="FFFFFF"/>
                </a:solidFill>
                <a:highlight>
                  <a:srgbClr val="000000"/>
                </a:highlight>
              </a:rPr>
              <a:t>Kandaki demirin büyük bir bölümü alyuvarların rengini veren hemoglobinin yapısındadır. Diğer kısmı ise karaciğer, dalak ve kemik iliğinde depo şeklinde bulunur.</a:t>
            </a:r>
          </a:p>
          <a:p>
            <a:r>
              <a:rPr lang="tr-TR" sz="1700" dirty="0">
                <a:solidFill>
                  <a:srgbClr val="FFFFFF"/>
                </a:solidFill>
                <a:highlight>
                  <a:srgbClr val="000000"/>
                </a:highlight>
              </a:rPr>
              <a:t>Demir ayrıca enerji metabolizmasındaki birçok enzimin reaksiyonlarında kofaktör görevi görmektedir. Karbonhidrat, yağ ve proteinde enerjinin temininde önemli bir mineral maddedir. </a:t>
            </a:r>
          </a:p>
        </p:txBody>
      </p:sp>
      <p:pic>
        <p:nvPicPr>
          <p:cNvPr id="8" name="Picture 7">
            <a:extLst>
              <a:ext uri="{FF2B5EF4-FFF2-40B4-BE49-F238E27FC236}">
                <a16:creationId xmlns:a16="http://schemas.microsoft.com/office/drawing/2014/main" xmlns="" id="{E84D42E7-E48B-4754-B7B2-1C9DA9F45A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726" y="2286000"/>
            <a:ext cx="4438650" cy="2810142"/>
          </a:xfrm>
          <a:prstGeom prst="rect">
            <a:avLst/>
          </a:prstGeom>
        </p:spPr>
      </p:pic>
    </p:spTree>
    <p:extLst>
      <p:ext uri="{BB962C8B-B14F-4D97-AF65-F5344CB8AC3E}">
        <p14:creationId xmlns:p14="http://schemas.microsoft.com/office/powerpoint/2010/main" val="2599740290"/>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ood, table, indoor, sky&#10;&#10;Description generated with very high confidence">
            <a:extLst>
              <a:ext uri="{FF2B5EF4-FFF2-40B4-BE49-F238E27FC236}">
                <a16:creationId xmlns:a16="http://schemas.microsoft.com/office/drawing/2014/main" xmlns="" id="{0C08CC2B-99C2-427C-B92F-511CF0A065F7}"/>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145" b="15536"/>
          <a:stretch/>
        </p:blipFill>
        <p:spPr>
          <a:xfrm>
            <a:off x="0" y="-73476"/>
            <a:ext cx="12191980" cy="6857990"/>
          </a:xfrm>
          <a:prstGeom prst="rect">
            <a:avLst/>
          </a:prstGeom>
        </p:spPr>
      </p:pic>
      <p:cxnSp>
        <p:nvCxnSpPr>
          <p:cNvPr id="17" name="Straight Connector 16">
            <a:extLst>
              <a:ext uri="{FF2B5EF4-FFF2-40B4-BE49-F238E27FC236}">
                <a16:creationId xmlns:a16="http://schemas.microsoft.com/office/drawing/2014/main" xmlns=""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D60663D1-4527-480A-AD1F-F2B198BDD537}"/>
              </a:ext>
            </a:extLst>
          </p:cNvPr>
          <p:cNvSpPr>
            <a:spLocks noGrp="1"/>
          </p:cNvSpPr>
          <p:nvPr>
            <p:ph type="title"/>
          </p:nvPr>
        </p:nvSpPr>
        <p:spPr>
          <a:xfrm>
            <a:off x="577751" y="577439"/>
            <a:ext cx="3313157" cy="4726276"/>
          </a:xfrm>
        </p:spPr>
        <p:txBody>
          <a:bodyPr>
            <a:normAutofit/>
          </a:bodyPr>
          <a:lstStyle/>
          <a:p>
            <a:pPr algn="r"/>
            <a:r>
              <a:rPr lang="tr-TR" sz="4000" dirty="0">
                <a:solidFill>
                  <a:schemeClr val="accent1">
                    <a:lumMod val="75000"/>
                  </a:schemeClr>
                </a:solidFill>
                <a:highlight>
                  <a:srgbClr val="000000"/>
                </a:highlight>
                <a:latin typeface="Bernard MT Condensed" panose="02050806060905020404" pitchFamily="18" charset="0"/>
              </a:rPr>
              <a:t>DEMİR</a:t>
            </a:r>
            <a:br>
              <a:rPr lang="tr-TR" sz="4000" dirty="0">
                <a:solidFill>
                  <a:schemeClr val="accent1">
                    <a:lumMod val="75000"/>
                  </a:schemeClr>
                </a:solidFill>
                <a:highlight>
                  <a:srgbClr val="000000"/>
                </a:highlight>
                <a:latin typeface="Bernard MT Condensed" panose="02050806060905020404" pitchFamily="18" charset="0"/>
              </a:rPr>
            </a:br>
            <a:r>
              <a:rPr lang="tr-TR" sz="4000" dirty="0">
                <a:solidFill>
                  <a:schemeClr val="accent1">
                    <a:lumMod val="75000"/>
                  </a:schemeClr>
                </a:solidFill>
                <a:highlight>
                  <a:srgbClr val="000000"/>
                </a:highlight>
                <a:latin typeface="Bernard MT Condensed" panose="02050806060905020404" pitchFamily="18" charset="0"/>
              </a:rPr>
              <a:t>EKSİKLİĞİ</a:t>
            </a:r>
          </a:p>
        </p:txBody>
      </p:sp>
      <p:sp>
        <p:nvSpPr>
          <p:cNvPr id="3" name="Content Placeholder 2">
            <a:extLst>
              <a:ext uri="{FF2B5EF4-FFF2-40B4-BE49-F238E27FC236}">
                <a16:creationId xmlns:a16="http://schemas.microsoft.com/office/drawing/2014/main" xmlns="" id="{67AA15C1-6DEE-43EF-BFEF-4F072605C726}"/>
              </a:ext>
            </a:extLst>
          </p:cNvPr>
          <p:cNvSpPr>
            <a:spLocks noGrp="1"/>
          </p:cNvSpPr>
          <p:nvPr>
            <p:ph idx="1"/>
          </p:nvPr>
        </p:nvSpPr>
        <p:spPr>
          <a:xfrm>
            <a:off x="5155379" y="1065862"/>
            <a:ext cx="5744685" cy="4726276"/>
          </a:xfrm>
        </p:spPr>
        <p:txBody>
          <a:bodyPr anchor="ctr">
            <a:normAutofit/>
          </a:bodyPr>
          <a:lstStyle/>
          <a:p>
            <a:r>
              <a:rPr lang="tr-TR" sz="1700" dirty="0">
                <a:solidFill>
                  <a:srgbClr val="FFFFFF"/>
                </a:solidFill>
                <a:highlight>
                  <a:srgbClr val="000000"/>
                </a:highlight>
              </a:rPr>
              <a:t>Demir eksikliği genelde yetersiz beslenme ve kan kaybı gibi durumlarda oluşmaktadır.</a:t>
            </a:r>
          </a:p>
          <a:p>
            <a:r>
              <a:rPr lang="tr-TR" sz="1700" dirty="0">
                <a:solidFill>
                  <a:srgbClr val="FFFFFF"/>
                </a:solidFill>
                <a:highlight>
                  <a:srgbClr val="000000"/>
                </a:highlight>
              </a:rPr>
              <a:t>Demir bir kez vücuda girdi mi vücut onu kaybetmek istemez. Değişik şekillerde ondan tekrar faydalanır.</a:t>
            </a:r>
          </a:p>
          <a:p>
            <a:r>
              <a:rPr lang="tr-TR" sz="1700" dirty="0">
                <a:solidFill>
                  <a:srgbClr val="FFFFFF"/>
                </a:solidFill>
                <a:highlight>
                  <a:srgbClr val="000000"/>
                </a:highlight>
              </a:rPr>
              <a:t>Vücut idrar ve diğer yollarla çok az demir kaybeder.</a:t>
            </a:r>
          </a:p>
          <a:p>
            <a:r>
              <a:rPr lang="tr-TR" sz="1700" dirty="0">
                <a:solidFill>
                  <a:srgbClr val="FFFFFF"/>
                </a:solidFill>
                <a:highlight>
                  <a:srgbClr val="000000"/>
                </a:highlight>
              </a:rPr>
              <a:t>Kan hücrelerinin ölümü sonucunda açığa çıkan demir tekrar değerlendirilir.</a:t>
            </a:r>
          </a:p>
          <a:p>
            <a:r>
              <a:rPr lang="tr-TR" sz="1700" dirty="0">
                <a:solidFill>
                  <a:srgbClr val="FFFFFF"/>
                </a:solidFill>
                <a:highlight>
                  <a:srgbClr val="000000"/>
                </a:highlight>
              </a:rPr>
              <a:t>Vücudun gereksinimine bağlı olarak bağırsaktan demirin emilme oranı yani biyoyararlılık değişebilmektedir.</a:t>
            </a:r>
          </a:p>
          <a:p>
            <a:r>
              <a:rPr lang="tr-TR" sz="1700" dirty="0">
                <a:solidFill>
                  <a:srgbClr val="FFFFFF"/>
                </a:solidFill>
                <a:highlight>
                  <a:srgbClr val="000000"/>
                </a:highlight>
              </a:rPr>
              <a:t>Vücudumuzun ferritin ve hemosiderin adı verilen proteinler aracılığıyla fazla demiri depolayabilir.</a:t>
            </a:r>
          </a:p>
          <a:p>
            <a:r>
              <a:rPr lang="tr-TR" sz="1700" dirty="0">
                <a:solidFill>
                  <a:srgbClr val="FFFFFF"/>
                </a:solidFill>
                <a:highlight>
                  <a:srgbClr val="000000"/>
                </a:highlight>
              </a:rPr>
              <a:t>Demir noksanlığında anemi görülür. Bu durumda kanda alyuvar sayısı azalır ve hemoglobin miktarı düşer.</a:t>
            </a:r>
          </a:p>
        </p:txBody>
      </p:sp>
      <p:pic>
        <p:nvPicPr>
          <p:cNvPr id="6" name="Picture 5" descr="A picture containing indoor, monitor&#10;&#10;Description generated with very high confidence">
            <a:extLst>
              <a:ext uri="{FF2B5EF4-FFF2-40B4-BE49-F238E27FC236}">
                <a16:creationId xmlns:a16="http://schemas.microsoft.com/office/drawing/2014/main" xmlns="" id="{EC5EAFD6-E454-44E2-B67B-A1204955AB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672" y="3699626"/>
            <a:ext cx="3313164" cy="296159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06354181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ood, table, indoor, sky&#10;&#10;Description generated with very high confidence">
            <a:extLst>
              <a:ext uri="{FF2B5EF4-FFF2-40B4-BE49-F238E27FC236}">
                <a16:creationId xmlns:a16="http://schemas.microsoft.com/office/drawing/2014/main" xmlns="" id="{0EF4DE5E-52E9-4768-9527-C2FCD1A2A1A8}"/>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145" b="15536"/>
          <a:stretch/>
        </p:blipFill>
        <p:spPr>
          <a:xfrm>
            <a:off x="20" y="10"/>
            <a:ext cx="12191980" cy="6857990"/>
          </a:xfrm>
          <a:prstGeom prst="rect">
            <a:avLst/>
          </a:prstGeom>
        </p:spPr>
      </p:pic>
      <p:cxnSp>
        <p:nvCxnSpPr>
          <p:cNvPr id="17" name="Straight Connector 16">
            <a:extLst>
              <a:ext uri="{FF2B5EF4-FFF2-40B4-BE49-F238E27FC236}">
                <a16:creationId xmlns:a16="http://schemas.microsoft.com/office/drawing/2014/main" xmlns=""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20503161-74D8-457E-9CD7-688A80308A1D}"/>
              </a:ext>
            </a:extLst>
          </p:cNvPr>
          <p:cNvSpPr>
            <a:spLocks noGrp="1"/>
          </p:cNvSpPr>
          <p:nvPr>
            <p:ph type="title"/>
          </p:nvPr>
        </p:nvSpPr>
        <p:spPr>
          <a:xfrm>
            <a:off x="838200" y="1065862"/>
            <a:ext cx="3425571" cy="4726276"/>
          </a:xfrm>
        </p:spPr>
        <p:txBody>
          <a:bodyPr>
            <a:normAutofit/>
          </a:bodyPr>
          <a:lstStyle/>
          <a:p>
            <a:pPr algn="r"/>
            <a:r>
              <a:rPr lang="tr-TR" sz="3700" dirty="0">
                <a:solidFill>
                  <a:schemeClr val="accent1">
                    <a:lumMod val="75000"/>
                  </a:schemeClr>
                </a:solidFill>
                <a:highlight>
                  <a:srgbClr val="000000"/>
                </a:highlight>
                <a:latin typeface="Bernard MT Condensed" panose="02050806060905020404" pitchFamily="18" charset="0"/>
              </a:rPr>
              <a:t>DEMİRİN</a:t>
            </a:r>
            <a:br>
              <a:rPr lang="tr-TR" sz="3700" dirty="0">
                <a:solidFill>
                  <a:schemeClr val="accent1">
                    <a:lumMod val="75000"/>
                  </a:schemeClr>
                </a:solidFill>
                <a:highlight>
                  <a:srgbClr val="000000"/>
                </a:highlight>
                <a:latin typeface="Bernard MT Condensed" panose="02050806060905020404" pitchFamily="18" charset="0"/>
              </a:rPr>
            </a:br>
            <a:r>
              <a:rPr lang="tr-TR" sz="3700" dirty="0">
                <a:solidFill>
                  <a:schemeClr val="accent1">
                    <a:lumMod val="75000"/>
                  </a:schemeClr>
                </a:solidFill>
                <a:highlight>
                  <a:srgbClr val="000000"/>
                </a:highlight>
                <a:latin typeface="Bernard MT Condensed" panose="02050806060905020404" pitchFamily="18" charset="0"/>
              </a:rPr>
              <a:t>BİYOYARARLILIĞI</a:t>
            </a:r>
          </a:p>
        </p:txBody>
      </p:sp>
      <p:sp>
        <p:nvSpPr>
          <p:cNvPr id="3" name="Content Placeholder 2">
            <a:extLst>
              <a:ext uri="{FF2B5EF4-FFF2-40B4-BE49-F238E27FC236}">
                <a16:creationId xmlns:a16="http://schemas.microsoft.com/office/drawing/2014/main" xmlns="" id="{83B6C132-1BB8-43F6-9E79-7FD33DC31A6B}"/>
              </a:ext>
            </a:extLst>
          </p:cNvPr>
          <p:cNvSpPr>
            <a:spLocks noGrp="1"/>
          </p:cNvSpPr>
          <p:nvPr>
            <p:ph idx="1"/>
          </p:nvPr>
        </p:nvSpPr>
        <p:spPr>
          <a:xfrm>
            <a:off x="5155379" y="1065862"/>
            <a:ext cx="5744685" cy="4726276"/>
          </a:xfrm>
        </p:spPr>
        <p:txBody>
          <a:bodyPr anchor="ctr">
            <a:normAutofit/>
          </a:bodyPr>
          <a:lstStyle/>
          <a:p>
            <a:r>
              <a:rPr lang="tr-TR" sz="1400" dirty="0">
                <a:solidFill>
                  <a:srgbClr val="FFFFFF"/>
                </a:solidFill>
                <a:highlight>
                  <a:srgbClr val="000000"/>
                </a:highlight>
              </a:rPr>
              <a:t>Demirin biyoyararlılığını etkileyen birçok faktör vardır. Bunlar;</a:t>
            </a:r>
          </a:p>
          <a:p>
            <a:r>
              <a:rPr lang="tr-TR" sz="1400" dirty="0">
                <a:solidFill>
                  <a:schemeClr val="accent1">
                    <a:lumMod val="75000"/>
                  </a:schemeClr>
                </a:solidFill>
                <a:highlight>
                  <a:srgbClr val="000000"/>
                </a:highlight>
                <a:latin typeface="Bernard MT Condensed" panose="02050806060905020404" pitchFamily="18" charset="0"/>
              </a:rPr>
              <a:t>A. Vücuttaki demirin düzeyi?</a:t>
            </a:r>
          </a:p>
          <a:p>
            <a:r>
              <a:rPr lang="tr-TR" sz="1400" dirty="0">
                <a:solidFill>
                  <a:schemeClr val="accent1">
                    <a:lumMod val="75000"/>
                  </a:schemeClr>
                </a:solidFill>
                <a:highlight>
                  <a:srgbClr val="000000"/>
                </a:highlight>
              </a:rPr>
              <a:t>Düşük demir seviyesi: </a:t>
            </a:r>
            <a:r>
              <a:rPr lang="tr-TR" sz="1400" dirty="0">
                <a:solidFill>
                  <a:srgbClr val="FFFFFF"/>
                </a:solidFill>
                <a:highlight>
                  <a:srgbClr val="000000"/>
                </a:highlight>
              </a:rPr>
              <a:t>Özellikle demir depolarında düşme görülmesi durumlarında bağırsaktan demir emilim hızı veya biyoyararlılık oranı yükselecektir.</a:t>
            </a:r>
          </a:p>
          <a:p>
            <a:r>
              <a:rPr lang="tr-TR" sz="1400" dirty="0">
                <a:solidFill>
                  <a:schemeClr val="accent1">
                    <a:lumMod val="75000"/>
                  </a:schemeClr>
                </a:solidFill>
                <a:highlight>
                  <a:srgbClr val="000000"/>
                </a:highlight>
              </a:rPr>
              <a:t>Yeterli demir seviyesi: </a:t>
            </a:r>
            <a:r>
              <a:rPr lang="tr-TR" sz="1400" dirty="0">
                <a:solidFill>
                  <a:srgbClr val="FFFFFF"/>
                </a:solidFill>
                <a:highlight>
                  <a:srgbClr val="000000"/>
                </a:highlight>
              </a:rPr>
              <a:t>Demir depoları doluysa demir emilim oranı toplam gereksinimi dikkate alarak düşecektir.</a:t>
            </a:r>
          </a:p>
          <a:p>
            <a:r>
              <a:rPr lang="tr-TR" sz="1400" dirty="0">
                <a:solidFill>
                  <a:schemeClr val="accent1">
                    <a:lumMod val="75000"/>
                  </a:schemeClr>
                </a:solidFill>
                <a:highlight>
                  <a:srgbClr val="000000"/>
                </a:highlight>
                <a:latin typeface="Bernard MT Condensed" panose="02050806060905020404" pitchFamily="18" charset="0"/>
              </a:rPr>
              <a:t>B. Gıdalardaki demirin şekli</a:t>
            </a:r>
          </a:p>
          <a:p>
            <a:r>
              <a:rPr lang="tr-TR" sz="1400" dirty="0">
                <a:solidFill>
                  <a:srgbClr val="FFFFFF"/>
                </a:solidFill>
                <a:highlight>
                  <a:srgbClr val="000000"/>
                </a:highlight>
              </a:rPr>
              <a:t>Hem demir yani hemoglobin ve miyoglobine bağlı olan demir sadece ette ve kanda bulunur. Bunların biyoyararlılığı yaklaşık %20-30 arasında değişmektedir.</a:t>
            </a:r>
          </a:p>
          <a:p>
            <a:r>
              <a:rPr lang="tr-TR" sz="1400" dirty="0">
                <a:solidFill>
                  <a:srgbClr val="FFFFFF"/>
                </a:solidFill>
                <a:highlight>
                  <a:srgbClr val="000000"/>
                </a:highlight>
              </a:rPr>
              <a:t>Hem olmayan demir ise bitki ve meyvelerde özellikle baklagiller,tahıllar, ve lifçe zengin yeşil gıdalarda bulunur. Aynı zamanda etteki demirin de %40-60’ı hem olmayan demir şeklindedir. Hem olmayan demirin biyoyararlılığı yaklaşık %5-10 arasındadır.</a:t>
            </a:r>
          </a:p>
          <a:p>
            <a:r>
              <a:rPr lang="tr-TR" sz="1400" dirty="0">
                <a:solidFill>
                  <a:schemeClr val="accent1">
                    <a:lumMod val="75000"/>
                  </a:schemeClr>
                </a:solidFill>
                <a:highlight>
                  <a:srgbClr val="000000"/>
                </a:highlight>
                <a:latin typeface="Bernard MT Condensed" panose="02050806060905020404" pitchFamily="18" charset="0"/>
              </a:rPr>
              <a:t>C. Diyet kompozisyonu ve gıda faktörleri </a:t>
            </a:r>
          </a:p>
          <a:p>
            <a:r>
              <a:rPr lang="tr-TR" sz="1400" dirty="0">
                <a:solidFill>
                  <a:srgbClr val="FFFFFF"/>
                </a:solidFill>
                <a:highlight>
                  <a:srgbClr val="000000"/>
                </a:highlight>
              </a:rPr>
              <a:t>Gıdalardaki ceşitli faktörler hem olmayan demirin biyoyararlılığını arttırabilir veya azaltabilir.</a:t>
            </a:r>
          </a:p>
          <a:p>
            <a:endParaRPr lang="tr-TR" sz="1400" dirty="0">
              <a:solidFill>
                <a:srgbClr val="FFFFFF"/>
              </a:solidFill>
            </a:endParaRPr>
          </a:p>
        </p:txBody>
      </p:sp>
    </p:spTree>
    <p:extLst>
      <p:ext uri="{BB962C8B-B14F-4D97-AF65-F5344CB8AC3E}">
        <p14:creationId xmlns:p14="http://schemas.microsoft.com/office/powerpoint/2010/main" val="3602679874"/>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ood, table, indoor, sky&#10;&#10;Description generated with very high confidence">
            <a:extLst>
              <a:ext uri="{FF2B5EF4-FFF2-40B4-BE49-F238E27FC236}">
                <a16:creationId xmlns:a16="http://schemas.microsoft.com/office/drawing/2014/main" xmlns="" id="{D2BD0E52-E288-4602-ACDF-4B436A40283E}"/>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145" b="15536"/>
          <a:stretch/>
        </p:blipFill>
        <p:spPr>
          <a:xfrm>
            <a:off x="-82173" y="-133554"/>
            <a:ext cx="12191980" cy="6857990"/>
          </a:xfrm>
          <a:prstGeom prst="rect">
            <a:avLst/>
          </a:prstGeom>
        </p:spPr>
      </p:pic>
      <p:cxnSp>
        <p:nvCxnSpPr>
          <p:cNvPr id="17" name="Straight Connector 16">
            <a:extLst>
              <a:ext uri="{FF2B5EF4-FFF2-40B4-BE49-F238E27FC236}">
                <a16:creationId xmlns:a16="http://schemas.microsoft.com/office/drawing/2014/main" xmlns=""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56096649-E870-49A1-A18E-90463A458565}"/>
              </a:ext>
            </a:extLst>
          </p:cNvPr>
          <p:cNvSpPr>
            <a:spLocks noGrp="1"/>
          </p:cNvSpPr>
          <p:nvPr>
            <p:ph type="title"/>
          </p:nvPr>
        </p:nvSpPr>
        <p:spPr>
          <a:xfrm>
            <a:off x="838201" y="1065862"/>
            <a:ext cx="3313164" cy="4726276"/>
          </a:xfrm>
        </p:spPr>
        <p:txBody>
          <a:bodyPr>
            <a:normAutofit/>
          </a:bodyPr>
          <a:lstStyle/>
          <a:p>
            <a:pPr algn="r"/>
            <a:r>
              <a:rPr lang="tr-TR" sz="4000" dirty="0">
                <a:solidFill>
                  <a:schemeClr val="accent2">
                    <a:lumMod val="50000"/>
                  </a:schemeClr>
                </a:solidFill>
                <a:highlight>
                  <a:srgbClr val="000000"/>
                </a:highlight>
                <a:latin typeface="Bernard MT Condensed" panose="02050806060905020404" pitchFamily="18" charset="0"/>
              </a:rPr>
              <a:t> </a:t>
            </a:r>
            <a:r>
              <a:rPr lang="tr-TR" sz="4000" dirty="0">
                <a:solidFill>
                  <a:schemeClr val="accent1">
                    <a:lumMod val="75000"/>
                  </a:schemeClr>
                </a:solidFill>
                <a:highlight>
                  <a:srgbClr val="000000"/>
                </a:highlight>
                <a:latin typeface="Bernard MT Condensed" panose="02050806060905020404" pitchFamily="18" charset="0"/>
              </a:rPr>
              <a:t>DEMİR</a:t>
            </a:r>
            <a:br>
              <a:rPr lang="tr-TR" sz="4000" dirty="0">
                <a:solidFill>
                  <a:schemeClr val="accent1">
                    <a:lumMod val="75000"/>
                  </a:schemeClr>
                </a:solidFill>
                <a:highlight>
                  <a:srgbClr val="000000"/>
                </a:highlight>
                <a:latin typeface="Bernard MT Condensed" panose="02050806060905020404" pitchFamily="18" charset="0"/>
              </a:rPr>
            </a:br>
            <a:r>
              <a:rPr lang="tr-TR" sz="4000" dirty="0">
                <a:solidFill>
                  <a:schemeClr val="accent1">
                    <a:lumMod val="75000"/>
                  </a:schemeClr>
                </a:solidFill>
                <a:highlight>
                  <a:srgbClr val="000000"/>
                </a:highlight>
                <a:latin typeface="Bernard MT Condensed" panose="02050806060905020404" pitchFamily="18" charset="0"/>
              </a:rPr>
              <a:t>GEREKSİNİMİ</a:t>
            </a:r>
          </a:p>
        </p:txBody>
      </p:sp>
      <p:sp>
        <p:nvSpPr>
          <p:cNvPr id="3" name="Content Placeholder 2">
            <a:extLst>
              <a:ext uri="{FF2B5EF4-FFF2-40B4-BE49-F238E27FC236}">
                <a16:creationId xmlns:a16="http://schemas.microsoft.com/office/drawing/2014/main" xmlns="" id="{F42D25AF-71DD-4FE0-B841-B7FA2B8497E1}"/>
              </a:ext>
            </a:extLst>
          </p:cNvPr>
          <p:cNvSpPr>
            <a:spLocks noGrp="1"/>
          </p:cNvSpPr>
          <p:nvPr>
            <p:ph idx="1"/>
          </p:nvPr>
        </p:nvSpPr>
        <p:spPr>
          <a:xfrm>
            <a:off x="5155379" y="1065862"/>
            <a:ext cx="5744685" cy="4726276"/>
          </a:xfrm>
        </p:spPr>
        <p:txBody>
          <a:bodyPr anchor="ctr">
            <a:normAutofit/>
          </a:bodyPr>
          <a:lstStyle/>
          <a:p>
            <a:r>
              <a:rPr lang="tr-TR" sz="2000" dirty="0">
                <a:solidFill>
                  <a:srgbClr val="FFFFFF"/>
                </a:solidFill>
                <a:highlight>
                  <a:srgbClr val="000000"/>
                </a:highlight>
              </a:rPr>
              <a:t>Günlük 15 mg olan demir ihtiyacı hayvansal gıda ağırlıklı diyetlerle karşılanabilir.</a:t>
            </a:r>
          </a:p>
          <a:p>
            <a:endParaRPr lang="tr-TR" sz="2000" dirty="0">
              <a:solidFill>
                <a:srgbClr val="FFFFFF"/>
              </a:solidFill>
              <a:highlight>
                <a:srgbClr val="000000"/>
              </a:highlight>
            </a:endParaRPr>
          </a:p>
          <a:p>
            <a:r>
              <a:rPr lang="tr-TR" sz="2000" dirty="0">
                <a:solidFill>
                  <a:schemeClr val="accent1">
                    <a:lumMod val="75000"/>
                  </a:schemeClr>
                </a:solidFill>
                <a:highlight>
                  <a:srgbClr val="000000"/>
                </a:highlight>
                <a:latin typeface="Bernard MT Condensed" panose="02050806060905020404" pitchFamily="18" charset="0"/>
              </a:rPr>
              <a:t>DEMİRİN GIDA KAYNAKLARI </a:t>
            </a:r>
          </a:p>
          <a:p>
            <a:endParaRPr lang="tr-TR" sz="2000" dirty="0">
              <a:solidFill>
                <a:srgbClr val="FFFFFF"/>
              </a:solidFill>
              <a:highlight>
                <a:srgbClr val="000000"/>
              </a:highlight>
              <a:latin typeface="Bernard MT Condensed" panose="02050806060905020404" pitchFamily="18" charset="0"/>
            </a:endParaRPr>
          </a:p>
          <a:p>
            <a:r>
              <a:rPr lang="tr-TR" sz="2000" dirty="0">
                <a:solidFill>
                  <a:srgbClr val="FFFFFF"/>
                </a:solidFill>
                <a:highlight>
                  <a:srgbClr val="000000"/>
                </a:highlight>
              </a:rPr>
              <a:t>Gıdalarda demir hem ve hem olmayan formda bulunabilir. Et ve kan ürünlerinde demir hem formundadır. Ancak hayvansal ürün olmasına rağmen süt hem formda demir içermez.</a:t>
            </a:r>
          </a:p>
          <a:p>
            <a:r>
              <a:rPr lang="tr-TR" sz="2000" dirty="0">
                <a:solidFill>
                  <a:srgbClr val="FFFFFF"/>
                </a:solidFill>
                <a:highlight>
                  <a:srgbClr val="000000"/>
                </a:highlight>
              </a:rPr>
              <a:t>Demir bakımından zengin gıdalar genelde et ve et ürünleridir.</a:t>
            </a:r>
          </a:p>
        </p:txBody>
      </p:sp>
    </p:spTree>
    <p:extLst>
      <p:ext uri="{BB962C8B-B14F-4D97-AF65-F5344CB8AC3E}">
        <p14:creationId xmlns:p14="http://schemas.microsoft.com/office/powerpoint/2010/main" val="838041990"/>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ood, table, indoor, sky&#10;&#10;Description generated with very high confidence">
            <a:extLst>
              <a:ext uri="{FF2B5EF4-FFF2-40B4-BE49-F238E27FC236}">
                <a16:creationId xmlns:a16="http://schemas.microsoft.com/office/drawing/2014/main" xmlns="" id="{2EBDAEBE-C897-4822-84B9-91CDBDEB0001}"/>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145" b="15536"/>
          <a:stretch/>
        </p:blipFill>
        <p:spPr>
          <a:xfrm>
            <a:off x="20" y="10"/>
            <a:ext cx="12191980" cy="6857990"/>
          </a:xfrm>
          <a:prstGeom prst="rect">
            <a:avLst/>
          </a:prstGeom>
        </p:spPr>
      </p:pic>
      <p:cxnSp>
        <p:nvCxnSpPr>
          <p:cNvPr id="17" name="Straight Connector 16">
            <a:extLst>
              <a:ext uri="{FF2B5EF4-FFF2-40B4-BE49-F238E27FC236}">
                <a16:creationId xmlns:a16="http://schemas.microsoft.com/office/drawing/2014/main" xmlns=""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DBF64650-94B5-4577-9DA4-067E18B6D3BA}"/>
              </a:ext>
            </a:extLst>
          </p:cNvPr>
          <p:cNvSpPr>
            <a:spLocks noGrp="1"/>
          </p:cNvSpPr>
          <p:nvPr>
            <p:ph type="title"/>
          </p:nvPr>
        </p:nvSpPr>
        <p:spPr>
          <a:xfrm>
            <a:off x="838201" y="1065862"/>
            <a:ext cx="3313164" cy="4726276"/>
          </a:xfrm>
        </p:spPr>
        <p:txBody>
          <a:bodyPr>
            <a:normAutofit/>
          </a:bodyPr>
          <a:lstStyle/>
          <a:p>
            <a:pPr algn="r"/>
            <a:r>
              <a:rPr lang="tr-TR" sz="4000" dirty="0">
                <a:solidFill>
                  <a:schemeClr val="accent1">
                    <a:lumMod val="75000"/>
                  </a:schemeClr>
                </a:solidFill>
                <a:latin typeface="Bernard MT Condensed" panose="02050806060905020404" pitchFamily="18" charset="0"/>
              </a:rPr>
              <a:t> </a:t>
            </a:r>
            <a:r>
              <a:rPr lang="tr-TR" sz="4000" dirty="0">
                <a:solidFill>
                  <a:schemeClr val="accent1">
                    <a:lumMod val="75000"/>
                  </a:schemeClr>
                </a:solidFill>
                <a:highlight>
                  <a:srgbClr val="000000"/>
                </a:highlight>
                <a:latin typeface="Bernard MT Condensed" panose="02050806060905020404" pitchFamily="18" charset="0"/>
              </a:rPr>
              <a:t>TOKSİSİTE</a:t>
            </a:r>
          </a:p>
        </p:txBody>
      </p:sp>
      <p:sp>
        <p:nvSpPr>
          <p:cNvPr id="3" name="Content Placeholder 2">
            <a:extLst>
              <a:ext uri="{FF2B5EF4-FFF2-40B4-BE49-F238E27FC236}">
                <a16:creationId xmlns:a16="http://schemas.microsoft.com/office/drawing/2014/main" xmlns="" id="{C29BB4DB-9832-4BE2-9B96-25183EA1B9C5}"/>
              </a:ext>
            </a:extLst>
          </p:cNvPr>
          <p:cNvSpPr>
            <a:spLocks noGrp="1"/>
          </p:cNvSpPr>
          <p:nvPr>
            <p:ph idx="1"/>
          </p:nvPr>
        </p:nvSpPr>
        <p:spPr>
          <a:xfrm>
            <a:off x="5155379" y="1065862"/>
            <a:ext cx="5744685" cy="4726276"/>
          </a:xfrm>
        </p:spPr>
        <p:txBody>
          <a:bodyPr anchor="ctr">
            <a:normAutofit/>
          </a:bodyPr>
          <a:lstStyle/>
          <a:p>
            <a:r>
              <a:rPr lang="tr-TR" sz="2000" dirty="0">
                <a:solidFill>
                  <a:srgbClr val="FFFFFF"/>
                </a:solidFill>
                <a:highlight>
                  <a:srgbClr val="000000"/>
                </a:highlight>
              </a:rPr>
              <a:t>Ağızdan aşırı demir alımına bağlı olarak toksisite oluşur. Bunun belirtileri bulantı, kusma ve kramp tarzı karın ağrılarıdır.</a:t>
            </a:r>
          </a:p>
          <a:p>
            <a:r>
              <a:rPr lang="tr-TR" sz="2000" dirty="0">
                <a:solidFill>
                  <a:srgbClr val="FFFFFF"/>
                </a:solidFill>
                <a:highlight>
                  <a:srgbClr val="000000"/>
                </a:highlight>
              </a:rPr>
              <a:t>Bilindiği gibi demirin dışarı atılması güçtür. Bunlar geri dönüştürülür, depolanır ancak çok az bir kısmı vücuttan atılır. </a:t>
            </a:r>
          </a:p>
          <a:p>
            <a:r>
              <a:rPr lang="tr-TR" sz="2000" dirty="0">
                <a:solidFill>
                  <a:srgbClr val="FFFFFF"/>
                </a:solidFill>
                <a:highlight>
                  <a:srgbClr val="000000"/>
                </a:highlight>
              </a:rPr>
              <a:t>Demir kuvvetli bir oksidan etkiye sahiptir ve fazlası hücrelerde hasara neden olabileceği için aşırı demir alımından kaçınılmalıdır.</a:t>
            </a:r>
          </a:p>
        </p:txBody>
      </p:sp>
    </p:spTree>
    <p:extLst>
      <p:ext uri="{BB962C8B-B14F-4D97-AF65-F5344CB8AC3E}">
        <p14:creationId xmlns:p14="http://schemas.microsoft.com/office/powerpoint/2010/main" val="1659167630"/>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4D5EBD-53C9-49B9-8881-5F3A7D6484A0}"/>
              </a:ext>
            </a:extLst>
          </p:cNvPr>
          <p:cNvSpPr>
            <a:spLocks noGrp="1"/>
          </p:cNvSpPr>
          <p:nvPr>
            <p:ph type="title"/>
          </p:nvPr>
        </p:nvSpPr>
        <p:spPr>
          <a:xfrm>
            <a:off x="3190982" y="272069"/>
            <a:ext cx="10515600" cy="1325563"/>
          </a:xfrm>
        </p:spPr>
        <p:txBody>
          <a:bodyPr/>
          <a:lstStyle/>
          <a:p>
            <a:r>
              <a:rPr lang="tr-TR" dirty="0">
                <a:solidFill>
                  <a:schemeClr val="accent1">
                    <a:lumMod val="75000"/>
                  </a:schemeClr>
                </a:solidFill>
                <a:highlight>
                  <a:srgbClr val="000000"/>
                </a:highlight>
                <a:latin typeface="Bernard MT Condensed" panose="02050806060905020404" pitchFamily="18" charset="0"/>
              </a:rPr>
              <a:t>DEMİRİN GIDA KAYNAKLARI</a:t>
            </a:r>
          </a:p>
        </p:txBody>
      </p:sp>
      <p:pic>
        <p:nvPicPr>
          <p:cNvPr id="4" name="Picture 3" descr="A close up of text on a black background&#10;&#10;Description generated with high confidence">
            <a:extLst>
              <a:ext uri="{FF2B5EF4-FFF2-40B4-BE49-F238E27FC236}">
                <a16:creationId xmlns:a16="http://schemas.microsoft.com/office/drawing/2014/main" xmlns="" id="{03714F97-D937-49C6-883D-534CEC9DA5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083" y="1917699"/>
            <a:ext cx="4264917" cy="3342669"/>
          </a:xfrm>
          <a:prstGeom prst="rect">
            <a:avLst/>
          </a:prstGeom>
        </p:spPr>
      </p:pic>
      <p:pic>
        <p:nvPicPr>
          <p:cNvPr id="6" name="Picture 5" descr="A close up of food&#10;&#10;Description generated with very high confidence">
            <a:extLst>
              <a:ext uri="{FF2B5EF4-FFF2-40B4-BE49-F238E27FC236}">
                <a16:creationId xmlns:a16="http://schemas.microsoft.com/office/drawing/2014/main" xmlns="" id="{E563DC09-526F-45CE-8234-3FE97F604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7592" y="1993900"/>
            <a:ext cx="2832100" cy="2870200"/>
          </a:xfrm>
          <a:prstGeom prst="rect">
            <a:avLst/>
          </a:prstGeom>
        </p:spPr>
      </p:pic>
      <p:pic>
        <p:nvPicPr>
          <p:cNvPr id="8" name="Picture 7">
            <a:extLst>
              <a:ext uri="{FF2B5EF4-FFF2-40B4-BE49-F238E27FC236}">
                <a16:creationId xmlns:a16="http://schemas.microsoft.com/office/drawing/2014/main" xmlns="" id="{B4A3E75C-1392-4189-833D-959648E10D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292" y="2277413"/>
            <a:ext cx="3145843" cy="2538391"/>
          </a:xfrm>
          <a:prstGeom prst="rect">
            <a:avLst/>
          </a:prstGeom>
        </p:spPr>
      </p:pic>
    </p:spTree>
    <p:extLst>
      <p:ext uri="{BB962C8B-B14F-4D97-AF65-F5344CB8AC3E}">
        <p14:creationId xmlns:p14="http://schemas.microsoft.com/office/powerpoint/2010/main" val="1693551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ood, table, indoor, sky&#10;&#10;Description generated with very high confidence">
            <a:extLst>
              <a:ext uri="{FF2B5EF4-FFF2-40B4-BE49-F238E27FC236}">
                <a16:creationId xmlns:a16="http://schemas.microsoft.com/office/drawing/2014/main" xmlns="" id="{0DBD2A55-BF2A-4D24-B2B7-6A7D26C11477}"/>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145" b="15536"/>
          <a:stretch/>
        </p:blipFill>
        <p:spPr>
          <a:xfrm>
            <a:off x="20" y="10"/>
            <a:ext cx="12191980" cy="6857990"/>
          </a:xfrm>
          <a:prstGeom prst="rect">
            <a:avLst/>
          </a:prstGeom>
        </p:spPr>
      </p:pic>
      <p:cxnSp>
        <p:nvCxnSpPr>
          <p:cNvPr id="17" name="Straight Connector 16">
            <a:extLst>
              <a:ext uri="{FF2B5EF4-FFF2-40B4-BE49-F238E27FC236}">
                <a16:creationId xmlns:a16="http://schemas.microsoft.com/office/drawing/2014/main" xmlns=""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DB593D81-526B-4A21-9CC2-635A7B9538C2}"/>
              </a:ext>
            </a:extLst>
          </p:cNvPr>
          <p:cNvSpPr>
            <a:spLocks noGrp="1"/>
          </p:cNvSpPr>
          <p:nvPr>
            <p:ph type="title"/>
          </p:nvPr>
        </p:nvSpPr>
        <p:spPr>
          <a:xfrm>
            <a:off x="838201" y="1065862"/>
            <a:ext cx="3313164" cy="4726276"/>
          </a:xfrm>
        </p:spPr>
        <p:txBody>
          <a:bodyPr>
            <a:normAutofit/>
          </a:bodyPr>
          <a:lstStyle/>
          <a:p>
            <a:pPr algn="r"/>
            <a:r>
              <a:rPr lang="tr-TR" sz="4000" dirty="0">
                <a:solidFill>
                  <a:schemeClr val="accent1">
                    <a:lumMod val="75000"/>
                  </a:schemeClr>
                </a:solidFill>
                <a:highlight>
                  <a:srgbClr val="000000"/>
                </a:highlight>
                <a:latin typeface="Bernard MT Condensed" panose="02050806060905020404" pitchFamily="18" charset="0"/>
              </a:rPr>
              <a:t>ÇİNKO</a:t>
            </a:r>
          </a:p>
        </p:txBody>
      </p:sp>
      <p:sp>
        <p:nvSpPr>
          <p:cNvPr id="3" name="Content Placeholder 2">
            <a:extLst>
              <a:ext uri="{FF2B5EF4-FFF2-40B4-BE49-F238E27FC236}">
                <a16:creationId xmlns:a16="http://schemas.microsoft.com/office/drawing/2014/main" xmlns="" id="{FD264EAB-E9E5-489E-94E1-76FB6249E3E7}"/>
              </a:ext>
            </a:extLst>
          </p:cNvPr>
          <p:cNvSpPr>
            <a:spLocks noGrp="1"/>
          </p:cNvSpPr>
          <p:nvPr>
            <p:ph idx="1"/>
          </p:nvPr>
        </p:nvSpPr>
        <p:spPr>
          <a:xfrm>
            <a:off x="5155379" y="1065862"/>
            <a:ext cx="5744685" cy="4726276"/>
          </a:xfrm>
        </p:spPr>
        <p:txBody>
          <a:bodyPr anchor="ctr">
            <a:normAutofit/>
          </a:bodyPr>
          <a:lstStyle/>
          <a:p>
            <a:r>
              <a:rPr lang="tr-TR" sz="1700" dirty="0">
                <a:solidFill>
                  <a:srgbClr val="FFFFFF"/>
                </a:solidFill>
                <a:highlight>
                  <a:srgbClr val="000000"/>
                </a:highlight>
              </a:rPr>
              <a:t>Çinkonun döl verimini iyileştirici bir etkiye sahşip olduğu ve spermin kalitesini arttırdığı bildirilmektedir.</a:t>
            </a:r>
          </a:p>
          <a:p>
            <a:endParaRPr lang="tr-TR" sz="1700" dirty="0">
              <a:solidFill>
                <a:srgbClr val="FFFFFF"/>
              </a:solidFill>
              <a:highlight>
                <a:srgbClr val="000000"/>
              </a:highlight>
            </a:endParaRPr>
          </a:p>
          <a:p>
            <a:r>
              <a:rPr lang="tr-TR" dirty="0">
                <a:solidFill>
                  <a:schemeClr val="accent1">
                    <a:lumMod val="75000"/>
                  </a:schemeClr>
                </a:solidFill>
                <a:highlight>
                  <a:srgbClr val="000000"/>
                </a:highlight>
                <a:latin typeface="Bernard MT Condensed" panose="02050806060905020404" pitchFamily="18" charset="0"/>
              </a:rPr>
              <a:t>FONKSİYONU</a:t>
            </a:r>
          </a:p>
          <a:p>
            <a:endParaRPr lang="tr-TR" sz="1700" dirty="0">
              <a:solidFill>
                <a:srgbClr val="FFFFFF"/>
              </a:solidFill>
              <a:highlight>
                <a:srgbClr val="000000"/>
              </a:highlight>
              <a:latin typeface="Bernard MT Condensed" panose="02050806060905020404" pitchFamily="18" charset="0"/>
            </a:endParaRPr>
          </a:p>
          <a:p>
            <a:r>
              <a:rPr lang="tr-TR" sz="1700" dirty="0">
                <a:solidFill>
                  <a:srgbClr val="FFFFFF"/>
                </a:solidFill>
                <a:highlight>
                  <a:srgbClr val="000000"/>
                </a:highlight>
              </a:rPr>
              <a:t>Çinko yapısında bulunduğu birçok enzim aracılıyla bir çok reaksiyona katılır.</a:t>
            </a:r>
          </a:p>
          <a:p>
            <a:r>
              <a:rPr lang="tr-TR" sz="1700" dirty="0">
                <a:solidFill>
                  <a:srgbClr val="FFFFFF"/>
                </a:solidFill>
                <a:highlight>
                  <a:srgbClr val="000000"/>
                </a:highlight>
              </a:rPr>
              <a:t>Çinko aynı zamanda birçok enzimi de aktivite eder veya baskılayabilir.</a:t>
            </a:r>
          </a:p>
          <a:p>
            <a:r>
              <a:rPr lang="tr-TR" sz="1700" dirty="0">
                <a:solidFill>
                  <a:srgbClr val="FFFFFF"/>
                </a:solidFill>
                <a:highlight>
                  <a:srgbClr val="000000"/>
                </a:highlight>
              </a:rPr>
              <a:t>Stereoid hormonlarının, tiroid hormonlarının ve kalsitiriolininin reseptörlerinin transkripsiyon faktörlerine bağlanır. Çinko insülinin yapısında da bulunur.</a:t>
            </a:r>
          </a:p>
          <a:p>
            <a:r>
              <a:rPr lang="tr-TR" sz="1700" dirty="0">
                <a:solidFill>
                  <a:srgbClr val="FFFFFF"/>
                </a:solidFill>
                <a:highlight>
                  <a:srgbClr val="000000"/>
                </a:highlight>
              </a:rPr>
              <a:t>Bu enzimlerin coğu hücrelerin yenilenmesinde veya üretilmesinde görevlidirler.</a:t>
            </a:r>
          </a:p>
          <a:p>
            <a:endParaRPr lang="tr-TR" sz="1700" dirty="0">
              <a:solidFill>
                <a:srgbClr val="FFFFFF"/>
              </a:solidFill>
            </a:endParaRPr>
          </a:p>
        </p:txBody>
      </p:sp>
    </p:spTree>
    <p:extLst>
      <p:ext uri="{BB962C8B-B14F-4D97-AF65-F5344CB8AC3E}">
        <p14:creationId xmlns:p14="http://schemas.microsoft.com/office/powerpoint/2010/main" val="207719619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food, table, indoor, sky&#10;&#10;Description generated with very high confidence">
            <a:extLst>
              <a:ext uri="{FF2B5EF4-FFF2-40B4-BE49-F238E27FC236}">
                <a16:creationId xmlns:a16="http://schemas.microsoft.com/office/drawing/2014/main" xmlns="" id="{CDFBF099-57C0-4F93-AD5B-972AB60A8EC4}"/>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145" b="15536"/>
          <a:stretch/>
        </p:blipFill>
        <p:spPr>
          <a:xfrm>
            <a:off x="147986" y="1"/>
            <a:ext cx="12191980" cy="6857999"/>
          </a:xfrm>
          <a:prstGeom prst="rect">
            <a:avLst/>
          </a:prstGeom>
        </p:spPr>
      </p:pic>
      <p:cxnSp>
        <p:nvCxnSpPr>
          <p:cNvPr id="26" name="Straight Connector 25">
            <a:extLst>
              <a:ext uri="{FF2B5EF4-FFF2-40B4-BE49-F238E27FC236}">
                <a16:creationId xmlns:a16="http://schemas.microsoft.com/office/drawing/2014/main" xmlns=""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0E90617C-F95F-415E-B6AA-072EEFE29509}"/>
              </a:ext>
            </a:extLst>
          </p:cNvPr>
          <p:cNvSpPr>
            <a:spLocks noGrp="1"/>
          </p:cNvSpPr>
          <p:nvPr>
            <p:ph type="title"/>
          </p:nvPr>
        </p:nvSpPr>
        <p:spPr>
          <a:xfrm>
            <a:off x="1352090" y="1306046"/>
            <a:ext cx="2751729" cy="4391695"/>
          </a:xfrm>
        </p:spPr>
        <p:txBody>
          <a:bodyPr>
            <a:normAutofit/>
          </a:bodyPr>
          <a:lstStyle/>
          <a:p>
            <a:pPr algn="r"/>
            <a:r>
              <a:rPr lang="tr-TR" sz="4000" dirty="0">
                <a:solidFill>
                  <a:schemeClr val="accent1">
                    <a:lumMod val="75000"/>
                  </a:schemeClr>
                </a:solidFill>
                <a:highlight>
                  <a:srgbClr val="000000"/>
                </a:highlight>
                <a:latin typeface="Bernard MT Condensed" panose="02050806060905020404" pitchFamily="18" charset="0"/>
              </a:rPr>
              <a:t>MİNERAL MADDELERİN BESİN ZİNCİRİNE GİRİŞİ</a:t>
            </a:r>
          </a:p>
        </p:txBody>
      </p:sp>
      <p:sp>
        <p:nvSpPr>
          <p:cNvPr id="3" name="Content Placeholder 2">
            <a:extLst>
              <a:ext uri="{FF2B5EF4-FFF2-40B4-BE49-F238E27FC236}">
                <a16:creationId xmlns:a16="http://schemas.microsoft.com/office/drawing/2014/main" xmlns="" id="{4D7688DE-D2F0-4467-8BB3-E2B9FDF97A3B}"/>
              </a:ext>
            </a:extLst>
          </p:cNvPr>
          <p:cNvSpPr>
            <a:spLocks noGrp="1"/>
          </p:cNvSpPr>
          <p:nvPr>
            <p:ph idx="1"/>
          </p:nvPr>
        </p:nvSpPr>
        <p:spPr>
          <a:xfrm>
            <a:off x="5095225" y="111763"/>
            <a:ext cx="5744685" cy="4726276"/>
          </a:xfrm>
        </p:spPr>
        <p:txBody>
          <a:bodyPr anchor="ctr">
            <a:normAutofit/>
          </a:bodyPr>
          <a:lstStyle/>
          <a:p>
            <a:endParaRPr lang="tr-TR" sz="2000" dirty="0">
              <a:solidFill>
                <a:srgbClr val="FFFFFF"/>
              </a:solidFill>
            </a:endParaRPr>
          </a:p>
          <a:p>
            <a:r>
              <a:rPr lang="tr-TR" sz="2000" dirty="0">
                <a:solidFill>
                  <a:srgbClr val="FFFFFF"/>
                </a:solidFill>
              </a:rPr>
              <a:t>Yaklaşık 4 milyar yıl önce dünya oluşurken mineral maddeler yer kabuğuna dahil oldular. Zaman içerisinde su yeryüzündeki kayaların arasında dolandıkça mineral maddeler suya karıştılar.Daha sonra bitkiler suyu adsorbe ettiler ve kendi ihtiyaçlarına göre sudaki mineralleri kullandılar. Hayvanlar bu bitkileri yiyerek suyuda içerek beslendiler. Bu şekilde mineral madde gereksinimlerini karşıladılar. Mineral madde gereksinimlerini doğadan doğrudan karşıladılar. Bu şekilde mineral maddeler hayvan ve insanların yapısına girdiler.</a:t>
            </a:r>
          </a:p>
        </p:txBody>
      </p:sp>
      <p:pic>
        <p:nvPicPr>
          <p:cNvPr id="8" name="Picture 7" descr="A person holding a sign&#10;&#10;Description generated with high confidence">
            <a:extLst>
              <a:ext uri="{FF2B5EF4-FFF2-40B4-BE49-F238E27FC236}">
                <a16:creationId xmlns:a16="http://schemas.microsoft.com/office/drawing/2014/main" xmlns="" id="{B4CB5D38-D24C-4867-9EEA-422869B964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7682" y="4156086"/>
            <a:ext cx="4024643" cy="25901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09552692"/>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ood, table, indoor, sky&#10;&#10;Description generated with very high confidence">
            <a:extLst>
              <a:ext uri="{FF2B5EF4-FFF2-40B4-BE49-F238E27FC236}">
                <a16:creationId xmlns:a16="http://schemas.microsoft.com/office/drawing/2014/main" xmlns="" id="{A25D0DFA-18D0-4D34-ACC7-E747E1974848}"/>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145" b="15536"/>
          <a:stretch/>
        </p:blipFill>
        <p:spPr>
          <a:xfrm>
            <a:off x="20" y="10"/>
            <a:ext cx="12191980" cy="6857990"/>
          </a:xfrm>
          <a:prstGeom prst="rect">
            <a:avLst/>
          </a:prstGeom>
        </p:spPr>
      </p:pic>
      <p:cxnSp>
        <p:nvCxnSpPr>
          <p:cNvPr id="17" name="Straight Connector 16">
            <a:extLst>
              <a:ext uri="{FF2B5EF4-FFF2-40B4-BE49-F238E27FC236}">
                <a16:creationId xmlns:a16="http://schemas.microsoft.com/office/drawing/2014/main" xmlns=""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B228F291-EA72-48BE-8969-124CF60E01DB}"/>
              </a:ext>
            </a:extLst>
          </p:cNvPr>
          <p:cNvSpPr>
            <a:spLocks noGrp="1"/>
          </p:cNvSpPr>
          <p:nvPr>
            <p:ph type="title"/>
          </p:nvPr>
        </p:nvSpPr>
        <p:spPr>
          <a:xfrm>
            <a:off x="838201" y="1065862"/>
            <a:ext cx="3313164" cy="4726276"/>
          </a:xfrm>
        </p:spPr>
        <p:txBody>
          <a:bodyPr>
            <a:normAutofit/>
          </a:bodyPr>
          <a:lstStyle/>
          <a:p>
            <a:pPr algn="r"/>
            <a:r>
              <a:rPr lang="tr-TR" sz="4000" dirty="0">
                <a:solidFill>
                  <a:schemeClr val="accent1">
                    <a:lumMod val="75000"/>
                  </a:schemeClr>
                </a:solidFill>
                <a:highlight>
                  <a:srgbClr val="000000"/>
                </a:highlight>
                <a:latin typeface="Bernard MT Condensed" panose="02050806060905020404" pitchFamily="18" charset="0"/>
              </a:rPr>
              <a:t>ÇİNKO EKSİKLİĞİ</a:t>
            </a:r>
          </a:p>
        </p:txBody>
      </p:sp>
      <p:sp>
        <p:nvSpPr>
          <p:cNvPr id="3" name="Content Placeholder 2">
            <a:extLst>
              <a:ext uri="{FF2B5EF4-FFF2-40B4-BE49-F238E27FC236}">
                <a16:creationId xmlns:a16="http://schemas.microsoft.com/office/drawing/2014/main" xmlns="" id="{EEE01FE3-560B-4406-B452-E569F9D433E6}"/>
              </a:ext>
            </a:extLst>
          </p:cNvPr>
          <p:cNvSpPr>
            <a:spLocks noGrp="1"/>
          </p:cNvSpPr>
          <p:nvPr>
            <p:ph idx="1"/>
          </p:nvPr>
        </p:nvSpPr>
        <p:spPr>
          <a:xfrm>
            <a:off x="5155379" y="1065862"/>
            <a:ext cx="5744685" cy="4726276"/>
          </a:xfrm>
        </p:spPr>
        <p:txBody>
          <a:bodyPr anchor="ctr">
            <a:normAutofit/>
          </a:bodyPr>
          <a:lstStyle/>
          <a:p>
            <a:r>
              <a:rPr lang="tr-TR" sz="2000" dirty="0">
                <a:solidFill>
                  <a:srgbClr val="FFFFFF"/>
                </a:solidFill>
                <a:highlight>
                  <a:srgbClr val="000000"/>
                </a:highlight>
              </a:rPr>
              <a:t>Çinko eksikliğinin belirtileri:</a:t>
            </a:r>
          </a:p>
          <a:p>
            <a:r>
              <a:rPr lang="tr-TR" sz="2000" dirty="0">
                <a:solidFill>
                  <a:srgbClr val="FFFFFF"/>
                </a:solidFill>
                <a:highlight>
                  <a:srgbClr val="000000"/>
                </a:highlight>
              </a:rPr>
              <a:t>Cinsel gelişimin gecikmesi</a:t>
            </a:r>
          </a:p>
          <a:p>
            <a:r>
              <a:rPr lang="tr-TR" sz="2000" dirty="0">
                <a:solidFill>
                  <a:srgbClr val="FFFFFF"/>
                </a:solidFill>
                <a:highlight>
                  <a:srgbClr val="000000"/>
                </a:highlight>
              </a:rPr>
              <a:t>Bağışıklık sisteminin yetersizliği veya bozulması , sürekli nezle ve gripbe yakalanma</a:t>
            </a:r>
          </a:p>
          <a:p>
            <a:r>
              <a:rPr lang="tr-TR" sz="2000" dirty="0">
                <a:solidFill>
                  <a:srgbClr val="FFFFFF"/>
                </a:solidFill>
                <a:highlight>
                  <a:srgbClr val="000000"/>
                </a:highlight>
              </a:rPr>
              <a:t>Tat algılamada düşüş</a:t>
            </a:r>
          </a:p>
          <a:p>
            <a:r>
              <a:rPr lang="tr-TR" sz="2000" dirty="0">
                <a:solidFill>
                  <a:srgbClr val="FFFFFF"/>
                </a:solidFill>
                <a:highlight>
                  <a:srgbClr val="000000"/>
                </a:highlight>
              </a:rPr>
              <a:t>Sperm kalitesinde ve miktarında düşme  </a:t>
            </a:r>
          </a:p>
        </p:txBody>
      </p:sp>
    </p:spTree>
    <p:extLst>
      <p:ext uri="{BB962C8B-B14F-4D97-AF65-F5344CB8AC3E}">
        <p14:creationId xmlns:p14="http://schemas.microsoft.com/office/powerpoint/2010/main" val="225702321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ood, table, indoor, sky&#10;&#10;Description generated with very high confidence">
            <a:extLst>
              <a:ext uri="{FF2B5EF4-FFF2-40B4-BE49-F238E27FC236}">
                <a16:creationId xmlns:a16="http://schemas.microsoft.com/office/drawing/2014/main" xmlns="" id="{7910289E-9C1F-4888-9A58-313BBDF1AACD}"/>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145" b="15536"/>
          <a:stretch/>
        </p:blipFill>
        <p:spPr>
          <a:xfrm>
            <a:off x="20" y="10"/>
            <a:ext cx="12191980" cy="6857990"/>
          </a:xfrm>
          <a:prstGeom prst="rect">
            <a:avLst/>
          </a:prstGeom>
        </p:spPr>
      </p:pic>
      <p:cxnSp>
        <p:nvCxnSpPr>
          <p:cNvPr id="17" name="Straight Connector 16">
            <a:extLst>
              <a:ext uri="{FF2B5EF4-FFF2-40B4-BE49-F238E27FC236}">
                <a16:creationId xmlns:a16="http://schemas.microsoft.com/office/drawing/2014/main" xmlns=""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E15C509E-8BD9-4C8B-B4D2-C21D704BE711}"/>
              </a:ext>
            </a:extLst>
          </p:cNvPr>
          <p:cNvSpPr>
            <a:spLocks noGrp="1"/>
          </p:cNvSpPr>
          <p:nvPr>
            <p:ph type="title"/>
          </p:nvPr>
        </p:nvSpPr>
        <p:spPr>
          <a:xfrm>
            <a:off x="838200" y="1065862"/>
            <a:ext cx="3456394" cy="4726276"/>
          </a:xfrm>
        </p:spPr>
        <p:txBody>
          <a:bodyPr>
            <a:normAutofit/>
          </a:bodyPr>
          <a:lstStyle/>
          <a:p>
            <a:pPr algn="r"/>
            <a:r>
              <a:rPr lang="tr-TR" sz="3700" dirty="0">
                <a:solidFill>
                  <a:schemeClr val="accent1">
                    <a:lumMod val="75000"/>
                  </a:schemeClr>
                </a:solidFill>
                <a:highlight>
                  <a:srgbClr val="000000"/>
                </a:highlight>
                <a:latin typeface="Bernard MT Condensed" panose="02050806060905020404" pitchFamily="18" charset="0"/>
              </a:rPr>
              <a:t>ÇİNKONUN BİYOYARARLILIĞI</a:t>
            </a:r>
          </a:p>
        </p:txBody>
      </p:sp>
      <p:sp>
        <p:nvSpPr>
          <p:cNvPr id="3" name="Content Placeholder 2">
            <a:extLst>
              <a:ext uri="{FF2B5EF4-FFF2-40B4-BE49-F238E27FC236}">
                <a16:creationId xmlns:a16="http://schemas.microsoft.com/office/drawing/2014/main" xmlns="" id="{9F11FB93-2A8C-4BDA-9380-B0CC85F04A76}"/>
              </a:ext>
            </a:extLst>
          </p:cNvPr>
          <p:cNvSpPr>
            <a:spLocks noGrp="1"/>
          </p:cNvSpPr>
          <p:nvPr>
            <p:ph idx="1"/>
          </p:nvPr>
        </p:nvSpPr>
        <p:spPr>
          <a:xfrm>
            <a:off x="5155379" y="1065862"/>
            <a:ext cx="5744685" cy="4726276"/>
          </a:xfrm>
        </p:spPr>
        <p:txBody>
          <a:bodyPr anchor="ctr">
            <a:normAutofit/>
          </a:bodyPr>
          <a:lstStyle/>
          <a:p>
            <a:r>
              <a:rPr lang="tr-TR" sz="1600" dirty="0">
                <a:solidFill>
                  <a:srgbClr val="FFFFFF"/>
                </a:solidFill>
                <a:highlight>
                  <a:srgbClr val="000000"/>
                </a:highlight>
              </a:rPr>
              <a:t>Mayalanmış ekmekte bulunan tahıllar yüksek miktarda fitat ihtiva etmektedirler. Fitat ise çinkonun bağırsaktan emilimini düşürmekte yani biyoyararlılığını azaltmaktadır. </a:t>
            </a:r>
          </a:p>
          <a:p>
            <a:endParaRPr lang="tr-TR" sz="1600" dirty="0">
              <a:solidFill>
                <a:srgbClr val="FFFFFF"/>
              </a:solidFill>
              <a:highlight>
                <a:srgbClr val="000000"/>
              </a:highlight>
            </a:endParaRPr>
          </a:p>
          <a:p>
            <a:r>
              <a:rPr lang="tr-TR" sz="1600" dirty="0">
                <a:solidFill>
                  <a:schemeClr val="accent1">
                    <a:lumMod val="75000"/>
                  </a:schemeClr>
                </a:solidFill>
                <a:highlight>
                  <a:srgbClr val="000000"/>
                </a:highlight>
                <a:latin typeface="Bernard MT Condensed" panose="02050806060905020404" pitchFamily="18" charset="0"/>
              </a:rPr>
              <a:t>GEREKSİNİM</a:t>
            </a:r>
          </a:p>
          <a:p>
            <a:endParaRPr lang="tr-TR" sz="1600" dirty="0">
              <a:solidFill>
                <a:srgbClr val="FFFFFF"/>
              </a:solidFill>
              <a:highlight>
                <a:srgbClr val="000000"/>
              </a:highlight>
              <a:latin typeface="Bernard MT Condensed" panose="02050806060905020404" pitchFamily="18" charset="0"/>
            </a:endParaRPr>
          </a:p>
          <a:p>
            <a:r>
              <a:rPr lang="tr-TR" sz="1600" dirty="0">
                <a:solidFill>
                  <a:srgbClr val="FFFFFF"/>
                </a:solidFill>
                <a:highlight>
                  <a:srgbClr val="000000"/>
                </a:highlight>
              </a:rPr>
              <a:t>Çinko diyetlerde fazla miktarda bulunmaz. Her 1000 kalorilik diyette 6 mg çinko bulunur.</a:t>
            </a:r>
          </a:p>
          <a:p>
            <a:endParaRPr lang="tr-TR" sz="1600" dirty="0">
              <a:solidFill>
                <a:srgbClr val="FFFFFF"/>
              </a:solidFill>
              <a:highlight>
                <a:srgbClr val="000000"/>
              </a:highlight>
            </a:endParaRPr>
          </a:p>
          <a:p>
            <a:r>
              <a:rPr lang="tr-TR" sz="1600" dirty="0">
                <a:solidFill>
                  <a:schemeClr val="accent1">
                    <a:lumMod val="75000"/>
                  </a:schemeClr>
                </a:solidFill>
                <a:highlight>
                  <a:srgbClr val="000000"/>
                </a:highlight>
                <a:latin typeface="Bernard MT Condensed" panose="02050806060905020404" pitchFamily="18" charset="0"/>
              </a:rPr>
              <a:t>GIDA KAYNAKLARI</a:t>
            </a:r>
          </a:p>
          <a:p>
            <a:endParaRPr lang="tr-TR" sz="1600" dirty="0">
              <a:solidFill>
                <a:srgbClr val="FFFFFF"/>
              </a:solidFill>
              <a:highlight>
                <a:srgbClr val="000000"/>
              </a:highlight>
              <a:latin typeface="Bernard MT Condensed" panose="02050806060905020404" pitchFamily="18" charset="0"/>
            </a:endParaRPr>
          </a:p>
          <a:p>
            <a:r>
              <a:rPr lang="tr-TR" sz="1600" dirty="0">
                <a:solidFill>
                  <a:srgbClr val="FFFFFF"/>
                </a:solidFill>
                <a:highlight>
                  <a:srgbClr val="000000"/>
                </a:highlight>
              </a:rPr>
              <a:t>Çinko gıdalarımızın coğunda bulunur. Ancak bulundukları formlar bakımından bunların biyolojik yararlanma oranları düşüktür.</a:t>
            </a:r>
          </a:p>
          <a:p>
            <a:r>
              <a:rPr lang="tr-TR" sz="1600" dirty="0">
                <a:solidFill>
                  <a:srgbClr val="FFFFFF"/>
                </a:solidFill>
                <a:highlight>
                  <a:srgbClr val="000000"/>
                </a:highlight>
              </a:rPr>
              <a:t>Hayvansal ürünler özellikle su ürünleri,yağlı tohumlar ve kuru baklagiller çinko bakımından zengindirler. </a:t>
            </a:r>
          </a:p>
        </p:txBody>
      </p:sp>
    </p:spTree>
    <p:extLst>
      <p:ext uri="{BB962C8B-B14F-4D97-AF65-F5344CB8AC3E}">
        <p14:creationId xmlns:p14="http://schemas.microsoft.com/office/powerpoint/2010/main" val="70034435"/>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C7743A-9B4D-49BA-BF9E-3AE040D77943}"/>
              </a:ext>
            </a:extLst>
          </p:cNvPr>
          <p:cNvSpPr>
            <a:spLocks noGrp="1"/>
          </p:cNvSpPr>
          <p:nvPr>
            <p:ph type="title"/>
          </p:nvPr>
        </p:nvSpPr>
        <p:spPr>
          <a:xfrm>
            <a:off x="3200074" y="252109"/>
            <a:ext cx="10515600" cy="1325563"/>
          </a:xfrm>
        </p:spPr>
        <p:txBody>
          <a:bodyPr/>
          <a:lstStyle/>
          <a:p>
            <a:r>
              <a:rPr lang="tr-TR" dirty="0">
                <a:solidFill>
                  <a:schemeClr val="accent2">
                    <a:lumMod val="50000"/>
                  </a:schemeClr>
                </a:solidFill>
                <a:highlight>
                  <a:srgbClr val="000000"/>
                </a:highlight>
                <a:latin typeface="Bernard MT Condensed" panose="02050806060905020404" pitchFamily="18" charset="0"/>
              </a:rPr>
              <a:t> </a:t>
            </a:r>
            <a:r>
              <a:rPr lang="tr-TR" dirty="0">
                <a:solidFill>
                  <a:schemeClr val="accent1">
                    <a:lumMod val="75000"/>
                  </a:schemeClr>
                </a:solidFill>
                <a:highlight>
                  <a:srgbClr val="000000"/>
                </a:highlight>
                <a:latin typeface="Bernard MT Condensed" panose="02050806060905020404" pitchFamily="18" charset="0"/>
              </a:rPr>
              <a:t>ÇİNKOCA ZENGİN BESİNLER           </a:t>
            </a:r>
          </a:p>
        </p:txBody>
      </p:sp>
      <p:pic>
        <p:nvPicPr>
          <p:cNvPr id="4" name="Picture 3" descr="A close up of text on a black background&#10;&#10;Description generated with very high confidence">
            <a:extLst>
              <a:ext uri="{FF2B5EF4-FFF2-40B4-BE49-F238E27FC236}">
                <a16:creationId xmlns:a16="http://schemas.microsoft.com/office/drawing/2014/main" xmlns="" id="{D01B7329-8F67-4173-8276-2596AD0751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6541" y="1892300"/>
            <a:ext cx="4327301" cy="3658494"/>
          </a:xfrm>
          <a:prstGeom prst="rect">
            <a:avLst/>
          </a:prstGeom>
        </p:spPr>
      </p:pic>
      <p:pic>
        <p:nvPicPr>
          <p:cNvPr id="8" name="Picture 7" descr="A picture containing indoor, cake, table, sitting&#10;&#10;Description generated with very high confidence">
            <a:extLst>
              <a:ext uri="{FF2B5EF4-FFF2-40B4-BE49-F238E27FC236}">
                <a16:creationId xmlns:a16="http://schemas.microsoft.com/office/drawing/2014/main" xmlns="" id="{10971F02-2C10-4D05-AAD6-60E58EEBC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702" y="2283756"/>
            <a:ext cx="2558789" cy="2545821"/>
          </a:xfrm>
          <a:prstGeom prst="rect">
            <a:avLst/>
          </a:prstGeom>
        </p:spPr>
      </p:pic>
      <p:pic>
        <p:nvPicPr>
          <p:cNvPr id="10" name="Picture 9" descr="A bowl of food&#10;&#10;Description generated with very high confidence">
            <a:extLst>
              <a:ext uri="{FF2B5EF4-FFF2-40B4-BE49-F238E27FC236}">
                <a16:creationId xmlns:a16="http://schemas.microsoft.com/office/drawing/2014/main" xmlns="" id="{41550E93-43A5-4E09-86EE-7387796445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0462" y="2167399"/>
            <a:ext cx="2253803" cy="2511380"/>
          </a:xfrm>
          <a:prstGeom prst="rect">
            <a:avLst/>
          </a:prstGeom>
        </p:spPr>
      </p:pic>
    </p:spTree>
    <p:extLst>
      <p:ext uri="{BB962C8B-B14F-4D97-AF65-F5344CB8AC3E}">
        <p14:creationId xmlns:p14="http://schemas.microsoft.com/office/powerpoint/2010/main" val="3712057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ood, table, indoor, sky&#10;&#10;Description generated with very high confidence">
            <a:extLst>
              <a:ext uri="{FF2B5EF4-FFF2-40B4-BE49-F238E27FC236}">
                <a16:creationId xmlns:a16="http://schemas.microsoft.com/office/drawing/2014/main" xmlns="" id="{F98F497B-E34D-4A24-9AE3-8ABE7EFF4251}"/>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145" b="15536"/>
          <a:stretch/>
        </p:blipFill>
        <p:spPr>
          <a:xfrm>
            <a:off x="20" y="10"/>
            <a:ext cx="12191980" cy="6857990"/>
          </a:xfrm>
          <a:prstGeom prst="rect">
            <a:avLst/>
          </a:prstGeom>
        </p:spPr>
      </p:pic>
      <p:cxnSp>
        <p:nvCxnSpPr>
          <p:cNvPr id="17" name="Straight Connector 16">
            <a:extLst>
              <a:ext uri="{FF2B5EF4-FFF2-40B4-BE49-F238E27FC236}">
                <a16:creationId xmlns:a16="http://schemas.microsoft.com/office/drawing/2014/main" xmlns=""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9A2E22F3-9460-4CCD-B347-EEBF0FC2239A}"/>
              </a:ext>
            </a:extLst>
          </p:cNvPr>
          <p:cNvSpPr>
            <a:spLocks noGrp="1"/>
          </p:cNvSpPr>
          <p:nvPr>
            <p:ph type="title"/>
          </p:nvPr>
        </p:nvSpPr>
        <p:spPr>
          <a:xfrm>
            <a:off x="838201" y="1065862"/>
            <a:ext cx="3313164" cy="4726276"/>
          </a:xfrm>
        </p:spPr>
        <p:txBody>
          <a:bodyPr>
            <a:normAutofit/>
          </a:bodyPr>
          <a:lstStyle/>
          <a:p>
            <a:pPr algn="r"/>
            <a:r>
              <a:rPr lang="tr-TR" sz="4000" dirty="0">
                <a:solidFill>
                  <a:schemeClr val="accent1">
                    <a:lumMod val="75000"/>
                  </a:schemeClr>
                </a:solidFill>
                <a:highlight>
                  <a:srgbClr val="000000"/>
                </a:highlight>
                <a:latin typeface="Bernard MT Condensed" panose="02050806060905020404" pitchFamily="18" charset="0"/>
              </a:rPr>
              <a:t>İYOT</a:t>
            </a:r>
          </a:p>
        </p:txBody>
      </p:sp>
      <p:sp>
        <p:nvSpPr>
          <p:cNvPr id="3" name="Content Placeholder 2">
            <a:extLst>
              <a:ext uri="{FF2B5EF4-FFF2-40B4-BE49-F238E27FC236}">
                <a16:creationId xmlns:a16="http://schemas.microsoft.com/office/drawing/2014/main" xmlns="" id="{E19D449A-D628-42FD-A8ED-51E322479821}"/>
              </a:ext>
            </a:extLst>
          </p:cNvPr>
          <p:cNvSpPr>
            <a:spLocks noGrp="1"/>
          </p:cNvSpPr>
          <p:nvPr>
            <p:ph idx="1"/>
          </p:nvPr>
        </p:nvSpPr>
        <p:spPr>
          <a:xfrm>
            <a:off x="5155379" y="1065862"/>
            <a:ext cx="5744685" cy="4726276"/>
          </a:xfrm>
        </p:spPr>
        <p:txBody>
          <a:bodyPr anchor="ctr">
            <a:normAutofit/>
          </a:bodyPr>
          <a:lstStyle/>
          <a:p>
            <a:r>
              <a:rPr lang="tr-TR" sz="2000" dirty="0">
                <a:solidFill>
                  <a:schemeClr val="accent1">
                    <a:lumMod val="75000"/>
                  </a:schemeClr>
                </a:solidFill>
                <a:highlight>
                  <a:srgbClr val="000000"/>
                </a:highlight>
              </a:rPr>
              <a:t>İyot; </a:t>
            </a:r>
            <a:r>
              <a:rPr lang="tr-TR" sz="2000" dirty="0">
                <a:solidFill>
                  <a:srgbClr val="FFFFFF"/>
                </a:solidFill>
                <a:highlight>
                  <a:srgbClr val="000000"/>
                </a:highlight>
              </a:rPr>
              <a:t>coğrafi yapıdan etkilenen yani topraktan bitkilere ve suya geçen bir mineraldir. Bu nedenle iyot bakımından fakir olan bölgelerden elde edilen ürünlerle beslenen insanlarda iyot noksanlığı ortaya çıkmaktadır.</a:t>
            </a:r>
          </a:p>
          <a:p>
            <a:endParaRPr lang="tr-TR" sz="2000" dirty="0">
              <a:solidFill>
                <a:srgbClr val="FFFFFF"/>
              </a:solidFill>
              <a:highlight>
                <a:srgbClr val="000000"/>
              </a:highlight>
            </a:endParaRPr>
          </a:p>
          <a:p>
            <a:r>
              <a:rPr lang="tr-TR" sz="2000" dirty="0">
                <a:solidFill>
                  <a:schemeClr val="accent1">
                    <a:lumMod val="75000"/>
                  </a:schemeClr>
                </a:solidFill>
                <a:highlight>
                  <a:srgbClr val="000000"/>
                </a:highlight>
                <a:latin typeface="Bernard MT Condensed" panose="02050806060905020404" pitchFamily="18" charset="0"/>
              </a:rPr>
              <a:t>FONKSİYONU</a:t>
            </a:r>
          </a:p>
          <a:p>
            <a:endParaRPr lang="tr-TR" sz="2000" dirty="0">
              <a:solidFill>
                <a:srgbClr val="FFFFFF"/>
              </a:solidFill>
              <a:highlight>
                <a:srgbClr val="000000"/>
              </a:highlight>
              <a:latin typeface="Bernard MT Condensed" panose="02050806060905020404" pitchFamily="18" charset="0"/>
            </a:endParaRPr>
          </a:p>
          <a:p>
            <a:r>
              <a:rPr lang="tr-TR" sz="2000" dirty="0">
                <a:solidFill>
                  <a:srgbClr val="FFFFFF"/>
                </a:solidFill>
                <a:highlight>
                  <a:srgbClr val="000000"/>
                </a:highlight>
              </a:rPr>
              <a:t>İyodun bulunduğu başlıca organ tiroidtir. Tiroid iyodu aktif olarak alır ve depo eder.</a:t>
            </a:r>
          </a:p>
          <a:p>
            <a:r>
              <a:rPr lang="tr-TR" sz="2000" dirty="0">
                <a:solidFill>
                  <a:srgbClr val="FFFFFF"/>
                </a:solidFill>
                <a:highlight>
                  <a:srgbClr val="000000"/>
                </a:highlight>
              </a:rPr>
              <a:t>İyodun vücutta bilinen görevi hormonların yapısına katılmaktır.</a:t>
            </a:r>
          </a:p>
        </p:txBody>
      </p:sp>
    </p:spTree>
    <p:extLst>
      <p:ext uri="{BB962C8B-B14F-4D97-AF65-F5344CB8AC3E}">
        <p14:creationId xmlns:p14="http://schemas.microsoft.com/office/powerpoint/2010/main" val="170467467"/>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xmlns=""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ood, table, indoor, sky&#10;&#10;Description generated with very high confidence">
            <a:extLst>
              <a:ext uri="{FF2B5EF4-FFF2-40B4-BE49-F238E27FC236}">
                <a16:creationId xmlns:a16="http://schemas.microsoft.com/office/drawing/2014/main" xmlns="" id="{50AEFA79-2DCB-44E4-904A-CAE0CE2C12FD}"/>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145" b="15536"/>
          <a:stretch/>
        </p:blipFill>
        <p:spPr>
          <a:xfrm>
            <a:off x="20" y="10"/>
            <a:ext cx="12191980" cy="6857990"/>
          </a:xfrm>
          <a:prstGeom prst="rect">
            <a:avLst/>
          </a:prstGeom>
        </p:spPr>
      </p:pic>
      <p:cxnSp>
        <p:nvCxnSpPr>
          <p:cNvPr id="31" name="Straight Connector 30">
            <a:extLst>
              <a:ext uri="{FF2B5EF4-FFF2-40B4-BE49-F238E27FC236}">
                <a16:creationId xmlns:a16="http://schemas.microsoft.com/office/drawing/2014/main" xmlns=""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D559109B-1BAD-4ACB-8DBA-9F8D57D2A678}"/>
              </a:ext>
            </a:extLst>
          </p:cNvPr>
          <p:cNvSpPr>
            <a:spLocks noGrp="1"/>
          </p:cNvSpPr>
          <p:nvPr>
            <p:ph type="title"/>
          </p:nvPr>
        </p:nvSpPr>
        <p:spPr>
          <a:xfrm>
            <a:off x="838201" y="1065862"/>
            <a:ext cx="3313164" cy="4726276"/>
          </a:xfrm>
        </p:spPr>
        <p:txBody>
          <a:bodyPr>
            <a:normAutofit/>
          </a:bodyPr>
          <a:lstStyle/>
          <a:p>
            <a:pPr algn="r"/>
            <a:r>
              <a:rPr lang="tr-TR" sz="4000" dirty="0">
                <a:solidFill>
                  <a:schemeClr val="accent1">
                    <a:lumMod val="75000"/>
                  </a:schemeClr>
                </a:solidFill>
                <a:highlight>
                  <a:srgbClr val="000000"/>
                </a:highlight>
                <a:latin typeface="Bernard MT Condensed" panose="02050806060905020404" pitchFamily="18" charset="0"/>
              </a:rPr>
              <a:t>İYOT</a:t>
            </a:r>
            <a:br>
              <a:rPr lang="tr-TR" sz="4000" dirty="0">
                <a:solidFill>
                  <a:schemeClr val="accent1">
                    <a:lumMod val="75000"/>
                  </a:schemeClr>
                </a:solidFill>
                <a:highlight>
                  <a:srgbClr val="000000"/>
                </a:highlight>
                <a:latin typeface="Bernard MT Condensed" panose="02050806060905020404" pitchFamily="18" charset="0"/>
              </a:rPr>
            </a:br>
            <a:r>
              <a:rPr lang="tr-TR" sz="4000" dirty="0">
                <a:solidFill>
                  <a:schemeClr val="accent1">
                    <a:lumMod val="75000"/>
                  </a:schemeClr>
                </a:solidFill>
                <a:highlight>
                  <a:srgbClr val="000000"/>
                </a:highlight>
                <a:latin typeface="Bernard MT Condensed" panose="02050806060905020404" pitchFamily="18" charset="0"/>
              </a:rPr>
              <a:t>EKSİKLİĞİ</a:t>
            </a:r>
          </a:p>
        </p:txBody>
      </p:sp>
      <p:sp>
        <p:nvSpPr>
          <p:cNvPr id="3" name="Content Placeholder 2">
            <a:extLst>
              <a:ext uri="{FF2B5EF4-FFF2-40B4-BE49-F238E27FC236}">
                <a16:creationId xmlns:a16="http://schemas.microsoft.com/office/drawing/2014/main" xmlns="" id="{4787C4BF-ADAC-4056-9109-BBA0D5F0807B}"/>
              </a:ext>
            </a:extLst>
          </p:cNvPr>
          <p:cNvSpPr>
            <a:spLocks noGrp="1"/>
          </p:cNvSpPr>
          <p:nvPr>
            <p:ph idx="1"/>
          </p:nvPr>
        </p:nvSpPr>
        <p:spPr>
          <a:xfrm>
            <a:off x="5155379" y="1065862"/>
            <a:ext cx="5744685" cy="4726276"/>
          </a:xfrm>
        </p:spPr>
        <p:txBody>
          <a:bodyPr anchor="ctr">
            <a:normAutofit/>
          </a:bodyPr>
          <a:lstStyle/>
          <a:p>
            <a:r>
              <a:rPr lang="tr-TR" sz="1700" dirty="0">
                <a:solidFill>
                  <a:srgbClr val="FFFFFF"/>
                </a:solidFill>
                <a:highlight>
                  <a:srgbClr val="000000"/>
                </a:highlight>
              </a:rPr>
              <a:t>Özellikle gelişmede bozukluk ve zeka geriliği iyot noksanlığında oluşan önemli bir hastalıktır.</a:t>
            </a:r>
          </a:p>
          <a:p>
            <a:r>
              <a:rPr lang="tr-TR" sz="1700" dirty="0">
                <a:solidFill>
                  <a:srgbClr val="FFFFFF"/>
                </a:solidFill>
                <a:highlight>
                  <a:srgbClr val="000000"/>
                </a:highlight>
              </a:rPr>
              <a:t>Dünyadaki insanların yaklaşık %5’inde guatr bulunmakta ve bunun da %75’inin iyot noksanlığına bağlı olduğu bildirilmektedir.</a:t>
            </a:r>
          </a:p>
          <a:p>
            <a:r>
              <a:rPr lang="tr-TR" sz="1700" dirty="0">
                <a:solidFill>
                  <a:srgbClr val="FFFFFF"/>
                </a:solidFill>
                <a:highlight>
                  <a:srgbClr val="000000"/>
                </a:highlight>
              </a:rPr>
              <a:t>İyot noksanlığı genelde iyotça fakir topraklarda yetiştirilen yiyeceklerle beslenen insan ve hayvanlarda görülmektedir.</a:t>
            </a:r>
          </a:p>
          <a:p>
            <a:r>
              <a:rPr lang="tr-TR" sz="1700" dirty="0">
                <a:solidFill>
                  <a:srgbClr val="FFFFFF"/>
                </a:solidFill>
                <a:highlight>
                  <a:srgbClr val="000000"/>
                </a:highlight>
              </a:rPr>
              <a:t>İyot eksikliği aşağıdaki sebeplere bağlıdır.</a:t>
            </a:r>
          </a:p>
          <a:p>
            <a:r>
              <a:rPr lang="tr-TR" sz="1700" dirty="0">
                <a:solidFill>
                  <a:srgbClr val="FFFFFF"/>
                </a:solidFill>
                <a:highlight>
                  <a:srgbClr val="000000"/>
                </a:highlight>
              </a:rPr>
              <a:t>Diyetteki iyot miktarının yetersiz olması sonucunda tiroid hormonlarında da iyot noksanlığı görülür.</a:t>
            </a:r>
          </a:p>
          <a:p>
            <a:r>
              <a:rPr lang="tr-TR" sz="1700" dirty="0">
                <a:solidFill>
                  <a:srgbClr val="FFFFFF"/>
                </a:solidFill>
                <a:highlight>
                  <a:srgbClr val="000000"/>
                </a:highlight>
              </a:rPr>
              <a:t>Vücutta homeostaza bağlı denge bozukluğunda daha fazla tiroid hormonu üretilmesi için hipofizden gelen sinyallerin artışı</a:t>
            </a:r>
          </a:p>
          <a:p>
            <a:r>
              <a:rPr lang="tr-TR" sz="1700" dirty="0">
                <a:solidFill>
                  <a:srgbClr val="FFFFFF"/>
                </a:solidFill>
                <a:highlight>
                  <a:srgbClr val="000000"/>
                </a:highlight>
              </a:rPr>
              <a:t>Tiroid bezinin kandan daha fazla iyot çekebilmesi için fizksel kapasitesinin büyümesi ve fazla miktarda tiroid hormonlarını üretmesi</a:t>
            </a:r>
          </a:p>
        </p:txBody>
      </p:sp>
    </p:spTree>
    <p:extLst>
      <p:ext uri="{BB962C8B-B14F-4D97-AF65-F5344CB8AC3E}">
        <p14:creationId xmlns:p14="http://schemas.microsoft.com/office/powerpoint/2010/main" val="3728489176"/>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ood, table, indoor, sky&#10;&#10;Description generated with very high confidence">
            <a:extLst>
              <a:ext uri="{FF2B5EF4-FFF2-40B4-BE49-F238E27FC236}">
                <a16:creationId xmlns:a16="http://schemas.microsoft.com/office/drawing/2014/main" xmlns="" id="{9AC1195A-E211-4EDE-9111-FB6BDD28DCC4}"/>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145" b="15536"/>
          <a:stretch/>
        </p:blipFill>
        <p:spPr>
          <a:xfrm>
            <a:off x="20" y="10"/>
            <a:ext cx="12191980" cy="6857990"/>
          </a:xfrm>
          <a:prstGeom prst="rect">
            <a:avLst/>
          </a:prstGeom>
        </p:spPr>
      </p:pic>
      <p:cxnSp>
        <p:nvCxnSpPr>
          <p:cNvPr id="17" name="Straight Connector 16">
            <a:extLst>
              <a:ext uri="{FF2B5EF4-FFF2-40B4-BE49-F238E27FC236}">
                <a16:creationId xmlns:a16="http://schemas.microsoft.com/office/drawing/2014/main" xmlns=""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5A936EC3-B61D-4C50-8DBC-485CE6796D80}"/>
              </a:ext>
            </a:extLst>
          </p:cNvPr>
          <p:cNvSpPr>
            <a:spLocks noGrp="1"/>
          </p:cNvSpPr>
          <p:nvPr>
            <p:ph type="title"/>
          </p:nvPr>
        </p:nvSpPr>
        <p:spPr>
          <a:xfrm>
            <a:off x="838201" y="1065862"/>
            <a:ext cx="3313164" cy="4726276"/>
          </a:xfrm>
        </p:spPr>
        <p:txBody>
          <a:bodyPr>
            <a:normAutofit/>
          </a:bodyPr>
          <a:lstStyle/>
          <a:p>
            <a:pPr algn="r"/>
            <a:r>
              <a:rPr lang="tr-TR" sz="4000" dirty="0">
                <a:solidFill>
                  <a:schemeClr val="accent1">
                    <a:lumMod val="75000"/>
                  </a:schemeClr>
                </a:solidFill>
                <a:highlight>
                  <a:srgbClr val="000000"/>
                </a:highlight>
                <a:latin typeface="Bernard MT Condensed" panose="02050806060905020404" pitchFamily="18" charset="0"/>
              </a:rPr>
              <a:t>İYOT</a:t>
            </a:r>
            <a:br>
              <a:rPr lang="tr-TR" sz="4000" dirty="0">
                <a:solidFill>
                  <a:schemeClr val="accent1">
                    <a:lumMod val="75000"/>
                  </a:schemeClr>
                </a:solidFill>
                <a:highlight>
                  <a:srgbClr val="000000"/>
                </a:highlight>
                <a:latin typeface="Bernard MT Condensed" panose="02050806060905020404" pitchFamily="18" charset="0"/>
              </a:rPr>
            </a:br>
            <a:r>
              <a:rPr lang="tr-TR" sz="4000" dirty="0">
                <a:solidFill>
                  <a:schemeClr val="accent1">
                    <a:lumMod val="75000"/>
                  </a:schemeClr>
                </a:solidFill>
                <a:highlight>
                  <a:srgbClr val="000000"/>
                </a:highlight>
                <a:latin typeface="Bernard MT Condensed" panose="02050806060905020404" pitchFamily="18" charset="0"/>
              </a:rPr>
              <a:t>GEREKSİNİMİ</a:t>
            </a:r>
          </a:p>
        </p:txBody>
      </p:sp>
      <p:sp>
        <p:nvSpPr>
          <p:cNvPr id="3" name="Content Placeholder 2">
            <a:extLst>
              <a:ext uri="{FF2B5EF4-FFF2-40B4-BE49-F238E27FC236}">
                <a16:creationId xmlns:a16="http://schemas.microsoft.com/office/drawing/2014/main" xmlns="" id="{924A78DC-5524-4D73-9349-EAE5A35588A3}"/>
              </a:ext>
            </a:extLst>
          </p:cNvPr>
          <p:cNvSpPr>
            <a:spLocks noGrp="1"/>
          </p:cNvSpPr>
          <p:nvPr>
            <p:ph idx="1"/>
          </p:nvPr>
        </p:nvSpPr>
        <p:spPr>
          <a:xfrm>
            <a:off x="5155379" y="1065862"/>
            <a:ext cx="5744685" cy="4726276"/>
          </a:xfrm>
        </p:spPr>
        <p:txBody>
          <a:bodyPr anchor="ctr">
            <a:normAutofit/>
          </a:bodyPr>
          <a:lstStyle/>
          <a:p>
            <a:r>
              <a:rPr lang="tr-TR" sz="2000" dirty="0">
                <a:solidFill>
                  <a:srgbClr val="FFFFFF"/>
                </a:solidFill>
                <a:highlight>
                  <a:srgbClr val="000000"/>
                </a:highlight>
              </a:rPr>
              <a:t>İyotun RDA’sı 150 mikrogram olduğu için bunu çeşitli gıdalardn oluşan bir diyet sayesinde kolayca sağlayabiliriz.</a:t>
            </a:r>
          </a:p>
          <a:p>
            <a:endParaRPr lang="tr-TR" sz="2000" dirty="0">
              <a:solidFill>
                <a:srgbClr val="FFFFFF"/>
              </a:solidFill>
              <a:highlight>
                <a:srgbClr val="000000"/>
              </a:highlight>
            </a:endParaRPr>
          </a:p>
          <a:p>
            <a:r>
              <a:rPr lang="tr-TR" sz="2000" dirty="0">
                <a:solidFill>
                  <a:schemeClr val="accent1">
                    <a:lumMod val="75000"/>
                  </a:schemeClr>
                </a:solidFill>
                <a:highlight>
                  <a:srgbClr val="000000"/>
                </a:highlight>
                <a:latin typeface="Bernard MT Condensed" panose="02050806060905020404" pitchFamily="18" charset="0"/>
              </a:rPr>
              <a:t>GIDA KAYNAKLARI</a:t>
            </a:r>
          </a:p>
          <a:p>
            <a:endParaRPr lang="tr-TR" sz="2000" dirty="0">
              <a:solidFill>
                <a:srgbClr val="FFFFFF"/>
              </a:solidFill>
              <a:highlight>
                <a:srgbClr val="000000"/>
              </a:highlight>
              <a:latin typeface="Bernard MT Condensed" panose="02050806060905020404" pitchFamily="18" charset="0"/>
            </a:endParaRPr>
          </a:p>
          <a:p>
            <a:r>
              <a:rPr lang="tr-TR" sz="2000" dirty="0">
                <a:solidFill>
                  <a:srgbClr val="FFFFFF"/>
                </a:solidFill>
                <a:highlight>
                  <a:srgbClr val="000000"/>
                </a:highlight>
              </a:rPr>
              <a:t>İyot, toprak ve suyun içerisine bağlı olarak birçok gıdalarda genel olarak da kıyılara yakın bölgelerde yetişen bitkilerde yüksek miktarda bulunur.</a:t>
            </a:r>
          </a:p>
        </p:txBody>
      </p:sp>
    </p:spTree>
    <p:extLst>
      <p:ext uri="{BB962C8B-B14F-4D97-AF65-F5344CB8AC3E}">
        <p14:creationId xmlns:p14="http://schemas.microsoft.com/office/powerpoint/2010/main" val="3261423315"/>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E8204FE-2BB9-453C-BFAA-86ADAAEC87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203" y="239618"/>
            <a:ext cx="4167174" cy="2746631"/>
          </a:xfrm>
          <a:prstGeom prst="rect">
            <a:avLst/>
          </a:prstGeom>
        </p:spPr>
      </p:pic>
      <p:pic>
        <p:nvPicPr>
          <p:cNvPr id="3" name="Picture 2" descr="A person looking at the camera&#10;&#10;Description generated with high confidence">
            <a:extLst>
              <a:ext uri="{FF2B5EF4-FFF2-40B4-BE49-F238E27FC236}">
                <a16:creationId xmlns:a16="http://schemas.microsoft.com/office/drawing/2014/main" xmlns="" id="{9B3F2A00-84B7-43C8-B4C3-CBB35C7E29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204" y="3857822"/>
            <a:ext cx="4167174" cy="2684646"/>
          </a:xfrm>
          <a:prstGeom prst="rect">
            <a:avLst/>
          </a:prstGeom>
        </p:spPr>
      </p:pic>
      <p:pic>
        <p:nvPicPr>
          <p:cNvPr id="7" name="Picture 6" descr="A screen shot of a person&#10;&#10;Description generated with high confidence">
            <a:extLst>
              <a:ext uri="{FF2B5EF4-FFF2-40B4-BE49-F238E27FC236}">
                <a16:creationId xmlns:a16="http://schemas.microsoft.com/office/drawing/2014/main" xmlns="" id="{962D93B9-77A5-4C39-9D92-B9245C8535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7622" y="1467757"/>
            <a:ext cx="4419421" cy="4301544"/>
          </a:xfrm>
          <a:prstGeom prst="rect">
            <a:avLst/>
          </a:prstGeom>
        </p:spPr>
      </p:pic>
      <p:sp>
        <p:nvSpPr>
          <p:cNvPr id="19" name="Rectangle 18">
            <a:extLst>
              <a:ext uri="{FF2B5EF4-FFF2-40B4-BE49-F238E27FC236}">
                <a16:creationId xmlns:a16="http://schemas.microsoft.com/office/drawing/2014/main" xmlns="" id="{799448F2-0E5B-42DA-B2D1-11A14E947BD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4E8A7552-20E1-4F34-ADAB-C1DB6634D47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75DAA2D1-009C-49BB-AEC8-E79609E61CFD}"/>
              </a:ext>
            </a:extLst>
          </p:cNvPr>
          <p:cNvSpPr txBox="1"/>
          <p:nvPr/>
        </p:nvSpPr>
        <p:spPr>
          <a:xfrm>
            <a:off x="8476180" y="442368"/>
            <a:ext cx="3431568" cy="646331"/>
          </a:xfrm>
          <a:prstGeom prst="rect">
            <a:avLst/>
          </a:prstGeom>
          <a:noFill/>
        </p:spPr>
        <p:txBody>
          <a:bodyPr wrap="square" rtlCol="0">
            <a:spAutoFit/>
          </a:bodyPr>
          <a:lstStyle/>
          <a:p>
            <a:r>
              <a:rPr lang="tr-TR" sz="3600" dirty="0">
                <a:solidFill>
                  <a:schemeClr val="accent1">
                    <a:lumMod val="75000"/>
                  </a:schemeClr>
                </a:solidFill>
                <a:highlight>
                  <a:srgbClr val="000000"/>
                </a:highlight>
              </a:rPr>
              <a:t>GUATR</a:t>
            </a:r>
          </a:p>
        </p:txBody>
      </p:sp>
    </p:spTree>
    <p:extLst>
      <p:ext uri="{BB962C8B-B14F-4D97-AF65-F5344CB8AC3E}">
        <p14:creationId xmlns:p14="http://schemas.microsoft.com/office/powerpoint/2010/main" val="2736503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food, table, indoor, sky&#10;&#10;Description generated with very high confidence">
            <a:extLst>
              <a:ext uri="{FF2B5EF4-FFF2-40B4-BE49-F238E27FC236}">
                <a16:creationId xmlns:a16="http://schemas.microsoft.com/office/drawing/2014/main" xmlns="" id="{193BBA98-8F53-42B9-BC93-A4F8FB0FAA53}"/>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145" b="15536"/>
          <a:stretch/>
        </p:blipFill>
        <p:spPr>
          <a:xfrm>
            <a:off x="20" y="10"/>
            <a:ext cx="12191980" cy="6857990"/>
          </a:xfrm>
          <a:prstGeom prst="rect">
            <a:avLst/>
          </a:prstGeom>
        </p:spPr>
      </p:pic>
      <p:cxnSp>
        <p:nvCxnSpPr>
          <p:cNvPr id="19" name="Straight Connector 18">
            <a:extLst>
              <a:ext uri="{FF2B5EF4-FFF2-40B4-BE49-F238E27FC236}">
                <a16:creationId xmlns:a16="http://schemas.microsoft.com/office/drawing/2014/main" xmlns=""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CE25653E-FE89-4F3A-89C7-CA942A275B0D}"/>
              </a:ext>
            </a:extLst>
          </p:cNvPr>
          <p:cNvSpPr>
            <a:spLocks noGrp="1"/>
          </p:cNvSpPr>
          <p:nvPr>
            <p:ph type="title"/>
          </p:nvPr>
        </p:nvSpPr>
        <p:spPr>
          <a:xfrm>
            <a:off x="838201" y="1065862"/>
            <a:ext cx="3313164" cy="4726276"/>
          </a:xfrm>
        </p:spPr>
        <p:txBody>
          <a:bodyPr>
            <a:normAutofit/>
          </a:bodyPr>
          <a:lstStyle/>
          <a:p>
            <a:pPr algn="r"/>
            <a:r>
              <a:rPr lang="tr-TR" sz="4000" dirty="0">
                <a:solidFill>
                  <a:schemeClr val="accent1">
                    <a:lumMod val="75000"/>
                  </a:schemeClr>
                </a:solidFill>
                <a:highlight>
                  <a:srgbClr val="000000"/>
                </a:highlight>
                <a:latin typeface="Bernard MT Condensed" panose="02050806060905020404" pitchFamily="18" charset="0"/>
              </a:rPr>
              <a:t>FLOR</a:t>
            </a:r>
          </a:p>
        </p:txBody>
      </p:sp>
      <p:sp>
        <p:nvSpPr>
          <p:cNvPr id="3" name="Content Placeholder 2">
            <a:extLst>
              <a:ext uri="{FF2B5EF4-FFF2-40B4-BE49-F238E27FC236}">
                <a16:creationId xmlns:a16="http://schemas.microsoft.com/office/drawing/2014/main" xmlns="" id="{02CA513B-3EE7-4F32-8315-C01766C94FD7}"/>
              </a:ext>
            </a:extLst>
          </p:cNvPr>
          <p:cNvSpPr>
            <a:spLocks noGrp="1"/>
          </p:cNvSpPr>
          <p:nvPr>
            <p:ph idx="1"/>
          </p:nvPr>
        </p:nvSpPr>
        <p:spPr>
          <a:xfrm>
            <a:off x="5155379" y="1065862"/>
            <a:ext cx="5744685" cy="4726276"/>
          </a:xfrm>
        </p:spPr>
        <p:txBody>
          <a:bodyPr anchor="ctr">
            <a:normAutofit/>
          </a:bodyPr>
          <a:lstStyle/>
          <a:p>
            <a:r>
              <a:rPr lang="tr-TR" sz="2000" dirty="0">
                <a:solidFill>
                  <a:srgbClr val="FFFFFF"/>
                </a:solidFill>
                <a:highlight>
                  <a:srgbClr val="000000"/>
                </a:highlight>
              </a:rPr>
              <a:t>Flor vücudumuzda kemik ve dişlerde yoğunlaşmış olarak bulunur.</a:t>
            </a:r>
          </a:p>
          <a:p>
            <a:endParaRPr lang="tr-TR" sz="2000" dirty="0">
              <a:solidFill>
                <a:srgbClr val="FFFFFF"/>
              </a:solidFill>
              <a:highlight>
                <a:srgbClr val="000000"/>
              </a:highlight>
            </a:endParaRPr>
          </a:p>
          <a:p>
            <a:r>
              <a:rPr lang="tr-TR" sz="2000" dirty="0">
                <a:solidFill>
                  <a:schemeClr val="accent1">
                    <a:lumMod val="75000"/>
                  </a:schemeClr>
                </a:solidFill>
                <a:highlight>
                  <a:srgbClr val="000000"/>
                </a:highlight>
                <a:latin typeface="Bernard MT Condensed" panose="02050806060905020404" pitchFamily="18" charset="0"/>
              </a:rPr>
              <a:t>FONKSİYONU</a:t>
            </a:r>
          </a:p>
          <a:p>
            <a:endParaRPr lang="tr-TR" sz="2000" dirty="0">
              <a:solidFill>
                <a:srgbClr val="FFFFFF"/>
              </a:solidFill>
              <a:highlight>
                <a:srgbClr val="000000"/>
              </a:highlight>
              <a:latin typeface="Bernard MT Condensed" panose="02050806060905020404" pitchFamily="18" charset="0"/>
            </a:endParaRPr>
          </a:p>
          <a:p>
            <a:r>
              <a:rPr lang="tr-TR" sz="2000" dirty="0">
                <a:solidFill>
                  <a:srgbClr val="FFFFFF"/>
                </a:solidFill>
                <a:highlight>
                  <a:srgbClr val="000000"/>
                </a:highlight>
              </a:rPr>
              <a:t>Flor içme suyuyla veya hap olarak alındığında vücudumuzdaki kemik ve diş yapımıza dahil olmaktadır.</a:t>
            </a:r>
          </a:p>
          <a:p>
            <a:r>
              <a:rPr lang="tr-TR" sz="2000" dirty="0">
                <a:solidFill>
                  <a:srgbClr val="FFFFFF"/>
                </a:solidFill>
                <a:highlight>
                  <a:srgbClr val="000000"/>
                </a:highlight>
              </a:rPr>
              <a:t>Diş macunu, gargara ve içme suyuyla yapılan lokal uygulamalar veya dişci tarafından yapılan tedaviler sayesinde flor,dişteki minerallerle yer değişikliği yaparak diş minesinin bir parçası haline gelir.</a:t>
            </a:r>
          </a:p>
        </p:txBody>
      </p:sp>
    </p:spTree>
    <p:extLst>
      <p:ext uri="{BB962C8B-B14F-4D97-AF65-F5344CB8AC3E}">
        <p14:creationId xmlns:p14="http://schemas.microsoft.com/office/powerpoint/2010/main" val="1983754387"/>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ood, table, indoor, sky&#10;&#10;Description generated with very high confidence">
            <a:extLst>
              <a:ext uri="{FF2B5EF4-FFF2-40B4-BE49-F238E27FC236}">
                <a16:creationId xmlns:a16="http://schemas.microsoft.com/office/drawing/2014/main" xmlns="" id="{A96DEAB8-A01B-414F-BB99-37CCE5BE73E1}"/>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145" b="15536"/>
          <a:stretch/>
        </p:blipFill>
        <p:spPr>
          <a:xfrm>
            <a:off x="20" y="10"/>
            <a:ext cx="12191980" cy="6857990"/>
          </a:xfrm>
          <a:prstGeom prst="rect">
            <a:avLst/>
          </a:prstGeom>
        </p:spPr>
      </p:pic>
      <p:cxnSp>
        <p:nvCxnSpPr>
          <p:cNvPr id="17" name="Straight Connector 16">
            <a:extLst>
              <a:ext uri="{FF2B5EF4-FFF2-40B4-BE49-F238E27FC236}">
                <a16:creationId xmlns:a16="http://schemas.microsoft.com/office/drawing/2014/main" xmlns=""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207DE924-FF86-4C2C-9271-021E0085DE60}"/>
              </a:ext>
            </a:extLst>
          </p:cNvPr>
          <p:cNvSpPr>
            <a:spLocks noGrp="1"/>
          </p:cNvSpPr>
          <p:nvPr>
            <p:ph type="title"/>
          </p:nvPr>
        </p:nvSpPr>
        <p:spPr>
          <a:xfrm>
            <a:off x="838201" y="1065862"/>
            <a:ext cx="3313164" cy="4726276"/>
          </a:xfrm>
        </p:spPr>
        <p:txBody>
          <a:bodyPr>
            <a:normAutofit/>
          </a:bodyPr>
          <a:lstStyle/>
          <a:p>
            <a:pPr algn="r"/>
            <a:r>
              <a:rPr lang="tr-TR" sz="4000" dirty="0">
                <a:solidFill>
                  <a:srgbClr val="FFFFFF"/>
                </a:solidFill>
                <a:latin typeface="Bernard MT Condensed" panose="02050806060905020404" pitchFamily="18" charset="0"/>
              </a:rPr>
              <a:t/>
            </a:r>
            <a:br>
              <a:rPr lang="tr-TR" sz="4000" dirty="0">
                <a:solidFill>
                  <a:srgbClr val="FFFFFF"/>
                </a:solidFill>
                <a:latin typeface="Bernard MT Condensed" panose="02050806060905020404" pitchFamily="18" charset="0"/>
              </a:rPr>
            </a:br>
            <a:endParaRPr lang="tr-TR" sz="4000" dirty="0">
              <a:solidFill>
                <a:schemeClr val="accent1">
                  <a:lumMod val="75000"/>
                </a:schemeClr>
              </a:solidFill>
              <a:highlight>
                <a:srgbClr val="000000"/>
              </a:highlight>
              <a:latin typeface="Bernard MT Condensed" panose="02050806060905020404" pitchFamily="18" charset="0"/>
            </a:endParaRPr>
          </a:p>
        </p:txBody>
      </p:sp>
      <p:sp>
        <p:nvSpPr>
          <p:cNvPr id="3" name="Content Placeholder 2">
            <a:extLst>
              <a:ext uri="{FF2B5EF4-FFF2-40B4-BE49-F238E27FC236}">
                <a16:creationId xmlns:a16="http://schemas.microsoft.com/office/drawing/2014/main" xmlns="" id="{3BE3A22D-FACB-4B51-AE92-063A642B0295}"/>
              </a:ext>
            </a:extLst>
          </p:cNvPr>
          <p:cNvSpPr>
            <a:spLocks noGrp="1"/>
          </p:cNvSpPr>
          <p:nvPr>
            <p:ph idx="1"/>
          </p:nvPr>
        </p:nvSpPr>
        <p:spPr>
          <a:xfrm>
            <a:off x="5155379" y="1065862"/>
            <a:ext cx="5744685" cy="4726276"/>
          </a:xfrm>
        </p:spPr>
        <p:txBody>
          <a:bodyPr anchor="ctr">
            <a:normAutofit fontScale="92500"/>
          </a:bodyPr>
          <a:lstStyle/>
          <a:p>
            <a:r>
              <a:rPr lang="tr-TR" sz="2600" dirty="0">
                <a:solidFill>
                  <a:schemeClr val="accent1">
                    <a:lumMod val="75000"/>
                  </a:schemeClr>
                </a:solidFill>
                <a:highlight>
                  <a:srgbClr val="000000"/>
                </a:highlight>
                <a:latin typeface="Bernard MT Condensed" panose="02050806060905020404" pitchFamily="18" charset="0"/>
              </a:rPr>
              <a:t>FLOR EKSİKLİĞİ</a:t>
            </a:r>
          </a:p>
          <a:p>
            <a:r>
              <a:rPr lang="tr-TR" sz="1400" dirty="0">
                <a:solidFill>
                  <a:srgbClr val="FFFFFF"/>
                </a:solidFill>
                <a:highlight>
                  <a:srgbClr val="000000"/>
                </a:highlight>
              </a:rPr>
              <a:t>Su kaynaklarında doğal olarak 1 litre içme suyunda 1mg’dan daha az flor bulunması diş çürükleri açısından önemli derecede risk taşımaktadır.</a:t>
            </a:r>
          </a:p>
          <a:p>
            <a:endParaRPr lang="tr-TR" sz="1400" dirty="0">
              <a:solidFill>
                <a:srgbClr val="FFFFFF"/>
              </a:solidFill>
              <a:highlight>
                <a:srgbClr val="000000"/>
              </a:highlight>
            </a:endParaRPr>
          </a:p>
          <a:p>
            <a:r>
              <a:rPr lang="tr-TR" sz="2600" dirty="0">
                <a:solidFill>
                  <a:schemeClr val="accent1">
                    <a:lumMod val="75000"/>
                  </a:schemeClr>
                </a:solidFill>
                <a:highlight>
                  <a:srgbClr val="000000"/>
                </a:highlight>
                <a:latin typeface="Bernard MT Condensed" panose="02050806060905020404" pitchFamily="18" charset="0"/>
              </a:rPr>
              <a:t>TOKSİTİTE</a:t>
            </a:r>
          </a:p>
          <a:p>
            <a:r>
              <a:rPr lang="tr-TR" sz="1400" dirty="0">
                <a:solidFill>
                  <a:srgbClr val="FFFFFF"/>
                </a:solidFill>
                <a:highlight>
                  <a:srgbClr val="000000"/>
                </a:highlight>
              </a:rPr>
              <a:t>Aşırı miktarda flor almanın görünüşü bozması dışında bir zararı yoktur. Dişlerin bazı kısımlarında florun birkaç ppm’den fazla olmasıyla florozis ortaya çıkar. Bu durum minenin tebeşirimsi veya benekli yapısıyla tanımlanmaktadır.</a:t>
            </a:r>
          </a:p>
          <a:p>
            <a:endParaRPr lang="tr-TR" sz="1400" dirty="0">
              <a:solidFill>
                <a:srgbClr val="FFFFFF"/>
              </a:solidFill>
              <a:highlight>
                <a:srgbClr val="000000"/>
              </a:highlight>
            </a:endParaRPr>
          </a:p>
          <a:p>
            <a:r>
              <a:rPr lang="tr-TR" sz="2600" dirty="0">
                <a:solidFill>
                  <a:schemeClr val="accent1">
                    <a:lumMod val="75000"/>
                  </a:schemeClr>
                </a:solidFill>
                <a:highlight>
                  <a:srgbClr val="000000"/>
                </a:highlight>
                <a:latin typeface="Bernard MT Condensed" panose="02050806060905020404" pitchFamily="18" charset="0"/>
              </a:rPr>
              <a:t>GEREKSİNİM</a:t>
            </a:r>
          </a:p>
          <a:p>
            <a:r>
              <a:rPr lang="tr-TR" sz="1400" dirty="0">
                <a:solidFill>
                  <a:srgbClr val="FFFFFF"/>
                </a:solidFill>
                <a:highlight>
                  <a:srgbClr val="000000"/>
                </a:highlight>
              </a:rPr>
              <a:t>Flor için Uygun Alım (UA) miktarı günde 4 miligramdır.</a:t>
            </a:r>
          </a:p>
          <a:p>
            <a:endParaRPr lang="tr-TR" sz="1400" dirty="0">
              <a:solidFill>
                <a:srgbClr val="FFFFFF"/>
              </a:solidFill>
              <a:highlight>
                <a:srgbClr val="000000"/>
              </a:highlight>
            </a:endParaRPr>
          </a:p>
          <a:p>
            <a:r>
              <a:rPr lang="tr-TR" sz="2600" dirty="0">
                <a:solidFill>
                  <a:schemeClr val="accent1">
                    <a:lumMod val="75000"/>
                  </a:schemeClr>
                </a:solidFill>
                <a:highlight>
                  <a:srgbClr val="000000"/>
                </a:highlight>
                <a:latin typeface="Bernard MT Condensed" panose="02050806060905020404" pitchFamily="18" charset="0"/>
              </a:rPr>
              <a:t>GIDA KAYNAKLARI</a:t>
            </a:r>
          </a:p>
          <a:p>
            <a:r>
              <a:rPr lang="tr-TR" sz="1400" dirty="0">
                <a:solidFill>
                  <a:srgbClr val="FFFFFF"/>
                </a:solidFill>
                <a:highlight>
                  <a:srgbClr val="000000"/>
                </a:highlight>
              </a:rPr>
              <a:t>Flor su kaynaklarının etrafındaki kayalardan geldiği için florür içermektedir. Bundan başka diş macunu ve gargaralar, şayet eklendiyse florür içerirler. </a:t>
            </a:r>
          </a:p>
        </p:txBody>
      </p:sp>
      <p:pic>
        <p:nvPicPr>
          <p:cNvPr id="6" name="Picture 5" descr="A close up of a logo&#10;&#10;Description generated with high confidence">
            <a:extLst>
              <a:ext uri="{FF2B5EF4-FFF2-40B4-BE49-F238E27FC236}">
                <a16:creationId xmlns:a16="http://schemas.microsoft.com/office/drawing/2014/main" xmlns="" id="{CE5F0247-EEE3-4F46-B4E5-D73C27B6B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137" y="1777429"/>
            <a:ext cx="4075235" cy="3544585"/>
          </a:xfrm>
          <a:prstGeom prst="rect">
            <a:avLst/>
          </a:prstGeom>
        </p:spPr>
      </p:pic>
    </p:spTree>
    <p:extLst>
      <p:ext uri="{BB962C8B-B14F-4D97-AF65-F5344CB8AC3E}">
        <p14:creationId xmlns:p14="http://schemas.microsoft.com/office/powerpoint/2010/main" val="242489604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xmlns=""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food, table, indoor, sky&#10;&#10;Description generated with very high confidence">
            <a:extLst>
              <a:ext uri="{FF2B5EF4-FFF2-40B4-BE49-F238E27FC236}">
                <a16:creationId xmlns:a16="http://schemas.microsoft.com/office/drawing/2014/main" xmlns="" id="{98873D97-1259-4362-85CE-BF841182887D}"/>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145" b="15536"/>
          <a:stretch/>
        </p:blipFill>
        <p:spPr>
          <a:xfrm>
            <a:off x="20" y="1"/>
            <a:ext cx="12191980" cy="6857999"/>
          </a:xfrm>
          <a:prstGeom prst="rect">
            <a:avLst/>
          </a:prstGeom>
        </p:spPr>
      </p:pic>
      <p:cxnSp>
        <p:nvCxnSpPr>
          <p:cNvPr id="29" name="Straight Connector 28">
            <a:extLst>
              <a:ext uri="{FF2B5EF4-FFF2-40B4-BE49-F238E27FC236}">
                <a16:creationId xmlns:a16="http://schemas.microsoft.com/office/drawing/2014/main" xmlns=""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7DDCB823-8C86-4D7F-972A-23144ED1CBE9}"/>
              </a:ext>
            </a:extLst>
          </p:cNvPr>
          <p:cNvSpPr>
            <a:spLocks noGrp="1"/>
          </p:cNvSpPr>
          <p:nvPr>
            <p:ph type="title"/>
          </p:nvPr>
        </p:nvSpPr>
        <p:spPr>
          <a:xfrm>
            <a:off x="838201" y="2393878"/>
            <a:ext cx="3313164" cy="2178121"/>
          </a:xfrm>
        </p:spPr>
        <p:txBody>
          <a:bodyPr>
            <a:normAutofit/>
          </a:bodyPr>
          <a:lstStyle/>
          <a:p>
            <a:pPr algn="r"/>
            <a:endParaRPr lang="tr-TR" sz="3700" dirty="0">
              <a:solidFill>
                <a:srgbClr val="FFFFFF"/>
              </a:solidFill>
              <a:latin typeface="Bernard MT Condensed" panose="02050806060905020404" pitchFamily="18" charset="0"/>
            </a:endParaRPr>
          </a:p>
        </p:txBody>
      </p:sp>
      <p:sp>
        <p:nvSpPr>
          <p:cNvPr id="3" name="Content Placeholder 2">
            <a:extLst>
              <a:ext uri="{FF2B5EF4-FFF2-40B4-BE49-F238E27FC236}">
                <a16:creationId xmlns:a16="http://schemas.microsoft.com/office/drawing/2014/main" xmlns="" id="{C5BB0FAC-6C3D-40DE-9E97-507444680194}"/>
              </a:ext>
            </a:extLst>
          </p:cNvPr>
          <p:cNvSpPr>
            <a:spLocks noGrp="1"/>
          </p:cNvSpPr>
          <p:nvPr>
            <p:ph idx="1"/>
          </p:nvPr>
        </p:nvSpPr>
        <p:spPr>
          <a:xfrm>
            <a:off x="5155379" y="1065862"/>
            <a:ext cx="5744685" cy="4726276"/>
          </a:xfrm>
        </p:spPr>
        <p:txBody>
          <a:bodyPr anchor="ctr">
            <a:normAutofit/>
          </a:bodyPr>
          <a:lstStyle/>
          <a:p>
            <a:r>
              <a:rPr lang="tr-TR" dirty="0">
                <a:solidFill>
                  <a:schemeClr val="accent1">
                    <a:lumMod val="75000"/>
                  </a:schemeClr>
                </a:solidFill>
                <a:highlight>
                  <a:srgbClr val="000000"/>
                </a:highlight>
                <a:latin typeface="Bernard MT Condensed" panose="02050806060905020404" pitchFamily="18" charset="0"/>
              </a:rPr>
              <a:t>BİYOYARARLILIK</a:t>
            </a:r>
          </a:p>
          <a:p>
            <a:r>
              <a:rPr lang="tr-TR" sz="2000" dirty="0">
                <a:solidFill>
                  <a:srgbClr val="FFFFFF"/>
                </a:solidFill>
                <a:highlight>
                  <a:srgbClr val="000000"/>
                </a:highlight>
              </a:rPr>
              <a:t>Biyoyararlılık besin maddelerinin vücudumuz tarafından değerlendirilen veya emilen yüzde miktarını ifade etmektedir. Besinlerin vücut tarafından sindirilmeyen bölümü ise dışarı atılmaktadır.</a:t>
            </a:r>
          </a:p>
          <a:p>
            <a:r>
              <a:rPr lang="tr-TR" sz="2000" dirty="0">
                <a:solidFill>
                  <a:srgbClr val="FFFFFF"/>
                </a:solidFill>
                <a:highlight>
                  <a:srgbClr val="000000"/>
                </a:highlight>
              </a:rPr>
              <a:t>Minerallerin biyoyararlılığı farklıdır. Ispanakta bulununan demirde bu değer %5’in altında iken,abur cubur gıdalarda bulunan sodyum için %60’a kadar yükselebilir.</a:t>
            </a:r>
          </a:p>
        </p:txBody>
      </p:sp>
      <p:pic>
        <p:nvPicPr>
          <p:cNvPr id="7" name="Picture 6">
            <a:extLst>
              <a:ext uri="{FF2B5EF4-FFF2-40B4-BE49-F238E27FC236}">
                <a16:creationId xmlns:a16="http://schemas.microsoft.com/office/drawing/2014/main" xmlns="" id="{817A1D7A-1379-4B30-B408-A01D97505B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986298"/>
            <a:ext cx="3651602" cy="2955572"/>
          </a:xfrm>
          <a:prstGeom prst="rect">
            <a:avLst/>
          </a:prstGeom>
        </p:spPr>
      </p:pic>
    </p:spTree>
    <p:extLst>
      <p:ext uri="{BB962C8B-B14F-4D97-AF65-F5344CB8AC3E}">
        <p14:creationId xmlns:p14="http://schemas.microsoft.com/office/powerpoint/2010/main" val="307303164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ood, table, indoor, sky&#10;&#10;Description generated with very high confidence">
            <a:extLst>
              <a:ext uri="{FF2B5EF4-FFF2-40B4-BE49-F238E27FC236}">
                <a16:creationId xmlns:a16="http://schemas.microsoft.com/office/drawing/2014/main" xmlns="" id="{B7F7D98E-4C34-4539-B2CA-91B65186D4D2}"/>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145" b="15536"/>
          <a:stretch/>
        </p:blipFill>
        <p:spPr>
          <a:xfrm>
            <a:off x="20" y="1"/>
            <a:ext cx="12191980" cy="6857999"/>
          </a:xfrm>
          <a:prstGeom prst="rect">
            <a:avLst/>
          </a:prstGeom>
        </p:spPr>
      </p:pic>
      <p:cxnSp>
        <p:nvCxnSpPr>
          <p:cNvPr id="24" name="Straight Connector 23">
            <a:extLst>
              <a:ext uri="{FF2B5EF4-FFF2-40B4-BE49-F238E27FC236}">
                <a16:creationId xmlns:a16="http://schemas.microsoft.com/office/drawing/2014/main" xmlns=""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2B3F2FA3-4986-4DD1-9416-B3E36C34A3C6}"/>
              </a:ext>
            </a:extLst>
          </p:cNvPr>
          <p:cNvSpPr>
            <a:spLocks noGrp="1"/>
          </p:cNvSpPr>
          <p:nvPr>
            <p:ph type="title"/>
          </p:nvPr>
        </p:nvSpPr>
        <p:spPr>
          <a:xfrm>
            <a:off x="921118" y="1065862"/>
            <a:ext cx="3313164" cy="4726276"/>
          </a:xfrm>
        </p:spPr>
        <p:txBody>
          <a:bodyPr>
            <a:normAutofit/>
          </a:bodyPr>
          <a:lstStyle/>
          <a:p>
            <a:pPr algn="r"/>
            <a:r>
              <a:rPr lang="tr-TR" sz="3700" dirty="0">
                <a:solidFill>
                  <a:schemeClr val="accent1">
                    <a:lumMod val="75000"/>
                  </a:schemeClr>
                </a:solidFill>
                <a:highlight>
                  <a:srgbClr val="000000"/>
                </a:highlight>
                <a:latin typeface="Bernard MT Condensed" panose="02050806060905020404" pitchFamily="18" charset="0"/>
              </a:rPr>
              <a:t>DİYET HAZIRLANIRKEN BİYOYARARLILIK ORANININ ÖNEMİ</a:t>
            </a:r>
          </a:p>
        </p:txBody>
      </p:sp>
      <p:sp>
        <p:nvSpPr>
          <p:cNvPr id="3" name="Content Placeholder 2">
            <a:extLst>
              <a:ext uri="{FF2B5EF4-FFF2-40B4-BE49-F238E27FC236}">
                <a16:creationId xmlns:a16="http://schemas.microsoft.com/office/drawing/2014/main" xmlns="" id="{8375908F-6977-4EC4-A445-9A84060CC849}"/>
              </a:ext>
            </a:extLst>
          </p:cNvPr>
          <p:cNvSpPr>
            <a:spLocks noGrp="1"/>
          </p:cNvSpPr>
          <p:nvPr>
            <p:ph idx="1"/>
          </p:nvPr>
        </p:nvSpPr>
        <p:spPr>
          <a:xfrm>
            <a:off x="5155379" y="1065862"/>
            <a:ext cx="5744685" cy="4726276"/>
          </a:xfrm>
        </p:spPr>
        <p:txBody>
          <a:bodyPr anchor="ctr">
            <a:normAutofit/>
          </a:bodyPr>
          <a:lstStyle/>
          <a:p>
            <a:r>
              <a:rPr lang="tr-TR" sz="2000" dirty="0">
                <a:solidFill>
                  <a:srgbClr val="FFFFFF"/>
                </a:solidFill>
                <a:highlight>
                  <a:srgbClr val="000000"/>
                </a:highlight>
              </a:rPr>
              <a:t>Besinlerde bulunan mineral madde miktarlarından yola çıkarak diyet hazırlamak mümkün değildir. Önemli olan besinlerdeki mineral maddelerin vücudumuz tarafından hangi oranda sindirildiğidir,yani biyoyararlılık oranıdır.</a:t>
            </a:r>
          </a:p>
          <a:p>
            <a:r>
              <a:rPr lang="tr-TR" sz="2000" dirty="0">
                <a:solidFill>
                  <a:srgbClr val="FFFFFF"/>
                </a:solidFill>
                <a:highlight>
                  <a:srgbClr val="000000"/>
                </a:highlight>
              </a:rPr>
              <a:t>Ispanaktaki demir miktarı yüksek olmasına karşın insan vücudu bu demirin ancak %5’ini değerlendirebilmektedir. Şayet ıspanakla demir gereksinimizi karşılamak istersek yediğimiz miktarın 10 ila 20 katı kadar ıspanak tüketmemiz gerekmektedir. Buda mümkün değildir. Bu nedenle RDA yani tavsiye edilen günlük besin alım miktarına dikkat edilmesi gerekmektedir.</a:t>
            </a:r>
          </a:p>
        </p:txBody>
      </p:sp>
      <p:pic>
        <p:nvPicPr>
          <p:cNvPr id="8" name="Picture 7">
            <a:extLst>
              <a:ext uri="{FF2B5EF4-FFF2-40B4-BE49-F238E27FC236}">
                <a16:creationId xmlns:a16="http://schemas.microsoft.com/office/drawing/2014/main" xmlns="" id="{BBC78152-49CD-4A8E-ABC5-6514D0EDA3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321" y="4709350"/>
            <a:ext cx="3637051" cy="2011299"/>
          </a:xfrm>
          <a:prstGeom prst="rect">
            <a:avLst/>
          </a:prstGeom>
        </p:spPr>
      </p:pic>
    </p:spTree>
    <p:extLst>
      <p:ext uri="{BB962C8B-B14F-4D97-AF65-F5344CB8AC3E}">
        <p14:creationId xmlns:p14="http://schemas.microsoft.com/office/powerpoint/2010/main" val="296928676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ood, table, indoor, sky&#10;&#10;Description generated with very high confidence">
            <a:extLst>
              <a:ext uri="{FF2B5EF4-FFF2-40B4-BE49-F238E27FC236}">
                <a16:creationId xmlns:a16="http://schemas.microsoft.com/office/drawing/2014/main" xmlns="" id="{7E5D5BC4-B094-4772-BD22-A650EBF940B8}"/>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145" b="15536"/>
          <a:stretch/>
        </p:blipFill>
        <p:spPr>
          <a:xfrm>
            <a:off x="20" y="1"/>
            <a:ext cx="12191980" cy="6857999"/>
          </a:xfrm>
          <a:prstGeom prst="rect">
            <a:avLst/>
          </a:prstGeom>
        </p:spPr>
      </p:pic>
      <p:cxnSp>
        <p:nvCxnSpPr>
          <p:cNvPr id="24" name="Straight Connector 23">
            <a:extLst>
              <a:ext uri="{FF2B5EF4-FFF2-40B4-BE49-F238E27FC236}">
                <a16:creationId xmlns:a16="http://schemas.microsoft.com/office/drawing/2014/main" xmlns=""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62CCF649-A50B-414F-84D8-3DE0C568A465}"/>
              </a:ext>
            </a:extLst>
          </p:cNvPr>
          <p:cNvSpPr>
            <a:spLocks noGrp="1"/>
          </p:cNvSpPr>
          <p:nvPr>
            <p:ph type="title"/>
          </p:nvPr>
        </p:nvSpPr>
        <p:spPr>
          <a:xfrm>
            <a:off x="1012862" y="1065862"/>
            <a:ext cx="3313164" cy="4726276"/>
          </a:xfrm>
        </p:spPr>
        <p:txBody>
          <a:bodyPr>
            <a:normAutofit/>
          </a:bodyPr>
          <a:lstStyle/>
          <a:p>
            <a:pPr algn="r"/>
            <a:r>
              <a:rPr lang="tr-TR" sz="4000" dirty="0">
                <a:solidFill>
                  <a:schemeClr val="accent2">
                    <a:lumMod val="50000"/>
                  </a:schemeClr>
                </a:solidFill>
                <a:highlight>
                  <a:srgbClr val="000000"/>
                </a:highlight>
              </a:rPr>
              <a:t/>
            </a:r>
            <a:br>
              <a:rPr lang="tr-TR" sz="4000" dirty="0">
                <a:solidFill>
                  <a:schemeClr val="accent2">
                    <a:lumMod val="50000"/>
                  </a:schemeClr>
                </a:solidFill>
                <a:highlight>
                  <a:srgbClr val="000000"/>
                </a:highlight>
              </a:rPr>
            </a:br>
            <a:r>
              <a:rPr lang="tr-TR" sz="4000" u="sng" dirty="0">
                <a:solidFill>
                  <a:schemeClr val="accent1">
                    <a:lumMod val="75000"/>
                  </a:schemeClr>
                </a:solidFill>
                <a:highlight>
                  <a:srgbClr val="000000"/>
                </a:highlight>
                <a:latin typeface="Bernard MT Condensed" panose="02050806060905020404" pitchFamily="18" charset="0"/>
              </a:rPr>
              <a:t>MAKRO MİNERAL MADDELER</a:t>
            </a:r>
            <a:r>
              <a:rPr lang="tr-TR" sz="4000" dirty="0">
                <a:solidFill>
                  <a:srgbClr val="FFFFFF"/>
                </a:solidFill>
                <a:highlight>
                  <a:srgbClr val="000000"/>
                </a:highlight>
              </a:rPr>
              <a:t/>
            </a:r>
            <a:br>
              <a:rPr lang="tr-TR" sz="4000" dirty="0">
                <a:solidFill>
                  <a:srgbClr val="FFFFFF"/>
                </a:solidFill>
                <a:highlight>
                  <a:srgbClr val="000000"/>
                </a:highlight>
              </a:rPr>
            </a:br>
            <a:endParaRPr lang="tr-TR" sz="4000" dirty="0">
              <a:solidFill>
                <a:srgbClr val="FFFFFF"/>
              </a:solidFill>
              <a:highlight>
                <a:srgbClr val="000000"/>
              </a:highlight>
            </a:endParaRPr>
          </a:p>
        </p:txBody>
      </p:sp>
      <p:sp>
        <p:nvSpPr>
          <p:cNvPr id="3" name="Content Placeholder 2">
            <a:extLst>
              <a:ext uri="{FF2B5EF4-FFF2-40B4-BE49-F238E27FC236}">
                <a16:creationId xmlns:a16="http://schemas.microsoft.com/office/drawing/2014/main" xmlns="" id="{35F7335E-C735-4866-A8C3-410682DAC837}"/>
              </a:ext>
            </a:extLst>
          </p:cNvPr>
          <p:cNvSpPr>
            <a:spLocks noGrp="1"/>
          </p:cNvSpPr>
          <p:nvPr>
            <p:ph idx="1"/>
          </p:nvPr>
        </p:nvSpPr>
        <p:spPr>
          <a:xfrm>
            <a:off x="5155379" y="1065862"/>
            <a:ext cx="5744685" cy="4726276"/>
          </a:xfrm>
        </p:spPr>
        <p:txBody>
          <a:bodyPr anchor="ctr">
            <a:normAutofit/>
          </a:bodyPr>
          <a:lstStyle/>
          <a:p>
            <a:r>
              <a:rPr lang="tr-TR" sz="2000" dirty="0">
                <a:solidFill>
                  <a:srgbClr val="FFFFFF"/>
                </a:solidFill>
                <a:highlight>
                  <a:srgbClr val="000000"/>
                </a:highlight>
              </a:rPr>
              <a:t>Vücut ağırlığının %0,01 düzeyinden daha fazla bulunur.</a:t>
            </a:r>
          </a:p>
          <a:p>
            <a:r>
              <a:rPr lang="tr-TR" sz="2000" dirty="0">
                <a:solidFill>
                  <a:srgbClr val="FFFFFF"/>
                </a:solidFill>
                <a:highlight>
                  <a:srgbClr val="000000"/>
                </a:highlight>
              </a:rPr>
              <a:t>Günde 100 miligramdan daha fazla alınmalıdır.</a:t>
            </a:r>
          </a:p>
          <a:p>
            <a:r>
              <a:rPr lang="tr-TR" sz="2000" dirty="0">
                <a:solidFill>
                  <a:srgbClr val="FFFFFF"/>
                </a:solidFill>
                <a:highlight>
                  <a:srgbClr val="000000"/>
                </a:highlight>
              </a:rPr>
              <a:t>Hem yapısal hem düzenleyici fonksiyonları vardır.</a:t>
            </a:r>
          </a:p>
          <a:p>
            <a:r>
              <a:rPr lang="tr-TR" sz="2000" dirty="0">
                <a:solidFill>
                  <a:srgbClr val="FFFFFF"/>
                </a:solidFill>
                <a:highlight>
                  <a:srgbClr val="000000"/>
                </a:highlight>
              </a:rPr>
              <a:t>Kalsiyum, fosfor, sodyum,potasyum,magnezyum ve klor makro mineral maddeler grubundadır.</a:t>
            </a:r>
          </a:p>
        </p:txBody>
      </p:sp>
    </p:spTree>
    <p:extLst>
      <p:ext uri="{BB962C8B-B14F-4D97-AF65-F5344CB8AC3E}">
        <p14:creationId xmlns:p14="http://schemas.microsoft.com/office/powerpoint/2010/main" val="143818817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ood, table, indoor, sky&#10;&#10;Description generated with very high confidence">
            <a:extLst>
              <a:ext uri="{FF2B5EF4-FFF2-40B4-BE49-F238E27FC236}">
                <a16:creationId xmlns:a16="http://schemas.microsoft.com/office/drawing/2014/main" xmlns="" id="{E31B1CFD-FEEC-4FC3-A850-F0FC5E86C1F0}"/>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145" b="15536"/>
          <a:stretch/>
        </p:blipFill>
        <p:spPr>
          <a:xfrm>
            <a:off x="20" y="1"/>
            <a:ext cx="12191980" cy="6857999"/>
          </a:xfrm>
          <a:prstGeom prst="rect">
            <a:avLst/>
          </a:prstGeom>
        </p:spPr>
      </p:pic>
      <p:cxnSp>
        <p:nvCxnSpPr>
          <p:cNvPr id="24" name="Straight Connector 23">
            <a:extLst>
              <a:ext uri="{FF2B5EF4-FFF2-40B4-BE49-F238E27FC236}">
                <a16:creationId xmlns:a16="http://schemas.microsoft.com/office/drawing/2014/main" xmlns=""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04ECCA6A-9840-4D4B-8628-ACE5A1365AF3}"/>
              </a:ext>
            </a:extLst>
          </p:cNvPr>
          <p:cNvSpPr>
            <a:spLocks noGrp="1"/>
          </p:cNvSpPr>
          <p:nvPr>
            <p:ph type="title"/>
          </p:nvPr>
        </p:nvSpPr>
        <p:spPr>
          <a:xfrm>
            <a:off x="838201" y="1065862"/>
            <a:ext cx="3313164" cy="4726276"/>
          </a:xfrm>
        </p:spPr>
        <p:txBody>
          <a:bodyPr>
            <a:normAutofit/>
          </a:bodyPr>
          <a:lstStyle/>
          <a:p>
            <a:pPr algn="r"/>
            <a:r>
              <a:rPr lang="tr-TR" sz="4000" dirty="0">
                <a:solidFill>
                  <a:schemeClr val="accent1">
                    <a:lumMod val="75000"/>
                  </a:schemeClr>
                </a:solidFill>
                <a:highlight>
                  <a:srgbClr val="000000"/>
                </a:highlight>
                <a:latin typeface="Bernard MT Condensed" panose="02050806060905020404" pitchFamily="18" charset="0"/>
              </a:rPr>
              <a:t>KALSİYUM</a:t>
            </a:r>
            <a:r>
              <a:rPr lang="tr-TR" sz="4000" dirty="0">
                <a:solidFill>
                  <a:srgbClr val="FFFFFF"/>
                </a:solidFill>
              </a:rPr>
              <a:t/>
            </a:r>
            <a:br>
              <a:rPr lang="tr-TR" sz="4000" dirty="0">
                <a:solidFill>
                  <a:srgbClr val="FFFFFF"/>
                </a:solidFill>
              </a:rPr>
            </a:br>
            <a:endParaRPr lang="tr-TR" sz="4000" dirty="0">
              <a:solidFill>
                <a:srgbClr val="FFFFFF"/>
              </a:solidFill>
            </a:endParaRPr>
          </a:p>
        </p:txBody>
      </p:sp>
      <p:sp>
        <p:nvSpPr>
          <p:cNvPr id="3" name="Content Placeholder 2">
            <a:extLst>
              <a:ext uri="{FF2B5EF4-FFF2-40B4-BE49-F238E27FC236}">
                <a16:creationId xmlns:a16="http://schemas.microsoft.com/office/drawing/2014/main" xmlns="" id="{391B949E-226F-4F2E-9FB2-1FDB2F81F0FF}"/>
              </a:ext>
            </a:extLst>
          </p:cNvPr>
          <p:cNvSpPr>
            <a:spLocks noGrp="1"/>
          </p:cNvSpPr>
          <p:nvPr>
            <p:ph idx="1"/>
          </p:nvPr>
        </p:nvSpPr>
        <p:spPr>
          <a:xfrm>
            <a:off x="5155379" y="1065862"/>
            <a:ext cx="5744685" cy="4726276"/>
          </a:xfrm>
        </p:spPr>
        <p:txBody>
          <a:bodyPr anchor="ctr">
            <a:normAutofit/>
          </a:bodyPr>
          <a:lstStyle/>
          <a:p>
            <a:r>
              <a:rPr lang="tr-TR" sz="2000" dirty="0">
                <a:solidFill>
                  <a:srgbClr val="FFFFFF"/>
                </a:solidFill>
                <a:highlight>
                  <a:srgbClr val="000000"/>
                </a:highlight>
              </a:rPr>
              <a:t>En fazla bilinen mineral maddedir. </a:t>
            </a:r>
          </a:p>
          <a:p>
            <a:r>
              <a:rPr lang="tr-TR" sz="2000" dirty="0">
                <a:solidFill>
                  <a:srgbClr val="FFFFFF"/>
                </a:solidFill>
                <a:highlight>
                  <a:srgbClr val="000000"/>
                </a:highlight>
              </a:rPr>
              <a:t>Düzenleyici ve  yapısal role sahiptir. Kalsiyum vücut ağırlığının yaklaşık %2’sini oluşturmaktadır. Bu miktar da yaklaşık 1,3 kg’a eşittir.</a:t>
            </a:r>
          </a:p>
          <a:p>
            <a:endParaRPr lang="tr-TR" sz="2000" dirty="0">
              <a:solidFill>
                <a:srgbClr val="FFFFFF"/>
              </a:solidFill>
            </a:endParaRPr>
          </a:p>
        </p:txBody>
      </p:sp>
    </p:spTree>
    <p:extLst>
      <p:ext uri="{BB962C8B-B14F-4D97-AF65-F5344CB8AC3E}">
        <p14:creationId xmlns:p14="http://schemas.microsoft.com/office/powerpoint/2010/main" val="421791063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ood, table, indoor, sky&#10;&#10;Description generated with very high confidence">
            <a:extLst>
              <a:ext uri="{FF2B5EF4-FFF2-40B4-BE49-F238E27FC236}">
                <a16:creationId xmlns:a16="http://schemas.microsoft.com/office/drawing/2014/main" xmlns="" id="{25152568-3854-4B2B-B9EB-5D3A2751F24A}"/>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145" b="15536"/>
          <a:stretch/>
        </p:blipFill>
        <p:spPr>
          <a:xfrm>
            <a:off x="10294" y="1"/>
            <a:ext cx="12191980" cy="6857999"/>
          </a:xfrm>
          <a:prstGeom prst="rect">
            <a:avLst/>
          </a:prstGeom>
        </p:spPr>
      </p:pic>
      <p:cxnSp>
        <p:nvCxnSpPr>
          <p:cNvPr id="24" name="Straight Connector 23">
            <a:extLst>
              <a:ext uri="{FF2B5EF4-FFF2-40B4-BE49-F238E27FC236}">
                <a16:creationId xmlns:a16="http://schemas.microsoft.com/office/drawing/2014/main" xmlns=""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11B14CFA-3677-47D1-B9DE-4FC4088E82D2}"/>
              </a:ext>
            </a:extLst>
          </p:cNvPr>
          <p:cNvSpPr>
            <a:spLocks noGrp="1"/>
          </p:cNvSpPr>
          <p:nvPr>
            <p:ph type="title"/>
          </p:nvPr>
        </p:nvSpPr>
        <p:spPr>
          <a:xfrm>
            <a:off x="838201" y="2455525"/>
            <a:ext cx="3313164" cy="1479478"/>
          </a:xfrm>
        </p:spPr>
        <p:txBody>
          <a:bodyPr>
            <a:normAutofit/>
          </a:bodyPr>
          <a:lstStyle/>
          <a:p>
            <a:pPr algn="r"/>
            <a:r>
              <a:rPr lang="tr-TR" sz="4000" dirty="0">
                <a:solidFill>
                  <a:schemeClr val="accent2">
                    <a:lumMod val="50000"/>
                  </a:schemeClr>
                </a:solidFill>
                <a:latin typeface="Bernard MT Condensed" panose="02050806060905020404" pitchFamily="18" charset="0"/>
              </a:rPr>
              <a:t> </a:t>
            </a:r>
          </a:p>
        </p:txBody>
      </p:sp>
      <p:sp>
        <p:nvSpPr>
          <p:cNvPr id="3" name="Content Placeholder 2">
            <a:extLst>
              <a:ext uri="{FF2B5EF4-FFF2-40B4-BE49-F238E27FC236}">
                <a16:creationId xmlns:a16="http://schemas.microsoft.com/office/drawing/2014/main" xmlns="" id="{35DE413A-B7CE-47C4-BC51-4AC6F86B8880}"/>
              </a:ext>
            </a:extLst>
          </p:cNvPr>
          <p:cNvSpPr>
            <a:spLocks noGrp="1"/>
          </p:cNvSpPr>
          <p:nvPr>
            <p:ph idx="1"/>
          </p:nvPr>
        </p:nvSpPr>
        <p:spPr>
          <a:xfrm>
            <a:off x="5155379" y="1065862"/>
            <a:ext cx="5744685" cy="4726276"/>
          </a:xfrm>
        </p:spPr>
        <p:txBody>
          <a:bodyPr anchor="ctr">
            <a:normAutofit/>
          </a:bodyPr>
          <a:lstStyle/>
          <a:p>
            <a:r>
              <a:rPr lang="tr-TR" dirty="0">
                <a:solidFill>
                  <a:schemeClr val="accent1">
                    <a:lumMod val="75000"/>
                  </a:schemeClr>
                </a:solidFill>
                <a:highlight>
                  <a:srgbClr val="000000"/>
                </a:highlight>
                <a:latin typeface="Bernard MT Condensed" panose="02050806060905020404" pitchFamily="18" charset="0"/>
              </a:rPr>
              <a:t>KALSİYUMUN  FONKSİYONLARI</a:t>
            </a:r>
          </a:p>
          <a:p>
            <a:r>
              <a:rPr lang="tr-TR" sz="2000" dirty="0">
                <a:solidFill>
                  <a:schemeClr val="accent1">
                    <a:lumMod val="75000"/>
                  </a:schemeClr>
                </a:solidFill>
                <a:highlight>
                  <a:srgbClr val="000000"/>
                </a:highlight>
              </a:rPr>
              <a:t>YAPISAL: </a:t>
            </a:r>
            <a:r>
              <a:rPr lang="tr-TR" sz="2000" dirty="0">
                <a:solidFill>
                  <a:srgbClr val="FFFFFF"/>
                </a:solidFill>
                <a:highlight>
                  <a:srgbClr val="000000"/>
                </a:highlight>
              </a:rPr>
              <a:t>Vücuttaki kalsiyumun yaklaşık %99’u dişlerde ve kemiklerde bulunur. Kemik oluşumunda kolajen liflerinden oluşan bir protein ağ örgüsüyle başlar. Daha sonra hidroksiapatit adı verilen kalsiyum-fosfor tuzuyla kaplanır.</a:t>
            </a:r>
          </a:p>
          <a:p>
            <a:r>
              <a:rPr lang="tr-TR" sz="2000" dirty="0">
                <a:solidFill>
                  <a:schemeClr val="accent1">
                    <a:lumMod val="75000"/>
                  </a:schemeClr>
                </a:solidFill>
                <a:highlight>
                  <a:srgbClr val="000000"/>
                </a:highlight>
              </a:rPr>
              <a:t>DÜZENLEYİCİ: </a:t>
            </a:r>
            <a:r>
              <a:rPr lang="tr-TR" sz="2000" dirty="0">
                <a:solidFill>
                  <a:srgbClr val="FFFFFF"/>
                </a:solidFill>
                <a:highlight>
                  <a:srgbClr val="000000"/>
                </a:highlight>
              </a:rPr>
              <a:t>Vücuttaki kalsiyumun geriye kalan %1’i dokularda bulunur. Kalsiyum kanın pıhtılaşmasını,kas kasılmasını,kas ve sinir impulslarının iletimini sağlar.  </a:t>
            </a:r>
          </a:p>
          <a:p>
            <a:endParaRPr lang="tr-TR" sz="2000" dirty="0">
              <a:solidFill>
                <a:srgbClr val="FFFFFF"/>
              </a:solidFill>
            </a:endParaRPr>
          </a:p>
        </p:txBody>
      </p:sp>
      <p:pic>
        <p:nvPicPr>
          <p:cNvPr id="6" name="Picture 5" descr="A close up of a necklace&#10;&#10;Description generated with high confidence">
            <a:extLst>
              <a:ext uri="{FF2B5EF4-FFF2-40B4-BE49-F238E27FC236}">
                <a16:creationId xmlns:a16="http://schemas.microsoft.com/office/drawing/2014/main" xmlns="" id="{9FBCD237-0FB5-4AA6-95FB-D2E4D924A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815" y="2214082"/>
            <a:ext cx="4111598" cy="2452688"/>
          </a:xfrm>
          <a:prstGeom prst="rect">
            <a:avLst/>
          </a:prstGeom>
        </p:spPr>
      </p:pic>
    </p:spTree>
    <p:extLst>
      <p:ext uri="{BB962C8B-B14F-4D97-AF65-F5344CB8AC3E}">
        <p14:creationId xmlns:p14="http://schemas.microsoft.com/office/powerpoint/2010/main" val="405014755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ood, table, indoor, sky&#10;&#10;Description generated with very high confidence">
            <a:extLst>
              <a:ext uri="{FF2B5EF4-FFF2-40B4-BE49-F238E27FC236}">
                <a16:creationId xmlns:a16="http://schemas.microsoft.com/office/drawing/2014/main" xmlns="" id="{C1D760FE-93F4-449A-8107-512B50ACBCE7}"/>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145" b="15536"/>
          <a:stretch/>
        </p:blipFill>
        <p:spPr>
          <a:xfrm>
            <a:off x="20" y="10"/>
            <a:ext cx="12191980" cy="6857990"/>
          </a:xfrm>
          <a:prstGeom prst="rect">
            <a:avLst/>
          </a:prstGeom>
        </p:spPr>
      </p:pic>
      <p:cxnSp>
        <p:nvCxnSpPr>
          <p:cNvPr id="24" name="Straight Connector 23">
            <a:extLst>
              <a:ext uri="{FF2B5EF4-FFF2-40B4-BE49-F238E27FC236}">
                <a16:creationId xmlns:a16="http://schemas.microsoft.com/office/drawing/2014/main" xmlns=""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0B5D6E1C-94E6-4953-9090-0E0D38588D23}"/>
              </a:ext>
            </a:extLst>
          </p:cNvPr>
          <p:cNvSpPr>
            <a:spLocks noGrp="1"/>
          </p:cNvSpPr>
          <p:nvPr>
            <p:ph type="title"/>
          </p:nvPr>
        </p:nvSpPr>
        <p:spPr>
          <a:xfrm>
            <a:off x="838201" y="1065862"/>
            <a:ext cx="3313164" cy="4726276"/>
          </a:xfrm>
        </p:spPr>
        <p:txBody>
          <a:bodyPr>
            <a:normAutofit/>
          </a:bodyPr>
          <a:lstStyle/>
          <a:p>
            <a:pPr algn="r"/>
            <a:r>
              <a:rPr lang="tr-TR" sz="4000" dirty="0">
                <a:solidFill>
                  <a:schemeClr val="accent1">
                    <a:lumMod val="75000"/>
                  </a:schemeClr>
                </a:solidFill>
                <a:highlight>
                  <a:srgbClr val="000000"/>
                </a:highlight>
                <a:latin typeface="Bernard MT Condensed" panose="02050806060905020404" pitchFamily="18" charset="0"/>
              </a:rPr>
              <a:t>KALSİYUM EKSİKLİĞİ</a:t>
            </a:r>
          </a:p>
        </p:txBody>
      </p:sp>
      <p:sp>
        <p:nvSpPr>
          <p:cNvPr id="3" name="Content Placeholder 2">
            <a:extLst>
              <a:ext uri="{FF2B5EF4-FFF2-40B4-BE49-F238E27FC236}">
                <a16:creationId xmlns:a16="http://schemas.microsoft.com/office/drawing/2014/main" xmlns="" id="{64E3B316-8DE0-4271-8B99-C7847C426FCF}"/>
              </a:ext>
            </a:extLst>
          </p:cNvPr>
          <p:cNvSpPr>
            <a:spLocks noGrp="1"/>
          </p:cNvSpPr>
          <p:nvPr>
            <p:ph idx="1"/>
          </p:nvPr>
        </p:nvSpPr>
        <p:spPr>
          <a:xfrm>
            <a:off x="5155379" y="1065862"/>
            <a:ext cx="5744685" cy="4726276"/>
          </a:xfrm>
        </p:spPr>
        <p:txBody>
          <a:bodyPr anchor="ctr">
            <a:normAutofit/>
          </a:bodyPr>
          <a:lstStyle/>
          <a:p>
            <a:r>
              <a:rPr lang="tr-TR" sz="1900" dirty="0">
                <a:solidFill>
                  <a:srgbClr val="FFFFFF"/>
                </a:solidFill>
                <a:highlight>
                  <a:srgbClr val="000000"/>
                </a:highlight>
              </a:rPr>
              <a:t>Kalsiyum homestazı yani kalsiyum metabolizmasını regülasyonu birçok faktörün etkisi altında düzenlenmektedir.</a:t>
            </a:r>
          </a:p>
          <a:p>
            <a:r>
              <a:rPr lang="tr-TR" sz="1900" dirty="0">
                <a:solidFill>
                  <a:srgbClr val="FFFFFF"/>
                </a:solidFill>
                <a:highlight>
                  <a:srgbClr val="000000"/>
                </a:highlight>
              </a:rPr>
              <a:t>Kanadaki kalsiyum seviyesi düşme eğilimine geçince paratiroid hormonu salgısı artar.Bu hormon kemiklerden kalsiyumun serbest hale gelmesini ve kana kalsiyum vermesini sağlar. Vitaminin oluşumunun yani aktif hale gelmesini sağlar.Bu aktif D vitamini bağırsak hücrelerinden kalsiyum emilimini yani kalsiyumun biyoyararlılık oranını artır ve kandaki kalsiyum seviyesini yükselmesini sağlar. Ayrıca paratiroid hormonu böbreklerden kalsiyumun geri emilimini de arttırarak kan kalsiyum düzeyini yükselmesine katkıda bulunur.Kan kalsiyum düzeyini yükselmesiyle birlikte paratiroid hormonu salınması baskılanır ve bu mekanizmalar da tersine işlemeye başlar.</a:t>
            </a:r>
          </a:p>
        </p:txBody>
      </p:sp>
    </p:spTree>
    <p:extLst>
      <p:ext uri="{BB962C8B-B14F-4D97-AF65-F5344CB8AC3E}">
        <p14:creationId xmlns:p14="http://schemas.microsoft.com/office/powerpoint/2010/main" val="303985865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530</TotalTime>
  <Words>2041</Words>
  <Application>Microsoft Office PowerPoint</Application>
  <PresentationFormat>Geniş ekran</PresentationFormat>
  <Paragraphs>187</Paragraphs>
  <Slides>38</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38</vt:i4>
      </vt:variant>
    </vt:vector>
  </HeadingPairs>
  <TitlesOfParts>
    <vt:vector size="45" baseType="lpstr">
      <vt:lpstr>Arial</vt:lpstr>
      <vt:lpstr>Bernard MT Condensed</vt:lpstr>
      <vt:lpstr>Blackadder ITC</vt:lpstr>
      <vt:lpstr>Bodoni MT Black</vt:lpstr>
      <vt:lpstr>Calibri</vt:lpstr>
      <vt:lpstr>Calibri Light</vt:lpstr>
      <vt:lpstr>Office Theme</vt:lpstr>
      <vt:lpstr>ÜNİTE 8 : MİNERAL MADDELER</vt:lpstr>
      <vt:lpstr>MİNERAL MADDE KAYNAKLARI VE BESİN ZİNCİRİNDEKİ ÖNEMİ</vt:lpstr>
      <vt:lpstr>MİNERAL MADDELERİN BESİN ZİNCİRİNE GİRİŞİ</vt:lpstr>
      <vt:lpstr>PowerPoint Sunusu</vt:lpstr>
      <vt:lpstr>DİYET HAZIRLANIRKEN BİYOYARARLILIK ORANININ ÖNEMİ</vt:lpstr>
      <vt:lpstr> MAKRO MİNERAL MADDELER </vt:lpstr>
      <vt:lpstr>KALSİYUM </vt:lpstr>
      <vt:lpstr> </vt:lpstr>
      <vt:lpstr>KALSİYUM EKSİKLİĞİ</vt:lpstr>
      <vt:lpstr>KALSİYUM EKSİKLİĞİ</vt:lpstr>
      <vt:lpstr>PowerPoint Sunusu</vt:lpstr>
      <vt:lpstr>PowerPoint Sunusu</vt:lpstr>
      <vt:lpstr>KALSİYUMUN BİYOYARARLILIĞI</vt:lpstr>
      <vt:lpstr>KALSİYUM TAKVİYELERİ VE AŞIRI TÜKETİM</vt:lpstr>
      <vt:lpstr>            KALSİYUMUN GIDA KAYNAKLARI</vt:lpstr>
      <vt:lpstr>SODYUM VE POTASYUM</vt:lpstr>
      <vt:lpstr>SODYUM VE POTASYUMUN  FONKSİYONLARI</vt:lpstr>
      <vt:lpstr>SODYUM VE POTASYUM EKSİKLİĞİ</vt:lpstr>
      <vt:lpstr> </vt:lpstr>
      <vt:lpstr>SODYUM VE POTASYUMUN GIDA KAYNAKLARI</vt:lpstr>
      <vt:lpstr>      SODYUM VE POTASYUMCA ZENGİN BESİNLER</vt:lpstr>
      <vt:lpstr>MİKRO MİNERAL MADDELER</vt:lpstr>
      <vt:lpstr>DEMİR</vt:lpstr>
      <vt:lpstr>DEMİR EKSİKLİĞİ</vt:lpstr>
      <vt:lpstr>DEMİRİN BİYOYARARLILIĞI</vt:lpstr>
      <vt:lpstr> DEMİR GEREKSİNİMİ</vt:lpstr>
      <vt:lpstr> TOKSİSİTE</vt:lpstr>
      <vt:lpstr>DEMİRİN GIDA KAYNAKLARI</vt:lpstr>
      <vt:lpstr>ÇİNKO</vt:lpstr>
      <vt:lpstr>ÇİNKO EKSİKLİĞİ</vt:lpstr>
      <vt:lpstr>ÇİNKONUN BİYOYARARLILIĞI</vt:lpstr>
      <vt:lpstr> ÇİNKOCA ZENGİN BESİNLER           </vt:lpstr>
      <vt:lpstr>İYOT</vt:lpstr>
      <vt:lpstr>İYOT EKSİKLİĞİ</vt:lpstr>
      <vt:lpstr>İYOT GEREKSİNİMİ</vt:lpstr>
      <vt:lpstr>PowerPoint Sunusu</vt:lpstr>
      <vt:lpstr>FLOR</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MİNERAL MADDELER</dc:title>
  <dc:creator>USER</dc:creator>
  <cp:lastModifiedBy>Birce Taban</cp:lastModifiedBy>
  <cp:revision>64</cp:revision>
  <dcterms:created xsi:type="dcterms:W3CDTF">2017-11-25T07:30:00Z</dcterms:created>
  <dcterms:modified xsi:type="dcterms:W3CDTF">2017-12-11T07:26:09Z</dcterms:modified>
</cp:coreProperties>
</file>