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22"/>
  </p:notesMasterIdLst>
  <p:sldIdLst>
    <p:sldId id="256" r:id="rId2"/>
    <p:sldId id="261" r:id="rId3"/>
    <p:sldId id="276" r:id="rId4"/>
    <p:sldId id="277" r:id="rId5"/>
    <p:sldId id="263" r:id="rId6"/>
    <p:sldId id="279" r:id="rId7"/>
    <p:sldId id="280" r:id="rId8"/>
    <p:sldId id="264" r:id="rId9"/>
    <p:sldId id="281" r:id="rId10"/>
    <p:sldId id="282" r:id="rId11"/>
    <p:sldId id="284" r:id="rId12"/>
    <p:sldId id="283" r:id="rId13"/>
    <p:sldId id="285" r:id="rId14"/>
    <p:sldId id="286" r:id="rId15"/>
    <p:sldId id="287" r:id="rId16"/>
    <p:sldId id="288" r:id="rId17"/>
    <p:sldId id="289" r:id="rId18"/>
    <p:sldId id="290" r:id="rId19"/>
    <p:sldId id="291" r:id="rId20"/>
    <p:sldId id="29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3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950C98-33C0-4FF2-9B19-E92AA5F52E39}" type="datetimeFigureOut">
              <a:rPr lang="tr-TR" smtClean="0"/>
              <a:t>2.08.2018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958583-3A47-47D3-9144-301918D46103}" type="slidenum">
              <a:rPr lang="tr-TR" smtClean="0"/>
              <a:t>‹#›</a:t>
            </a:fld>
            <a:endParaRPr lang="tr-TR"/>
          </a:p>
        </p:txBody>
      </p:sp>
    </p:spTree>
    <p:extLst>
      <p:ext uri="{BB962C8B-B14F-4D97-AF65-F5344CB8AC3E}">
        <p14:creationId xmlns:p14="http://schemas.microsoft.com/office/powerpoint/2010/main" val="3708182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2392432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442793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C26D42-F8D4-47E9-B9B3-EDF87279150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4643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011612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C26D42-F8D4-47E9-B9B3-EDF87279150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3870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18623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4278835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3910831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13145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ED6321B-70B5-4AEE-993C-E7E2D7105C10}" type="datetimeFigureOut">
              <a:rPr lang="tr-TR" smtClean="0"/>
              <a:t>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563971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2559052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ED6321B-70B5-4AEE-993C-E7E2D7105C10}" type="datetimeFigureOut">
              <a:rPr lang="tr-TR" smtClean="0"/>
              <a:t>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284689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ED6321B-70B5-4AEE-993C-E7E2D7105C10}" type="datetimeFigureOut">
              <a:rPr lang="tr-TR" smtClean="0"/>
              <a:t>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333429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6321B-70B5-4AEE-993C-E7E2D7105C10}" type="datetimeFigureOut">
              <a:rPr lang="tr-TR" smtClean="0"/>
              <a:t>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617532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273953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ED6321B-70B5-4AEE-993C-E7E2D7105C10}" type="datetimeFigureOut">
              <a:rPr lang="tr-TR" smtClean="0"/>
              <a:t>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C26D42-F8D4-47E9-B9B3-EDF87279150C}" type="slidenum">
              <a:rPr lang="tr-TR" smtClean="0"/>
              <a:t>‹#›</a:t>
            </a:fld>
            <a:endParaRPr lang="tr-TR"/>
          </a:p>
        </p:txBody>
      </p:sp>
    </p:spTree>
    <p:extLst>
      <p:ext uri="{BB962C8B-B14F-4D97-AF65-F5344CB8AC3E}">
        <p14:creationId xmlns:p14="http://schemas.microsoft.com/office/powerpoint/2010/main" val="1234436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D655912-BCD2-4F3E-B120-1105547B34F9}" type="datetimeFigureOut">
              <a:rPr lang="tr-TR" smtClean="0">
                <a:solidFill>
                  <a:prstClr val="black">
                    <a:tint val="75000"/>
                  </a:prstClr>
                </a:solidFill>
              </a:rPr>
              <a:pPr/>
              <a:t>2.08.2018</a:t>
            </a:fld>
            <a:endParaRPr lang="tr-T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4843FC3-D0B1-4C68-83D8-EC987108A750}"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53851634"/>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Nitel Veri Toplama Teknikleri</a:t>
            </a:r>
            <a:endParaRPr lang="tr-TR" dirty="0"/>
          </a:p>
        </p:txBody>
      </p:sp>
      <p:sp>
        <p:nvSpPr>
          <p:cNvPr id="3" name="Alt Başlık 2"/>
          <p:cNvSpPr>
            <a:spLocks noGrp="1"/>
          </p:cNvSpPr>
          <p:nvPr>
            <p:ph type="subTitle" idx="1"/>
          </p:nvPr>
        </p:nvSpPr>
        <p:spPr/>
        <p:txBody>
          <a:bodyPr/>
          <a:lstStyle/>
          <a:p>
            <a:r>
              <a:rPr lang="tr-TR" dirty="0" smtClean="0"/>
              <a:t>Derinlemesine Mülakat ve Odak grup Görüşmesi</a:t>
            </a:r>
            <a:endParaRPr lang="tr-TR" dirty="0"/>
          </a:p>
        </p:txBody>
      </p:sp>
    </p:spTree>
    <p:extLst>
      <p:ext uri="{BB962C8B-B14F-4D97-AF65-F5344CB8AC3E}">
        <p14:creationId xmlns:p14="http://schemas.microsoft.com/office/powerpoint/2010/main" val="1145474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70948"/>
          </a:xfrm>
        </p:spPr>
        <p:txBody>
          <a:bodyPr/>
          <a:lstStyle/>
          <a:p>
            <a:r>
              <a:rPr lang="tr-TR" dirty="0" smtClean="0"/>
              <a:t>Güçlü yönleri </a:t>
            </a:r>
            <a:r>
              <a:rPr lang="tr-TR" sz="2500" dirty="0" smtClean="0"/>
              <a:t>(Çoluk, Yılmaz &amp; Oğuz)</a:t>
            </a:r>
            <a:endParaRPr lang="tr-TR" sz="2500" dirty="0"/>
          </a:p>
        </p:txBody>
      </p:sp>
      <p:sp>
        <p:nvSpPr>
          <p:cNvPr id="3" name="İçerik Yer Tutucusu 2"/>
          <p:cNvSpPr>
            <a:spLocks noGrp="1"/>
          </p:cNvSpPr>
          <p:nvPr>
            <p:ph idx="1"/>
          </p:nvPr>
        </p:nvSpPr>
        <p:spPr>
          <a:xfrm>
            <a:off x="838200" y="1136074"/>
            <a:ext cx="10515600" cy="5278581"/>
          </a:xfrm>
        </p:spPr>
        <p:txBody>
          <a:bodyPr>
            <a:noAutofit/>
          </a:bodyPr>
          <a:lstStyle/>
          <a:p>
            <a:r>
              <a:rPr lang="tr-TR" sz="3000" dirty="0"/>
              <a:t>1. Odak grup </a:t>
            </a:r>
            <a:r>
              <a:rPr lang="tr-TR" sz="3000" dirty="0" smtClean="0"/>
              <a:t>görüşmesi, </a:t>
            </a:r>
            <a:r>
              <a:rPr lang="tr-TR" sz="3000" dirty="0"/>
              <a:t>insanı isin içine katmaktadır.</a:t>
            </a:r>
          </a:p>
          <a:p>
            <a:r>
              <a:rPr lang="tr-TR" sz="3000" dirty="0"/>
              <a:t>2. Odak grup </a:t>
            </a:r>
            <a:r>
              <a:rPr lang="tr-TR" sz="3000" dirty="0" smtClean="0"/>
              <a:t>görüşmesi, </a:t>
            </a:r>
            <a:r>
              <a:rPr lang="tr-TR" sz="3000" dirty="0"/>
              <a:t>nitel verileri kullanılır hale getirmektedir.</a:t>
            </a:r>
          </a:p>
          <a:p>
            <a:r>
              <a:rPr lang="tr-TR" sz="3000" dirty="0"/>
              <a:t>3. Odak grup </a:t>
            </a:r>
            <a:r>
              <a:rPr lang="tr-TR" sz="3000" dirty="0" smtClean="0"/>
              <a:t>görüşmesinde </a:t>
            </a:r>
            <a:r>
              <a:rPr lang="tr-TR" sz="3000" dirty="0"/>
              <a:t>grup üyeleri </a:t>
            </a:r>
            <a:r>
              <a:rPr lang="tr-TR" sz="3000" dirty="0" smtClean="0"/>
              <a:t>görüşme </a:t>
            </a:r>
            <a:r>
              <a:rPr lang="tr-TR" sz="3000" dirty="0"/>
              <a:t>sırasında </a:t>
            </a:r>
            <a:r>
              <a:rPr lang="tr-TR" sz="3000" dirty="0" smtClean="0"/>
              <a:t>etkileşim </a:t>
            </a:r>
            <a:r>
              <a:rPr lang="tr-TR" sz="3000" dirty="0"/>
              <a:t>içinde </a:t>
            </a:r>
            <a:r>
              <a:rPr lang="tr-TR" sz="3000" dirty="0" smtClean="0"/>
              <a:t>olmakta, birbirlerinden </a:t>
            </a:r>
            <a:r>
              <a:rPr lang="tr-TR" sz="3000" dirty="0"/>
              <a:t>etkilenmektedir.</a:t>
            </a:r>
          </a:p>
          <a:p>
            <a:r>
              <a:rPr lang="tr-TR" sz="3000" dirty="0"/>
              <a:t>4. Bir </a:t>
            </a:r>
            <a:r>
              <a:rPr lang="tr-TR" sz="3000" dirty="0" smtClean="0"/>
              <a:t>kişinin </a:t>
            </a:r>
            <a:r>
              <a:rPr lang="tr-TR" sz="3000" dirty="0"/>
              <a:t>dile </a:t>
            </a:r>
            <a:r>
              <a:rPr lang="tr-TR" sz="3000" dirty="0" smtClean="0"/>
              <a:t>getirdiği </a:t>
            </a:r>
            <a:r>
              <a:rPr lang="tr-TR" sz="3000" dirty="0"/>
              <a:t>bir fikir, bir </a:t>
            </a:r>
            <a:r>
              <a:rPr lang="tr-TR" sz="3000" dirty="0" smtClean="0"/>
              <a:t>diğeri </a:t>
            </a:r>
            <a:r>
              <a:rPr lang="tr-TR" sz="3000" dirty="0"/>
              <a:t>tarafından </a:t>
            </a:r>
            <a:r>
              <a:rPr lang="tr-TR" sz="3000" dirty="0" smtClean="0"/>
              <a:t>geliştirilebilmekte </a:t>
            </a:r>
            <a:r>
              <a:rPr lang="tr-TR" sz="3000" dirty="0"/>
              <a:t>ve </a:t>
            </a:r>
            <a:r>
              <a:rPr lang="tr-TR" sz="3000" dirty="0" smtClean="0"/>
              <a:t>böylelikle detaylı </a:t>
            </a:r>
            <a:r>
              <a:rPr lang="tr-TR" sz="3000" dirty="0"/>
              <a:t>bilgilere </a:t>
            </a:r>
            <a:r>
              <a:rPr lang="tr-TR" sz="3000" dirty="0" smtClean="0"/>
              <a:t>ulaşılabilmektedir.</a:t>
            </a:r>
            <a:endParaRPr lang="tr-TR" sz="3000" dirty="0"/>
          </a:p>
        </p:txBody>
      </p:sp>
    </p:spTree>
    <p:extLst>
      <p:ext uri="{BB962C8B-B14F-4D97-AF65-F5344CB8AC3E}">
        <p14:creationId xmlns:p14="http://schemas.microsoft.com/office/powerpoint/2010/main" val="313597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70948"/>
          </a:xfrm>
        </p:spPr>
        <p:txBody>
          <a:bodyPr/>
          <a:lstStyle/>
          <a:p>
            <a:r>
              <a:rPr lang="tr-TR" dirty="0" smtClean="0"/>
              <a:t>Güçlü yönleri </a:t>
            </a:r>
            <a:r>
              <a:rPr lang="tr-TR" sz="2500" dirty="0" smtClean="0"/>
              <a:t>(Çoluk, Yılmaz &amp; Oğuz)</a:t>
            </a:r>
            <a:endParaRPr lang="tr-TR" sz="2500" dirty="0"/>
          </a:p>
        </p:txBody>
      </p:sp>
      <p:sp>
        <p:nvSpPr>
          <p:cNvPr id="3" name="İçerik Yer Tutucusu 2"/>
          <p:cNvSpPr>
            <a:spLocks noGrp="1"/>
          </p:cNvSpPr>
          <p:nvPr>
            <p:ph idx="1"/>
          </p:nvPr>
        </p:nvSpPr>
        <p:spPr>
          <a:xfrm>
            <a:off x="838200" y="1136074"/>
            <a:ext cx="10515600" cy="5278581"/>
          </a:xfrm>
        </p:spPr>
        <p:txBody>
          <a:bodyPr>
            <a:noAutofit/>
          </a:bodyPr>
          <a:lstStyle/>
          <a:p>
            <a:r>
              <a:rPr lang="tr-TR" sz="3000" dirty="0" smtClean="0"/>
              <a:t>5</a:t>
            </a:r>
            <a:r>
              <a:rPr lang="tr-TR" sz="3000" dirty="0"/>
              <a:t>. Odak grup </a:t>
            </a:r>
            <a:r>
              <a:rPr lang="tr-TR" sz="3000" dirty="0" smtClean="0"/>
              <a:t>görüşmeleri, </a:t>
            </a:r>
            <a:r>
              <a:rPr lang="tr-TR" sz="3000" dirty="0"/>
              <a:t>birçok konuda zengin bir </a:t>
            </a:r>
            <a:r>
              <a:rPr lang="tr-TR" sz="3000" dirty="0" smtClean="0"/>
              <a:t>bakış </a:t>
            </a:r>
            <a:r>
              <a:rPr lang="tr-TR" sz="3000" dirty="0"/>
              <a:t>açısı ya da </a:t>
            </a:r>
            <a:r>
              <a:rPr lang="tr-TR" sz="3000" dirty="0" smtClean="0"/>
              <a:t>geniş </a:t>
            </a:r>
            <a:r>
              <a:rPr lang="tr-TR" sz="3000" dirty="0"/>
              <a:t>bir </a:t>
            </a:r>
            <a:r>
              <a:rPr lang="tr-TR" sz="3000" dirty="0" smtClean="0"/>
              <a:t>perspektif sağlayabilmekte </a:t>
            </a:r>
            <a:r>
              <a:rPr lang="tr-TR" sz="3000" dirty="0"/>
              <a:t>ve büyük resmi görmeyi </a:t>
            </a:r>
            <a:r>
              <a:rPr lang="tr-TR" sz="3000" dirty="0" smtClean="0"/>
              <a:t>kolaylaştırmaktadır.</a:t>
            </a:r>
            <a:endParaRPr lang="tr-TR" sz="3000" dirty="0"/>
          </a:p>
          <a:p>
            <a:r>
              <a:rPr lang="tr-TR" sz="3000" dirty="0"/>
              <a:t>6. Odak grup </a:t>
            </a:r>
            <a:r>
              <a:rPr lang="tr-TR" sz="3000" dirty="0" smtClean="0"/>
              <a:t>görüşmeleri </a:t>
            </a:r>
            <a:r>
              <a:rPr lang="tr-TR" sz="3000" dirty="0"/>
              <a:t>sayesinde </a:t>
            </a:r>
            <a:r>
              <a:rPr lang="tr-TR" sz="3000" dirty="0" smtClean="0"/>
              <a:t>araştırma </a:t>
            </a:r>
            <a:r>
              <a:rPr lang="tr-TR" sz="3000" dirty="0"/>
              <a:t>sorularına yanıt </a:t>
            </a:r>
            <a:r>
              <a:rPr lang="tr-TR" sz="3000" dirty="0" smtClean="0"/>
              <a:t>oluşturacak </a:t>
            </a:r>
            <a:r>
              <a:rPr lang="tr-TR" sz="3000" dirty="0"/>
              <a:t>zengin bilgiler</a:t>
            </a:r>
          </a:p>
          <a:p>
            <a:r>
              <a:rPr lang="tr-TR" sz="3000" dirty="0"/>
              <a:t>toplanabilmektedir</a:t>
            </a:r>
            <a:r>
              <a:rPr lang="tr-TR" sz="3000" dirty="0" smtClean="0"/>
              <a:t>.</a:t>
            </a:r>
          </a:p>
          <a:p>
            <a:r>
              <a:rPr lang="tr-TR" sz="3000" dirty="0"/>
              <a:t>7. Odak grup </a:t>
            </a:r>
            <a:r>
              <a:rPr lang="tr-TR" sz="3000" dirty="0" smtClean="0"/>
              <a:t>görüşmeleri, </a:t>
            </a:r>
            <a:r>
              <a:rPr lang="tr-TR" sz="3000" dirty="0"/>
              <a:t>bireysel </a:t>
            </a:r>
            <a:r>
              <a:rPr lang="tr-TR" sz="3000" dirty="0" smtClean="0"/>
              <a:t>eğitim </a:t>
            </a:r>
            <a:r>
              <a:rPr lang="tr-TR" sz="3000" dirty="0"/>
              <a:t>ihtiyaçlarının belirlenmesine </a:t>
            </a:r>
            <a:r>
              <a:rPr lang="tr-TR" sz="3000" dirty="0" smtClean="0"/>
              <a:t>olanak tanımaktadır</a:t>
            </a:r>
            <a:r>
              <a:rPr lang="tr-TR" sz="3000" dirty="0"/>
              <a:t>.</a:t>
            </a:r>
          </a:p>
        </p:txBody>
      </p:sp>
    </p:spTree>
    <p:extLst>
      <p:ext uri="{BB962C8B-B14F-4D97-AF65-F5344CB8AC3E}">
        <p14:creationId xmlns:p14="http://schemas.microsoft.com/office/powerpoint/2010/main" val="57347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70948"/>
          </a:xfrm>
        </p:spPr>
        <p:txBody>
          <a:bodyPr/>
          <a:lstStyle/>
          <a:p>
            <a:r>
              <a:rPr lang="tr-TR" dirty="0" smtClean="0"/>
              <a:t>Zayıf yönleri</a:t>
            </a:r>
            <a:r>
              <a:rPr lang="tr-TR" sz="2500" dirty="0" smtClean="0"/>
              <a:t> (Çoluk, Yılmaz &amp; Oğuz)</a:t>
            </a:r>
            <a:endParaRPr lang="tr-TR" sz="2500" dirty="0"/>
          </a:p>
        </p:txBody>
      </p:sp>
      <p:sp>
        <p:nvSpPr>
          <p:cNvPr id="3" name="İçerik Yer Tutucusu 2"/>
          <p:cNvSpPr>
            <a:spLocks noGrp="1"/>
          </p:cNvSpPr>
          <p:nvPr>
            <p:ph idx="1"/>
          </p:nvPr>
        </p:nvSpPr>
        <p:spPr>
          <a:xfrm>
            <a:off x="838200" y="1136074"/>
            <a:ext cx="10515600" cy="5278581"/>
          </a:xfrm>
        </p:spPr>
        <p:txBody>
          <a:bodyPr>
            <a:noAutofit/>
          </a:bodyPr>
          <a:lstStyle/>
          <a:p>
            <a:r>
              <a:rPr lang="tr-TR" dirty="0"/>
              <a:t>1. Odak grup </a:t>
            </a:r>
            <a:r>
              <a:rPr lang="tr-TR" dirty="0" smtClean="0"/>
              <a:t>görüşmelerinde </a:t>
            </a:r>
            <a:r>
              <a:rPr lang="tr-TR" dirty="0"/>
              <a:t>katılımcılardan birinin </a:t>
            </a:r>
            <a:r>
              <a:rPr lang="tr-TR" dirty="0" smtClean="0"/>
              <a:t>kullandığı </a:t>
            </a:r>
            <a:r>
              <a:rPr lang="tr-TR" dirty="0"/>
              <a:t>bir kelime / ifade, </a:t>
            </a:r>
            <a:r>
              <a:rPr lang="tr-TR" dirty="0" smtClean="0"/>
              <a:t>grubun diğer </a:t>
            </a:r>
            <a:r>
              <a:rPr lang="tr-TR" dirty="0"/>
              <a:t>üyeleri ile </a:t>
            </a:r>
            <a:r>
              <a:rPr lang="tr-TR" dirty="0" smtClean="0"/>
              <a:t>çatışma </a:t>
            </a:r>
            <a:r>
              <a:rPr lang="tr-TR" dirty="0"/>
              <a:t>yasamasına neden olabilmektedir.</a:t>
            </a:r>
          </a:p>
          <a:p>
            <a:r>
              <a:rPr lang="tr-TR" dirty="0"/>
              <a:t>2. Odak grup </a:t>
            </a:r>
            <a:r>
              <a:rPr lang="tr-TR" dirty="0" smtClean="0"/>
              <a:t>görüşmelerinde yaşanabilecek </a:t>
            </a:r>
            <a:r>
              <a:rPr lang="tr-TR" dirty="0"/>
              <a:t>olumsuzluklardan biri de baskın bir </a:t>
            </a:r>
            <a:r>
              <a:rPr lang="tr-TR" dirty="0" smtClean="0"/>
              <a:t>grubun oluşabilmesidir. </a:t>
            </a:r>
            <a:r>
              <a:rPr lang="tr-TR" dirty="0"/>
              <a:t>Çünkü baskın grup </a:t>
            </a:r>
            <a:r>
              <a:rPr lang="tr-TR" dirty="0" smtClean="0"/>
              <a:t>diğer  katılımcıların görüşlerini </a:t>
            </a:r>
            <a:r>
              <a:rPr lang="tr-TR" dirty="0"/>
              <a:t>etkileyebilmektedir. </a:t>
            </a:r>
            <a:r>
              <a:rPr lang="tr-TR" dirty="0" smtClean="0"/>
              <a:t>Bu duruma </a:t>
            </a:r>
            <a:r>
              <a:rPr lang="tr-TR" dirty="0"/>
              <a:t>genellikle aynı performans sorunu yasayan ya da aynı seviyedeki katılımcılar bir </a:t>
            </a:r>
            <a:r>
              <a:rPr lang="tr-TR" dirty="0" smtClean="0"/>
              <a:t>araya getirilerek </a:t>
            </a:r>
            <a:r>
              <a:rPr lang="tr-TR" dirty="0"/>
              <a:t>engel olunabilir.</a:t>
            </a:r>
          </a:p>
          <a:p>
            <a:r>
              <a:rPr lang="tr-TR" dirty="0"/>
              <a:t>3. Odak grup </a:t>
            </a:r>
            <a:r>
              <a:rPr lang="tr-TR" dirty="0" smtClean="0"/>
              <a:t>görüşmeleri </a:t>
            </a:r>
            <a:r>
              <a:rPr lang="tr-TR" dirty="0"/>
              <a:t>hassas konuların </a:t>
            </a:r>
            <a:r>
              <a:rPr lang="tr-TR" dirty="0" smtClean="0"/>
              <a:t>tartışılması </a:t>
            </a:r>
            <a:r>
              <a:rPr lang="tr-TR" dirty="0"/>
              <a:t>için uygun ortamlar </a:t>
            </a:r>
            <a:r>
              <a:rPr lang="tr-TR" dirty="0" smtClean="0"/>
              <a:t>değildir.</a:t>
            </a:r>
            <a:endParaRPr lang="tr-TR" dirty="0"/>
          </a:p>
        </p:txBody>
      </p:sp>
    </p:spTree>
    <p:extLst>
      <p:ext uri="{BB962C8B-B14F-4D97-AF65-F5344CB8AC3E}">
        <p14:creationId xmlns:p14="http://schemas.microsoft.com/office/powerpoint/2010/main" val="1172373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70948"/>
          </a:xfrm>
        </p:spPr>
        <p:txBody>
          <a:bodyPr/>
          <a:lstStyle/>
          <a:p>
            <a:r>
              <a:rPr lang="tr-TR" dirty="0" smtClean="0"/>
              <a:t>Zayıf yönleri</a:t>
            </a:r>
            <a:r>
              <a:rPr lang="tr-TR" sz="2500" dirty="0" smtClean="0"/>
              <a:t> (Çoluk, Yılmaz &amp; Oğuz)</a:t>
            </a:r>
            <a:endParaRPr lang="tr-TR" sz="2500" dirty="0"/>
          </a:p>
        </p:txBody>
      </p:sp>
      <p:sp>
        <p:nvSpPr>
          <p:cNvPr id="3" name="İçerik Yer Tutucusu 2"/>
          <p:cNvSpPr>
            <a:spLocks noGrp="1"/>
          </p:cNvSpPr>
          <p:nvPr>
            <p:ph idx="1"/>
          </p:nvPr>
        </p:nvSpPr>
        <p:spPr>
          <a:xfrm>
            <a:off x="838200" y="1801091"/>
            <a:ext cx="10515600" cy="4613564"/>
          </a:xfrm>
        </p:spPr>
        <p:txBody>
          <a:bodyPr>
            <a:noAutofit/>
          </a:bodyPr>
          <a:lstStyle/>
          <a:p>
            <a:r>
              <a:rPr lang="tr-TR" sz="3000" dirty="0" smtClean="0"/>
              <a:t>4</a:t>
            </a:r>
            <a:r>
              <a:rPr lang="tr-TR" sz="3000" dirty="0"/>
              <a:t>. Odak grup </a:t>
            </a:r>
            <a:r>
              <a:rPr lang="tr-TR" sz="3000" dirty="0" smtClean="0"/>
              <a:t>görüşmeleri </a:t>
            </a:r>
            <a:r>
              <a:rPr lang="tr-TR" sz="3000" dirty="0"/>
              <a:t>ile verilerin toplanması ve çözümlenmesi uzun </a:t>
            </a:r>
            <a:r>
              <a:rPr lang="tr-TR" sz="3000" dirty="0" smtClean="0"/>
              <a:t>zaman almaktadır</a:t>
            </a:r>
            <a:r>
              <a:rPr lang="tr-TR" sz="3000" dirty="0"/>
              <a:t>.</a:t>
            </a:r>
          </a:p>
          <a:p>
            <a:r>
              <a:rPr lang="tr-TR" sz="3000" dirty="0"/>
              <a:t>5. </a:t>
            </a:r>
            <a:r>
              <a:rPr lang="tr-TR" sz="3000" dirty="0" smtClean="0"/>
              <a:t>Araştırmacılar, </a:t>
            </a:r>
            <a:r>
              <a:rPr lang="tr-TR" sz="3000" dirty="0"/>
              <a:t>odak grup </a:t>
            </a:r>
            <a:r>
              <a:rPr lang="tr-TR" sz="3000" dirty="0" smtClean="0"/>
              <a:t>görüşmeleri </a:t>
            </a:r>
            <a:r>
              <a:rPr lang="tr-TR" sz="3000" dirty="0"/>
              <a:t>ile üretilen veriler üzerinde, nicel </a:t>
            </a:r>
            <a:r>
              <a:rPr lang="tr-TR" sz="3000" dirty="0" smtClean="0"/>
              <a:t>araştırmalara ya </a:t>
            </a:r>
            <a:r>
              <a:rPr lang="tr-TR" sz="3000" dirty="0"/>
              <a:t>da birebir </a:t>
            </a:r>
            <a:r>
              <a:rPr lang="tr-TR" sz="3000" dirty="0" smtClean="0"/>
              <a:t>görüşmelere </a:t>
            </a:r>
            <a:r>
              <a:rPr lang="tr-TR" sz="3000" dirty="0"/>
              <a:t>göre daha az kontrole sahiptir.</a:t>
            </a:r>
          </a:p>
          <a:p>
            <a:r>
              <a:rPr lang="tr-TR" sz="3000" dirty="0"/>
              <a:t>6. Odak grup </a:t>
            </a:r>
            <a:r>
              <a:rPr lang="tr-TR" sz="3000" dirty="0" smtClean="0"/>
              <a:t>görüşmeleri doğası gereği </a:t>
            </a:r>
            <a:r>
              <a:rPr lang="tr-TR" sz="3000" dirty="0"/>
              <a:t>açık uçludur ve olacakları önceden </a:t>
            </a:r>
            <a:r>
              <a:rPr lang="tr-TR" sz="3000" dirty="0" smtClean="0"/>
              <a:t>kestirebilmek </a:t>
            </a:r>
            <a:r>
              <a:rPr lang="tr-TR" sz="3000" dirty="0" err="1" smtClean="0"/>
              <a:t>çogu</a:t>
            </a:r>
            <a:r>
              <a:rPr lang="tr-TR" sz="3000" dirty="0" smtClean="0"/>
              <a:t> </a:t>
            </a:r>
            <a:r>
              <a:rPr lang="tr-TR" sz="3000" dirty="0"/>
              <a:t>zaman çok zordur.</a:t>
            </a:r>
          </a:p>
        </p:txBody>
      </p:sp>
    </p:spTree>
    <p:extLst>
      <p:ext uri="{BB962C8B-B14F-4D97-AF65-F5344CB8AC3E}">
        <p14:creationId xmlns:p14="http://schemas.microsoft.com/office/powerpoint/2010/main" val="3595770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20329"/>
          </a:xfrm>
        </p:spPr>
        <p:txBody>
          <a:bodyPr>
            <a:normAutofit/>
          </a:bodyPr>
          <a:lstStyle/>
          <a:p>
            <a:r>
              <a:rPr lang="tr-TR" dirty="0" smtClean="0"/>
              <a:t>Dikkat edilmesi gerekenler  </a:t>
            </a:r>
            <a:r>
              <a:rPr lang="tr-TR" sz="2500" dirty="0">
                <a:solidFill>
                  <a:prstClr val="black"/>
                </a:solidFill>
              </a:rPr>
              <a:t>(Çoluk, Yılmaz &amp; Oğuz)</a:t>
            </a:r>
            <a:endParaRPr lang="tr-TR" dirty="0"/>
          </a:p>
        </p:txBody>
      </p:sp>
      <p:sp>
        <p:nvSpPr>
          <p:cNvPr id="3" name="İçerik Yer Tutucusu 2"/>
          <p:cNvSpPr>
            <a:spLocks noGrp="1"/>
          </p:cNvSpPr>
          <p:nvPr>
            <p:ph idx="1"/>
          </p:nvPr>
        </p:nvSpPr>
        <p:spPr>
          <a:xfrm>
            <a:off x="838200" y="1925782"/>
            <a:ext cx="10515600" cy="4251181"/>
          </a:xfrm>
        </p:spPr>
        <p:txBody>
          <a:bodyPr/>
          <a:lstStyle/>
          <a:p>
            <a:r>
              <a:rPr lang="tr-TR" dirty="0"/>
              <a:t>1. Odak grup </a:t>
            </a:r>
            <a:r>
              <a:rPr lang="tr-TR" dirty="0" smtClean="0"/>
              <a:t>görüşmesi </a:t>
            </a:r>
            <a:r>
              <a:rPr lang="tr-TR" dirty="0"/>
              <a:t>sınırlı sayıda kavram ya da konunun </a:t>
            </a:r>
            <a:r>
              <a:rPr lang="tr-TR" dirty="0" smtClean="0"/>
              <a:t>tartışılmasını gerektirmektedir</a:t>
            </a:r>
            <a:r>
              <a:rPr lang="tr-TR" dirty="0"/>
              <a:t>. Buna özellikle dikkat edilmelidir.</a:t>
            </a:r>
          </a:p>
          <a:p>
            <a:r>
              <a:rPr lang="tr-TR" dirty="0"/>
              <a:t>2. Küçük, homojen gruplar </a:t>
            </a:r>
            <a:r>
              <a:rPr lang="tr-TR" dirty="0" smtClean="0"/>
              <a:t>oluşturulmalı </a:t>
            </a:r>
            <a:r>
              <a:rPr lang="tr-TR" dirty="0"/>
              <a:t>ve katılımcıların özellikleri konu ile </a:t>
            </a:r>
            <a:r>
              <a:rPr lang="tr-TR" dirty="0" smtClean="0"/>
              <a:t>doğrudan ilişkili </a:t>
            </a:r>
            <a:r>
              <a:rPr lang="tr-TR" dirty="0"/>
              <a:t>olmalıdır.</a:t>
            </a:r>
          </a:p>
          <a:p>
            <a:r>
              <a:rPr lang="tr-TR" dirty="0"/>
              <a:t>3. Grup dinamiklerine dikkat edilmelidir.</a:t>
            </a:r>
          </a:p>
          <a:p>
            <a:r>
              <a:rPr lang="tr-TR" dirty="0"/>
              <a:t>4. </a:t>
            </a:r>
            <a:r>
              <a:rPr lang="tr-TR" dirty="0" err="1"/>
              <a:t>Moderatör</a:t>
            </a:r>
            <a:r>
              <a:rPr lang="tr-TR" dirty="0"/>
              <a:t> ve raportör odak grup </a:t>
            </a:r>
            <a:r>
              <a:rPr lang="tr-TR" dirty="0" smtClean="0"/>
              <a:t>görüşmeleri </a:t>
            </a:r>
            <a:r>
              <a:rPr lang="tr-TR" dirty="0"/>
              <a:t>hakkında bilgi sahibi olmalıdır.</a:t>
            </a:r>
          </a:p>
        </p:txBody>
      </p:sp>
    </p:spTree>
    <p:extLst>
      <p:ext uri="{BB962C8B-B14F-4D97-AF65-F5344CB8AC3E}">
        <p14:creationId xmlns:p14="http://schemas.microsoft.com/office/powerpoint/2010/main" val="3693328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a:bodyPr>
          <a:lstStyle/>
          <a:p>
            <a:r>
              <a:rPr lang="tr-TR" dirty="0" smtClean="0"/>
              <a:t>Dikkat edilmesi gerekenler</a:t>
            </a:r>
            <a:endParaRPr lang="tr-TR" dirty="0"/>
          </a:p>
        </p:txBody>
      </p:sp>
      <p:sp>
        <p:nvSpPr>
          <p:cNvPr id="3" name="İçerik Yer Tutucusu 2"/>
          <p:cNvSpPr>
            <a:spLocks noGrp="1"/>
          </p:cNvSpPr>
          <p:nvPr>
            <p:ph idx="1"/>
          </p:nvPr>
        </p:nvSpPr>
        <p:spPr>
          <a:xfrm>
            <a:off x="838200" y="1260764"/>
            <a:ext cx="10515600" cy="4916199"/>
          </a:xfrm>
        </p:spPr>
        <p:txBody>
          <a:bodyPr>
            <a:normAutofit/>
          </a:bodyPr>
          <a:lstStyle/>
          <a:p>
            <a:r>
              <a:rPr lang="tr-TR" dirty="0"/>
              <a:t>5. </a:t>
            </a:r>
            <a:r>
              <a:rPr lang="tr-TR" dirty="0" err="1"/>
              <a:t>Moderatör</a:t>
            </a:r>
            <a:r>
              <a:rPr lang="tr-TR" dirty="0"/>
              <a:t>, konuda uzman gibi görünmemeli, sadece </a:t>
            </a:r>
            <a:r>
              <a:rPr lang="tr-TR" dirty="0" smtClean="0"/>
              <a:t>tartışmaları </a:t>
            </a:r>
            <a:r>
              <a:rPr lang="tr-TR" dirty="0"/>
              <a:t>desteklemeli ve </a:t>
            </a:r>
            <a:r>
              <a:rPr lang="tr-TR" dirty="0" smtClean="0"/>
              <a:t>grup üyelerini tartışmaya </a:t>
            </a:r>
            <a:r>
              <a:rPr lang="tr-TR" dirty="0"/>
              <a:t>katılmaları için cesaretlendirmelidir. </a:t>
            </a:r>
            <a:r>
              <a:rPr lang="tr-TR" dirty="0" smtClean="0"/>
              <a:t>Görüşme </a:t>
            </a:r>
            <a:r>
              <a:rPr lang="tr-TR" dirty="0"/>
              <a:t>konusu ile ilgili </a:t>
            </a:r>
            <a:r>
              <a:rPr lang="tr-TR" dirty="0" smtClean="0"/>
              <a:t>yorum yapmaktan </a:t>
            </a:r>
            <a:r>
              <a:rPr lang="tr-TR" dirty="0"/>
              <a:t>kaçınmalıdır. </a:t>
            </a:r>
            <a:r>
              <a:rPr lang="tr-TR" dirty="0" smtClean="0"/>
              <a:t>Görüşme </a:t>
            </a:r>
            <a:r>
              <a:rPr lang="tr-TR" dirty="0"/>
              <a:t>her kesintiye </a:t>
            </a:r>
            <a:r>
              <a:rPr lang="tr-TR" dirty="0" smtClean="0"/>
              <a:t>uğradığında </a:t>
            </a:r>
            <a:r>
              <a:rPr lang="tr-TR" dirty="0"/>
              <a:t>bir </a:t>
            </a:r>
            <a:r>
              <a:rPr lang="tr-TR" dirty="0" smtClean="0"/>
              <a:t>şeyler söylemek zorunda değildir. </a:t>
            </a:r>
            <a:r>
              <a:rPr lang="tr-TR" dirty="0"/>
              <a:t>Sessizce bekleyerek ortamı gözleyebilir.</a:t>
            </a:r>
          </a:p>
          <a:p>
            <a:r>
              <a:rPr lang="tr-TR" dirty="0"/>
              <a:t>6. </a:t>
            </a:r>
            <a:r>
              <a:rPr lang="tr-TR" dirty="0" smtClean="0"/>
              <a:t>Görüşme </a:t>
            </a:r>
            <a:r>
              <a:rPr lang="tr-TR" dirty="0"/>
              <a:t>sırasında </a:t>
            </a:r>
            <a:r>
              <a:rPr lang="tr-TR" dirty="0" err="1"/>
              <a:t>moderatöre</a:t>
            </a:r>
            <a:r>
              <a:rPr lang="tr-TR" dirty="0"/>
              <a:t>, konuya </a:t>
            </a:r>
            <a:r>
              <a:rPr lang="tr-TR" dirty="0" smtClean="0"/>
              <a:t>ilişkin kişisel </a:t>
            </a:r>
            <a:r>
              <a:rPr lang="tr-TR" dirty="0"/>
              <a:t>fikri sorulursa, fikir </a:t>
            </a:r>
            <a:r>
              <a:rPr lang="tr-TR" dirty="0" smtClean="0"/>
              <a:t>belirtmemeli ve </a:t>
            </a:r>
            <a:r>
              <a:rPr lang="tr-TR" dirty="0"/>
              <a:t>burada olma amacının “onları </a:t>
            </a:r>
            <a:r>
              <a:rPr lang="tr-TR" dirty="0" smtClean="0"/>
              <a:t>eğitmek </a:t>
            </a:r>
            <a:r>
              <a:rPr lang="tr-TR" dirty="0"/>
              <a:t>ya da bilgilendirmek </a:t>
            </a:r>
            <a:r>
              <a:rPr lang="tr-TR" dirty="0" smtClean="0"/>
              <a:t>olmadığını” vurgulamalıdır. Kişisel </a:t>
            </a:r>
            <a:r>
              <a:rPr lang="tr-TR" dirty="0"/>
              <a:t>görüsünü </a:t>
            </a:r>
            <a:r>
              <a:rPr lang="tr-TR" dirty="0" smtClean="0"/>
              <a:t>görüşme </a:t>
            </a:r>
            <a:r>
              <a:rPr lang="tr-TR" dirty="0"/>
              <a:t>bittikten sonra </a:t>
            </a:r>
            <a:r>
              <a:rPr lang="tr-TR" dirty="0" smtClean="0"/>
              <a:t>belirtebileceğini </a:t>
            </a:r>
            <a:r>
              <a:rPr lang="tr-TR" dirty="0"/>
              <a:t>ifade edebilir. </a:t>
            </a:r>
            <a:r>
              <a:rPr lang="tr-TR" dirty="0" smtClean="0"/>
              <a:t>Görüşmenin merkezinde yer </a:t>
            </a:r>
            <a:r>
              <a:rPr lang="tr-TR" dirty="0"/>
              <a:t>alan kavram ya da konuların genel olarak </a:t>
            </a:r>
            <a:r>
              <a:rPr lang="tr-TR" dirty="0" smtClean="0"/>
              <a:t>tartışılmasına </a:t>
            </a:r>
            <a:r>
              <a:rPr lang="tr-TR" dirty="0"/>
              <a:t>yönelik rehberlik yapılmalıdır.</a:t>
            </a:r>
          </a:p>
        </p:txBody>
      </p:sp>
    </p:spTree>
    <p:extLst>
      <p:ext uri="{BB962C8B-B14F-4D97-AF65-F5344CB8AC3E}">
        <p14:creationId xmlns:p14="http://schemas.microsoft.com/office/powerpoint/2010/main" val="1428839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93964"/>
            <a:ext cx="10515600" cy="734291"/>
          </a:xfrm>
        </p:spPr>
        <p:txBody>
          <a:bodyPr>
            <a:normAutofit/>
          </a:bodyPr>
          <a:lstStyle/>
          <a:p>
            <a:r>
              <a:rPr lang="tr-TR" dirty="0" smtClean="0"/>
              <a:t>Dikkat edilmesi gerekenler</a:t>
            </a:r>
            <a:endParaRPr lang="tr-TR" dirty="0"/>
          </a:p>
        </p:txBody>
      </p:sp>
      <p:sp>
        <p:nvSpPr>
          <p:cNvPr id="3" name="İçerik Yer Tutucusu 2"/>
          <p:cNvSpPr>
            <a:spLocks noGrp="1"/>
          </p:cNvSpPr>
          <p:nvPr>
            <p:ph idx="1"/>
          </p:nvPr>
        </p:nvSpPr>
        <p:spPr>
          <a:xfrm>
            <a:off x="838200" y="1080656"/>
            <a:ext cx="10515600" cy="5096307"/>
          </a:xfrm>
        </p:spPr>
        <p:txBody>
          <a:bodyPr/>
          <a:lstStyle/>
          <a:p>
            <a:r>
              <a:rPr lang="tr-TR" dirty="0"/>
              <a:t>7. Katılımcılardan kendilerini tanıtmaları </a:t>
            </a:r>
            <a:r>
              <a:rPr lang="tr-TR" dirty="0" smtClean="0"/>
              <a:t>istendiğinde, araştırma </a:t>
            </a:r>
            <a:r>
              <a:rPr lang="tr-TR" dirty="0"/>
              <a:t>açısından </a:t>
            </a:r>
            <a:r>
              <a:rPr lang="tr-TR" dirty="0" smtClean="0"/>
              <a:t>önemli görülen </a:t>
            </a:r>
            <a:r>
              <a:rPr lang="tr-TR" dirty="0"/>
              <a:t>özelliklerini belirtmeleri istenmelidir. </a:t>
            </a:r>
            <a:r>
              <a:rPr lang="tr-TR" dirty="0" smtClean="0"/>
              <a:t>Örneğin doğum </a:t>
            </a:r>
            <a:r>
              <a:rPr lang="tr-TR" dirty="0"/>
              <a:t>yerini </a:t>
            </a:r>
            <a:r>
              <a:rPr lang="tr-TR" dirty="0" smtClean="0"/>
              <a:t>öğrenmek </a:t>
            </a:r>
            <a:r>
              <a:rPr lang="tr-TR" dirty="0"/>
              <a:t>yerine </a:t>
            </a:r>
            <a:r>
              <a:rPr lang="tr-TR" dirty="0" smtClean="0"/>
              <a:t>eğitim durumunu öğrenmek </a:t>
            </a:r>
            <a:r>
              <a:rPr lang="tr-TR" dirty="0"/>
              <a:t>çok daha önemli olabilir.</a:t>
            </a:r>
          </a:p>
          <a:p>
            <a:r>
              <a:rPr lang="tr-TR" dirty="0"/>
              <a:t>8. </a:t>
            </a:r>
            <a:r>
              <a:rPr lang="tr-TR" dirty="0" smtClean="0"/>
              <a:t>Görüşme </a:t>
            </a:r>
            <a:r>
              <a:rPr lang="tr-TR" dirty="0"/>
              <a:t>sürecinin soru-cevap seklinde ilerlememesine dikkat edilmelidir. Bu </a:t>
            </a:r>
            <a:r>
              <a:rPr lang="tr-TR" dirty="0" smtClean="0"/>
              <a:t>durumu engellemek </a:t>
            </a:r>
            <a:r>
              <a:rPr lang="tr-TR" dirty="0"/>
              <a:t>için </a:t>
            </a:r>
            <a:r>
              <a:rPr lang="tr-TR" dirty="0" smtClean="0"/>
              <a:t>aşağıdaki </a:t>
            </a:r>
            <a:r>
              <a:rPr lang="tr-TR" dirty="0"/>
              <a:t>sorular kullanılabilir:</a:t>
            </a:r>
          </a:p>
          <a:p>
            <a:pPr marL="0" indent="0">
              <a:buNone/>
            </a:pPr>
            <a:r>
              <a:rPr lang="tr-TR" dirty="0"/>
              <a:t>a. Bu konu ile ilgili olarak daha fazla bilgi verebilir misiniz?</a:t>
            </a:r>
          </a:p>
          <a:p>
            <a:pPr marL="0" indent="0">
              <a:buNone/>
            </a:pPr>
            <a:r>
              <a:rPr lang="tr-TR" dirty="0"/>
              <a:t>b. Bu konu ile ilgili daha ne söyleyebiliriz</a:t>
            </a:r>
            <a:r>
              <a:rPr lang="tr-TR" dirty="0" smtClean="0"/>
              <a:t>?</a:t>
            </a:r>
          </a:p>
          <a:p>
            <a:pPr marL="0" indent="0">
              <a:buNone/>
            </a:pPr>
            <a:r>
              <a:rPr lang="tr-TR" dirty="0"/>
              <a:t>c. Bunu biraz açabilir misiniz?</a:t>
            </a:r>
          </a:p>
          <a:p>
            <a:pPr marL="0" indent="0">
              <a:buNone/>
            </a:pPr>
            <a:r>
              <a:rPr lang="tr-TR" dirty="0"/>
              <a:t>d. Konumuz ile </a:t>
            </a:r>
            <a:r>
              <a:rPr lang="tr-TR" dirty="0" smtClean="0"/>
              <a:t>ilişkisi </a:t>
            </a:r>
            <a:r>
              <a:rPr lang="tr-TR" dirty="0"/>
              <a:t>ne?</a:t>
            </a:r>
          </a:p>
          <a:p>
            <a:pPr marL="0" indent="0">
              <a:buNone/>
            </a:pPr>
            <a:r>
              <a:rPr lang="tr-TR" dirty="0"/>
              <a:t>e. Bu ilginç bir nokta ama konumuz ile nasıl </a:t>
            </a:r>
            <a:r>
              <a:rPr lang="tr-TR" dirty="0" err="1"/>
              <a:t>baglantı</a:t>
            </a:r>
            <a:r>
              <a:rPr lang="tr-TR" dirty="0"/>
              <a:t> kurabiliriz?</a:t>
            </a:r>
          </a:p>
        </p:txBody>
      </p:sp>
    </p:spTree>
    <p:extLst>
      <p:ext uri="{BB962C8B-B14F-4D97-AF65-F5344CB8AC3E}">
        <p14:creationId xmlns:p14="http://schemas.microsoft.com/office/powerpoint/2010/main" val="2848978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29384"/>
          </a:xfrm>
        </p:spPr>
        <p:txBody>
          <a:bodyPr/>
          <a:lstStyle/>
          <a:p>
            <a:r>
              <a:rPr lang="tr-TR" dirty="0" smtClean="0"/>
              <a:t>Dikkat edilmesi gerekenler</a:t>
            </a:r>
            <a:endParaRPr lang="tr-TR" dirty="0"/>
          </a:p>
        </p:txBody>
      </p:sp>
      <p:sp>
        <p:nvSpPr>
          <p:cNvPr id="3" name="İçerik Yer Tutucusu 2"/>
          <p:cNvSpPr>
            <a:spLocks noGrp="1"/>
          </p:cNvSpPr>
          <p:nvPr>
            <p:ph idx="1"/>
          </p:nvPr>
        </p:nvSpPr>
        <p:spPr>
          <a:xfrm>
            <a:off x="838200" y="1274618"/>
            <a:ext cx="10633364" cy="4902345"/>
          </a:xfrm>
        </p:spPr>
        <p:txBody>
          <a:bodyPr>
            <a:normAutofit/>
          </a:bodyPr>
          <a:lstStyle/>
          <a:p>
            <a:r>
              <a:rPr lang="tr-TR" dirty="0"/>
              <a:t>9. Baskın (dominant) katılımcılar, </a:t>
            </a:r>
            <a:r>
              <a:rPr lang="tr-TR" dirty="0" err="1"/>
              <a:t>görüsmenin</a:t>
            </a:r>
            <a:r>
              <a:rPr lang="tr-TR" dirty="0"/>
              <a:t> akısını kontrol etmeye </a:t>
            </a:r>
            <a:r>
              <a:rPr lang="tr-TR" dirty="0" smtClean="0"/>
              <a:t>başladıklarında, konu dışına </a:t>
            </a:r>
            <a:r>
              <a:rPr lang="tr-TR" dirty="0"/>
              <a:t>çıktıklarında, konuyu normal </a:t>
            </a:r>
            <a:r>
              <a:rPr lang="tr-TR" dirty="0" smtClean="0"/>
              <a:t>akışına </a:t>
            </a:r>
            <a:r>
              <a:rPr lang="tr-TR" dirty="0"/>
              <a:t>çekmek için bu katılımcılarla göz </a:t>
            </a:r>
            <a:r>
              <a:rPr lang="tr-TR" dirty="0" smtClean="0"/>
              <a:t>temasından kaçınmak</a:t>
            </a:r>
            <a:r>
              <a:rPr lang="tr-TR" dirty="0"/>
              <a:t>, dikkati </a:t>
            </a:r>
            <a:r>
              <a:rPr lang="tr-TR" dirty="0" smtClean="0"/>
              <a:t>diğer </a:t>
            </a:r>
            <a:r>
              <a:rPr lang="tr-TR" dirty="0"/>
              <a:t>katılımcılara yöneltmek, </a:t>
            </a:r>
            <a:r>
              <a:rPr lang="tr-TR" dirty="0" smtClean="0"/>
              <a:t>teşekkür </a:t>
            </a:r>
            <a:r>
              <a:rPr lang="tr-TR" dirty="0"/>
              <a:t>ederek konuyu </a:t>
            </a:r>
            <a:r>
              <a:rPr lang="tr-TR" dirty="0" smtClean="0"/>
              <a:t>değiştirmek gerek.</a:t>
            </a:r>
            <a:endParaRPr lang="tr-TR" dirty="0"/>
          </a:p>
          <a:p>
            <a:r>
              <a:rPr lang="tr-TR" dirty="0"/>
              <a:t>10. </a:t>
            </a:r>
            <a:r>
              <a:rPr lang="tr-TR" dirty="0" smtClean="0"/>
              <a:t>Eğer, görüşmede </a:t>
            </a:r>
            <a:r>
              <a:rPr lang="tr-TR" dirty="0"/>
              <a:t>çok pasif kalan katılımcılar varsa, bu katılımcılarla göz </a:t>
            </a:r>
            <a:r>
              <a:rPr lang="tr-TR" dirty="0" smtClean="0"/>
              <a:t>teması kurmak </a:t>
            </a:r>
            <a:r>
              <a:rPr lang="tr-TR" dirty="0"/>
              <a:t>ve isimleri ile hitap etmek yoluyla katılımları cesaretlendirilebilir. Gerekirse </a:t>
            </a:r>
            <a:r>
              <a:rPr lang="tr-TR" dirty="0" smtClean="0"/>
              <a:t>doğrudan görüşleri </a:t>
            </a:r>
            <a:r>
              <a:rPr lang="tr-TR" dirty="0"/>
              <a:t>sorulabilir</a:t>
            </a:r>
            <a:r>
              <a:rPr lang="tr-TR" dirty="0" smtClean="0"/>
              <a:t>.</a:t>
            </a:r>
          </a:p>
          <a:p>
            <a:r>
              <a:rPr lang="tr-TR" dirty="0"/>
              <a:t>11. Katılımcıların konudan konuya atlamaları durumunda, </a:t>
            </a:r>
            <a:r>
              <a:rPr lang="tr-TR" dirty="0" err="1" smtClean="0"/>
              <a:t>moderator</a:t>
            </a:r>
            <a:r>
              <a:rPr lang="tr-TR" dirty="0" smtClean="0"/>
              <a:t> </a:t>
            </a:r>
            <a:r>
              <a:rPr lang="tr-TR" dirty="0"/>
              <a:t>buna kısa bir süre izin vermeli, daha sonra konuyu istenen yöne çekmek için bir toparlama ile </a:t>
            </a:r>
            <a:r>
              <a:rPr lang="tr-TR" dirty="0" smtClean="0"/>
              <a:t>yumuşak </a:t>
            </a:r>
            <a:r>
              <a:rPr lang="tr-TR" dirty="0"/>
              <a:t>bir geçiş yapmalıdır.</a:t>
            </a:r>
          </a:p>
          <a:p>
            <a:endParaRPr lang="tr-TR" dirty="0"/>
          </a:p>
        </p:txBody>
      </p:sp>
    </p:spTree>
    <p:extLst>
      <p:ext uri="{BB962C8B-B14F-4D97-AF65-F5344CB8AC3E}">
        <p14:creationId xmlns:p14="http://schemas.microsoft.com/office/powerpoint/2010/main" val="1837625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29384"/>
          </a:xfrm>
        </p:spPr>
        <p:txBody>
          <a:bodyPr/>
          <a:lstStyle/>
          <a:p>
            <a:r>
              <a:rPr lang="tr-TR" dirty="0" smtClean="0"/>
              <a:t>Dikkat edilmesi gerekenler</a:t>
            </a:r>
            <a:endParaRPr lang="tr-TR" dirty="0"/>
          </a:p>
        </p:txBody>
      </p:sp>
      <p:sp>
        <p:nvSpPr>
          <p:cNvPr id="3" name="İçerik Yer Tutucusu 2"/>
          <p:cNvSpPr>
            <a:spLocks noGrp="1"/>
          </p:cNvSpPr>
          <p:nvPr>
            <p:ph idx="1"/>
          </p:nvPr>
        </p:nvSpPr>
        <p:spPr>
          <a:xfrm>
            <a:off x="838200" y="1385455"/>
            <a:ext cx="9857509" cy="4791508"/>
          </a:xfrm>
        </p:spPr>
        <p:txBody>
          <a:bodyPr>
            <a:normAutofit/>
          </a:bodyPr>
          <a:lstStyle/>
          <a:p>
            <a:r>
              <a:rPr lang="tr-TR" dirty="0" smtClean="0"/>
              <a:t>12</a:t>
            </a:r>
            <a:r>
              <a:rPr lang="tr-TR" dirty="0"/>
              <a:t>. </a:t>
            </a:r>
            <a:r>
              <a:rPr lang="tr-TR" dirty="0" smtClean="0"/>
              <a:t>Görüşme </a:t>
            </a:r>
            <a:r>
              <a:rPr lang="tr-TR" dirty="0"/>
              <a:t>sırasındaki </a:t>
            </a:r>
            <a:r>
              <a:rPr lang="tr-TR" dirty="0" smtClean="0"/>
              <a:t>tartışmalarda </a:t>
            </a:r>
            <a:r>
              <a:rPr lang="tr-TR" dirty="0"/>
              <a:t>katılımcıların gerçekleri söylemeleri </a:t>
            </a:r>
            <a:r>
              <a:rPr lang="tr-TR" dirty="0" smtClean="0"/>
              <a:t>değil, görüşlerini </a:t>
            </a:r>
            <a:r>
              <a:rPr lang="tr-TR" dirty="0"/>
              <a:t>belirtmeleri önemlidir.</a:t>
            </a:r>
          </a:p>
          <a:p>
            <a:r>
              <a:rPr lang="tr-TR" dirty="0"/>
              <a:t>13. </a:t>
            </a:r>
            <a:r>
              <a:rPr lang="tr-TR" dirty="0" smtClean="0"/>
              <a:t>Grubun </a:t>
            </a:r>
            <a:r>
              <a:rPr lang="tr-TR" dirty="0"/>
              <a:t>oturma düzeni önemlidir. Bu </a:t>
            </a:r>
            <a:r>
              <a:rPr lang="tr-TR" dirty="0" smtClean="0"/>
              <a:t>görüşmelerde yuvarlak </a:t>
            </a:r>
            <a:r>
              <a:rPr lang="tr-TR" dirty="0"/>
              <a:t>masa toplantısı ya da U düzeni tercih edilmelidir. Bu oturma düzenlerinde </a:t>
            </a:r>
            <a:r>
              <a:rPr lang="tr-TR" dirty="0" err="1"/>
              <a:t>moderatör</a:t>
            </a:r>
            <a:r>
              <a:rPr lang="tr-TR" dirty="0"/>
              <a:t> </a:t>
            </a:r>
            <a:r>
              <a:rPr lang="tr-TR" dirty="0" smtClean="0"/>
              <a:t>ile raportörün </a:t>
            </a:r>
            <a:r>
              <a:rPr lang="tr-TR" dirty="0" err="1"/>
              <a:t>karsılıklı</a:t>
            </a:r>
            <a:r>
              <a:rPr lang="tr-TR" dirty="0"/>
              <a:t> oturması tavsiye edilmektedir</a:t>
            </a:r>
            <a:r>
              <a:rPr lang="tr-TR" dirty="0" smtClean="0"/>
              <a:t>.</a:t>
            </a:r>
          </a:p>
          <a:p>
            <a:pPr lvl="0"/>
            <a:r>
              <a:rPr lang="tr-TR" dirty="0">
                <a:solidFill>
                  <a:prstClr val="black"/>
                </a:solidFill>
              </a:rPr>
              <a:t>14. Odak grup </a:t>
            </a:r>
            <a:r>
              <a:rPr lang="tr-TR" dirty="0" smtClean="0">
                <a:solidFill>
                  <a:prstClr val="black"/>
                </a:solidFill>
              </a:rPr>
              <a:t>görüşmelerindeki </a:t>
            </a:r>
            <a:r>
              <a:rPr lang="tr-TR" dirty="0">
                <a:solidFill>
                  <a:prstClr val="black"/>
                </a:solidFill>
              </a:rPr>
              <a:t>kayıtların amacı, daha sonra yapılacak analizler için veri </a:t>
            </a:r>
            <a:r>
              <a:rPr lang="tr-TR" dirty="0" smtClean="0">
                <a:solidFill>
                  <a:prstClr val="black"/>
                </a:solidFill>
              </a:rPr>
              <a:t>oluşturmaktır.</a:t>
            </a:r>
            <a:endParaRPr lang="tr-TR" dirty="0">
              <a:solidFill>
                <a:prstClr val="black"/>
              </a:solidFill>
            </a:endParaRPr>
          </a:p>
          <a:p>
            <a:pPr lvl="0"/>
            <a:r>
              <a:rPr lang="tr-TR" dirty="0">
                <a:solidFill>
                  <a:prstClr val="black"/>
                </a:solidFill>
              </a:rPr>
              <a:t>15. </a:t>
            </a:r>
            <a:r>
              <a:rPr lang="tr-TR" dirty="0" smtClean="0">
                <a:solidFill>
                  <a:prstClr val="black"/>
                </a:solidFill>
              </a:rPr>
              <a:t>10–15 </a:t>
            </a:r>
            <a:r>
              <a:rPr lang="tr-TR" dirty="0">
                <a:solidFill>
                  <a:prstClr val="black"/>
                </a:solidFill>
              </a:rPr>
              <a:t>soru sorulmalıdır.</a:t>
            </a:r>
          </a:p>
          <a:p>
            <a:pPr marL="0" indent="0">
              <a:buNone/>
            </a:pPr>
            <a:endParaRPr lang="tr-TR" dirty="0"/>
          </a:p>
        </p:txBody>
      </p:sp>
    </p:spTree>
    <p:extLst>
      <p:ext uri="{BB962C8B-B14F-4D97-AF65-F5344CB8AC3E}">
        <p14:creationId xmlns:p14="http://schemas.microsoft.com/office/powerpoint/2010/main" val="3327076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89816"/>
            <a:ext cx="10515600" cy="1228147"/>
          </a:xfrm>
        </p:spPr>
        <p:txBody>
          <a:bodyPr/>
          <a:lstStyle/>
          <a:p>
            <a:r>
              <a:rPr lang="tr-TR" dirty="0" smtClean="0"/>
              <a:t>Dikkat edilmesi gerekenler</a:t>
            </a:r>
            <a:endParaRPr lang="tr-TR" dirty="0"/>
          </a:p>
        </p:txBody>
      </p:sp>
      <p:sp>
        <p:nvSpPr>
          <p:cNvPr id="3" name="İçerik Yer Tutucusu 2"/>
          <p:cNvSpPr>
            <a:spLocks noGrp="1"/>
          </p:cNvSpPr>
          <p:nvPr>
            <p:ph idx="1"/>
          </p:nvPr>
        </p:nvSpPr>
        <p:spPr>
          <a:xfrm>
            <a:off x="838200" y="1911927"/>
            <a:ext cx="9857509" cy="4265035"/>
          </a:xfrm>
        </p:spPr>
        <p:txBody>
          <a:bodyPr>
            <a:normAutofit/>
          </a:bodyPr>
          <a:lstStyle/>
          <a:p>
            <a:r>
              <a:rPr lang="tr-TR" dirty="0" smtClean="0"/>
              <a:t>16</a:t>
            </a:r>
            <a:r>
              <a:rPr lang="tr-TR" dirty="0"/>
              <a:t>. Odak grup </a:t>
            </a:r>
            <a:r>
              <a:rPr lang="tr-TR" dirty="0" smtClean="0"/>
              <a:t>görüşmelerinde </a:t>
            </a:r>
            <a:r>
              <a:rPr lang="tr-TR" dirty="0"/>
              <a:t>zaman yönetimi önemlidir.</a:t>
            </a:r>
          </a:p>
          <a:p>
            <a:r>
              <a:rPr lang="tr-TR" dirty="0"/>
              <a:t>17. </a:t>
            </a:r>
            <a:r>
              <a:rPr lang="tr-TR" dirty="0" smtClean="0"/>
              <a:t>Katılımcıların özgeçmişlerine </a:t>
            </a:r>
            <a:r>
              <a:rPr lang="tr-TR" dirty="0"/>
              <a:t>fazla zaman ayrılmamalıdır.</a:t>
            </a:r>
          </a:p>
          <a:p>
            <a:r>
              <a:rPr lang="tr-TR" dirty="0"/>
              <a:t>18. </a:t>
            </a:r>
            <a:r>
              <a:rPr lang="tr-TR" dirty="0" smtClean="0"/>
              <a:t>Kendisini </a:t>
            </a:r>
            <a:r>
              <a:rPr lang="tr-TR" dirty="0"/>
              <a:t>yeterince ifade edemeyen katılımcılarla </a:t>
            </a:r>
            <a:r>
              <a:rPr lang="tr-TR" dirty="0" smtClean="0"/>
              <a:t>ayrıca birebir </a:t>
            </a:r>
            <a:r>
              <a:rPr lang="tr-TR" dirty="0"/>
              <a:t>derinlemesine </a:t>
            </a:r>
            <a:r>
              <a:rPr lang="tr-TR" dirty="0" smtClean="0"/>
              <a:t>görüşme </a:t>
            </a:r>
            <a:r>
              <a:rPr lang="tr-TR" dirty="0"/>
              <a:t>yapılması </a:t>
            </a:r>
            <a:r>
              <a:rPr lang="tr-TR" dirty="0" smtClean="0"/>
              <a:t>düşünülebilir.</a:t>
            </a:r>
          </a:p>
          <a:p>
            <a:r>
              <a:rPr lang="tr-TR" dirty="0"/>
              <a:t>19. </a:t>
            </a:r>
            <a:r>
              <a:rPr lang="tr-TR" dirty="0" err="1" smtClean="0"/>
              <a:t>Moderatör</a:t>
            </a:r>
            <a:r>
              <a:rPr lang="tr-TR" dirty="0" smtClean="0"/>
              <a:t> </a:t>
            </a:r>
            <a:r>
              <a:rPr lang="tr-TR" dirty="0"/>
              <a:t>objektif olmaya </a:t>
            </a:r>
            <a:r>
              <a:rPr lang="tr-TR" dirty="0" smtClean="0"/>
              <a:t>çalışmalı </a:t>
            </a:r>
            <a:r>
              <a:rPr lang="tr-TR" dirty="0"/>
              <a:t>ve </a:t>
            </a:r>
            <a:r>
              <a:rPr lang="tr-TR" dirty="0" smtClean="0"/>
              <a:t>görüşülen kişilerin düşüncelerini </a:t>
            </a:r>
            <a:r>
              <a:rPr lang="tr-TR" dirty="0"/>
              <a:t>etkilememeli ve kendi </a:t>
            </a:r>
            <a:r>
              <a:rPr lang="tr-TR" dirty="0" smtClean="0"/>
              <a:t>görüşlerini </a:t>
            </a:r>
            <a:r>
              <a:rPr lang="tr-TR" dirty="0"/>
              <a:t>beyan etmemelidir.</a:t>
            </a:r>
          </a:p>
        </p:txBody>
      </p:sp>
    </p:spTree>
    <p:extLst>
      <p:ext uri="{BB962C8B-B14F-4D97-AF65-F5344CB8AC3E}">
        <p14:creationId xmlns:p14="http://schemas.microsoft.com/office/powerpoint/2010/main" val="1377526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75944"/>
            <a:ext cx="10515600" cy="957073"/>
          </a:xfrm>
        </p:spPr>
        <p:txBody>
          <a:bodyPr/>
          <a:lstStyle/>
          <a:p>
            <a:r>
              <a:rPr lang="tr-TR" dirty="0" smtClean="0"/>
              <a:t>Derinlemesine mülakat/görüşme</a:t>
            </a:r>
            <a:endParaRPr lang="tr-TR" dirty="0"/>
          </a:p>
        </p:txBody>
      </p:sp>
      <p:sp>
        <p:nvSpPr>
          <p:cNvPr id="3" name="İçerik Yer Tutucusu 2"/>
          <p:cNvSpPr>
            <a:spLocks noGrp="1"/>
          </p:cNvSpPr>
          <p:nvPr>
            <p:ph idx="1"/>
          </p:nvPr>
        </p:nvSpPr>
        <p:spPr>
          <a:xfrm>
            <a:off x="838200" y="1569495"/>
            <a:ext cx="10515600" cy="4844954"/>
          </a:xfrm>
        </p:spPr>
        <p:txBody>
          <a:bodyPr>
            <a:normAutofit/>
          </a:bodyPr>
          <a:lstStyle/>
          <a:p>
            <a:r>
              <a:rPr lang="tr-TR" dirty="0"/>
              <a:t>N</a:t>
            </a:r>
            <a:r>
              <a:rPr lang="tr-TR" dirty="0" smtClean="0"/>
              <a:t>icel araştırmada sonuçlar sayısal verilere ve istatistiki analizlere dayandırılırken, nitel araştırmada sonuçlar </a:t>
            </a:r>
            <a:r>
              <a:rPr lang="tr-TR" b="1" dirty="0" smtClean="0"/>
              <a:t>zengin anlamlandırmalar ve yorumlamalara dayanır </a:t>
            </a:r>
            <a:r>
              <a:rPr lang="tr-TR" dirty="0" smtClean="0"/>
              <a:t>(</a:t>
            </a:r>
            <a:r>
              <a:rPr lang="tr-TR" dirty="0" err="1" smtClean="0"/>
              <a:t>Kümbetoğlu</a:t>
            </a:r>
            <a:r>
              <a:rPr lang="tr-TR" dirty="0" smtClean="0"/>
              <a:t>).</a:t>
            </a:r>
          </a:p>
          <a:p>
            <a:r>
              <a:rPr lang="tr-TR" dirty="0" smtClean="0"/>
              <a:t>Anlamacı yaklaşım olarak adlandırılan bilim felsefesine göre gözlem, tek başına,  teorilerin doğruluğu veya yanlışlığını belirleyemez. Gerçek bilgiye ulaşmak için insanların </a:t>
            </a:r>
            <a:r>
              <a:rPr lang="tr-TR" b="1" dirty="0" smtClean="0"/>
              <a:t>anlam dünyalarına / anlamlandırmalarına</a:t>
            </a:r>
            <a:r>
              <a:rPr lang="tr-TR" dirty="0" smtClean="0"/>
              <a:t> bakılması gerekmektedir (</a:t>
            </a:r>
            <a:r>
              <a:rPr lang="tr-TR" dirty="0" err="1" smtClean="0"/>
              <a:t>Keat</a:t>
            </a:r>
            <a:r>
              <a:rPr lang="tr-TR" dirty="0" smtClean="0"/>
              <a:t> ve </a:t>
            </a:r>
            <a:r>
              <a:rPr lang="tr-TR" dirty="0" err="1" smtClean="0"/>
              <a:t>Urry</a:t>
            </a:r>
            <a:r>
              <a:rPr lang="tr-TR" dirty="0" smtClean="0"/>
              <a:t>). </a:t>
            </a:r>
          </a:p>
          <a:p>
            <a:r>
              <a:rPr lang="tr-TR" dirty="0"/>
              <a:t>Nitel bir araştırma, </a:t>
            </a:r>
            <a:r>
              <a:rPr lang="tr-TR" b="1" dirty="0"/>
              <a:t>çok fazla kaynaktan alınan verilerin bir araya </a:t>
            </a:r>
            <a:r>
              <a:rPr lang="tr-TR" dirty="0"/>
              <a:t>getirilmesi ile gerçekleştirilmektedir ve insan deneyimlerine ilişkin kaynaklar yoğun olarak kullanılmaktadır. Bu bağlamda en temel veri toplama tekniği </a:t>
            </a:r>
            <a:r>
              <a:rPr lang="tr-TR" b="1" dirty="0"/>
              <a:t>‘</a:t>
            </a:r>
            <a:r>
              <a:rPr lang="tr-TR" b="1" dirty="0" smtClean="0"/>
              <a:t>görüşme/</a:t>
            </a:r>
            <a:r>
              <a:rPr lang="tr-TR" b="1" dirty="0" err="1" smtClean="0"/>
              <a:t>mülakat’tır</a:t>
            </a:r>
            <a:r>
              <a:rPr lang="tr-TR" b="1" dirty="0"/>
              <a:t> </a:t>
            </a:r>
            <a:r>
              <a:rPr lang="tr-TR" dirty="0"/>
              <a:t>(</a:t>
            </a:r>
            <a:r>
              <a:rPr lang="tr-TR" dirty="0" err="1" smtClean="0"/>
              <a:t>Punch</a:t>
            </a:r>
            <a:r>
              <a:rPr lang="tr-TR" dirty="0" smtClean="0"/>
              <a:t>).</a:t>
            </a:r>
          </a:p>
        </p:txBody>
      </p:sp>
    </p:spTree>
    <p:extLst>
      <p:ext uri="{BB962C8B-B14F-4D97-AF65-F5344CB8AC3E}">
        <p14:creationId xmlns:p14="http://schemas.microsoft.com/office/powerpoint/2010/main" val="3876595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034184"/>
          </a:xfrm>
        </p:spPr>
        <p:txBody>
          <a:bodyPr/>
          <a:lstStyle/>
          <a:p>
            <a:r>
              <a:rPr lang="tr-TR" dirty="0" smtClean="0"/>
              <a:t>Kaynaklar</a:t>
            </a:r>
            <a:endParaRPr lang="tr-TR" dirty="0"/>
          </a:p>
        </p:txBody>
      </p:sp>
      <p:sp>
        <p:nvSpPr>
          <p:cNvPr id="3" name="İçerik Yer Tutucusu 2"/>
          <p:cNvSpPr>
            <a:spLocks noGrp="1"/>
          </p:cNvSpPr>
          <p:nvPr>
            <p:ph idx="1"/>
          </p:nvPr>
        </p:nvSpPr>
        <p:spPr>
          <a:xfrm>
            <a:off x="838200" y="1399309"/>
            <a:ext cx="10515600" cy="4777654"/>
          </a:xfrm>
        </p:spPr>
        <p:txBody>
          <a:bodyPr>
            <a:normAutofit/>
          </a:bodyPr>
          <a:lstStyle/>
          <a:p>
            <a:pPr marL="0" lvl="0" indent="0">
              <a:buNone/>
            </a:pPr>
            <a:r>
              <a:rPr lang="tr-TR" dirty="0" smtClean="0">
                <a:solidFill>
                  <a:prstClr val="black"/>
                </a:solidFill>
              </a:rPr>
              <a:t>Çokluk, Ö.; Yılmaz, K. &amp; Oğuz, E. </a:t>
            </a:r>
            <a:r>
              <a:rPr lang="tr-TR" dirty="0">
                <a:solidFill>
                  <a:prstClr val="black"/>
                </a:solidFill>
              </a:rPr>
              <a:t>(2011). Nitel Bir </a:t>
            </a:r>
            <a:r>
              <a:rPr lang="tr-TR" dirty="0" smtClean="0">
                <a:solidFill>
                  <a:prstClr val="black"/>
                </a:solidFill>
              </a:rPr>
              <a:t>Görüşme </a:t>
            </a:r>
            <a:r>
              <a:rPr lang="tr-TR" dirty="0">
                <a:solidFill>
                  <a:prstClr val="black"/>
                </a:solidFill>
              </a:rPr>
              <a:t>Yöntemi: Odak Grup </a:t>
            </a:r>
            <a:r>
              <a:rPr lang="tr-TR" dirty="0" smtClean="0">
                <a:solidFill>
                  <a:prstClr val="black"/>
                </a:solidFill>
              </a:rPr>
              <a:t>Görüşmesi. </a:t>
            </a:r>
            <a:r>
              <a:rPr lang="nn-NO" i="1" dirty="0">
                <a:solidFill>
                  <a:prstClr val="black"/>
                </a:solidFill>
              </a:rPr>
              <a:t>Kuramsal </a:t>
            </a:r>
            <a:r>
              <a:rPr lang="nn-NO" i="1" dirty="0" smtClean="0">
                <a:solidFill>
                  <a:prstClr val="black"/>
                </a:solidFill>
              </a:rPr>
              <a:t>Egitimbilim</a:t>
            </a:r>
            <a:r>
              <a:rPr lang="tr-TR" i="1" dirty="0" smtClean="0">
                <a:solidFill>
                  <a:prstClr val="black"/>
                </a:solidFill>
              </a:rPr>
              <a:t> Dergisi</a:t>
            </a:r>
            <a:r>
              <a:rPr lang="nn-NO" i="1" dirty="0" smtClean="0">
                <a:solidFill>
                  <a:prstClr val="black"/>
                </a:solidFill>
              </a:rPr>
              <a:t> </a:t>
            </a:r>
            <a:r>
              <a:rPr lang="nn-NO" i="1" dirty="0">
                <a:solidFill>
                  <a:prstClr val="black"/>
                </a:solidFill>
              </a:rPr>
              <a:t>4</a:t>
            </a:r>
            <a:r>
              <a:rPr lang="nn-NO" dirty="0">
                <a:solidFill>
                  <a:prstClr val="black"/>
                </a:solidFill>
              </a:rPr>
              <a:t> (1), </a:t>
            </a:r>
            <a:r>
              <a:rPr lang="nn-NO" dirty="0" smtClean="0">
                <a:solidFill>
                  <a:prstClr val="black"/>
                </a:solidFill>
              </a:rPr>
              <a:t>95-107</a:t>
            </a:r>
            <a:r>
              <a:rPr lang="tr-TR" dirty="0" smtClean="0">
                <a:solidFill>
                  <a:prstClr val="black"/>
                </a:solidFill>
              </a:rPr>
              <a:t>.</a:t>
            </a:r>
          </a:p>
          <a:p>
            <a:pPr marL="0" lvl="0" indent="0">
              <a:buNone/>
            </a:pPr>
            <a:r>
              <a:rPr lang="tr-TR" smtClean="0">
                <a:solidFill>
                  <a:prstClr val="black"/>
                </a:solidFill>
              </a:rPr>
              <a:t>Keat</a:t>
            </a:r>
            <a:r>
              <a:rPr lang="tr-TR" dirty="0">
                <a:solidFill>
                  <a:prstClr val="black"/>
                </a:solidFill>
              </a:rPr>
              <a:t>, R. &amp; </a:t>
            </a:r>
            <a:r>
              <a:rPr lang="tr-TR" dirty="0" err="1">
                <a:solidFill>
                  <a:prstClr val="black"/>
                </a:solidFill>
              </a:rPr>
              <a:t>Urry</a:t>
            </a:r>
            <a:r>
              <a:rPr lang="tr-TR" dirty="0">
                <a:solidFill>
                  <a:prstClr val="black"/>
                </a:solidFill>
              </a:rPr>
              <a:t>, </a:t>
            </a:r>
            <a:r>
              <a:rPr lang="tr-TR" dirty="0" smtClean="0">
                <a:solidFill>
                  <a:prstClr val="black"/>
                </a:solidFill>
              </a:rPr>
              <a:t>J. </a:t>
            </a:r>
            <a:r>
              <a:rPr lang="tr-TR" dirty="0">
                <a:solidFill>
                  <a:prstClr val="black"/>
                </a:solidFill>
              </a:rPr>
              <a:t>(1994). </a:t>
            </a:r>
            <a:r>
              <a:rPr lang="tr-TR" i="1" dirty="0">
                <a:solidFill>
                  <a:prstClr val="black"/>
                </a:solidFill>
              </a:rPr>
              <a:t>Bilim Olarak Sosyal Teori. </a:t>
            </a:r>
            <a:r>
              <a:rPr lang="tr-TR" dirty="0">
                <a:solidFill>
                  <a:prstClr val="black"/>
                </a:solidFill>
              </a:rPr>
              <a:t>N. Çelebi (çev.) Ankara: İmge</a:t>
            </a:r>
            <a:r>
              <a:rPr lang="tr-TR" dirty="0" smtClean="0">
                <a:solidFill>
                  <a:prstClr val="black"/>
                </a:solidFill>
              </a:rPr>
              <a:t>.</a:t>
            </a:r>
          </a:p>
          <a:p>
            <a:pPr marL="0" lvl="0" indent="0">
              <a:buNone/>
            </a:pPr>
            <a:r>
              <a:rPr lang="tr-TR" dirty="0" err="1">
                <a:solidFill>
                  <a:prstClr val="black"/>
                </a:solidFill>
              </a:rPr>
              <a:t>Kümbetoğlu</a:t>
            </a:r>
            <a:r>
              <a:rPr lang="tr-TR" dirty="0">
                <a:solidFill>
                  <a:prstClr val="black"/>
                </a:solidFill>
              </a:rPr>
              <a:t>, Belkıs (2008); Sosyolojide ve Antropolojide Niteliksel Yöntem ve Araştırma, İstanbul: </a:t>
            </a:r>
            <a:r>
              <a:rPr lang="tr-TR" dirty="0" smtClean="0">
                <a:solidFill>
                  <a:prstClr val="black"/>
                </a:solidFill>
              </a:rPr>
              <a:t>Bağlam.</a:t>
            </a:r>
            <a:endParaRPr lang="tr-TR" dirty="0">
              <a:solidFill>
                <a:prstClr val="black"/>
              </a:solidFill>
            </a:endParaRPr>
          </a:p>
          <a:p>
            <a:pPr marL="0" lvl="0" indent="0">
              <a:buNone/>
            </a:pPr>
            <a:r>
              <a:rPr lang="tr-TR" dirty="0" err="1">
                <a:solidFill>
                  <a:prstClr val="black"/>
                </a:solidFill>
              </a:rPr>
              <a:t>Punch</a:t>
            </a:r>
            <a:r>
              <a:rPr lang="tr-TR" dirty="0">
                <a:solidFill>
                  <a:prstClr val="black"/>
                </a:solidFill>
              </a:rPr>
              <a:t>, K. F. (</a:t>
            </a:r>
            <a:r>
              <a:rPr lang="tr-TR" dirty="0" smtClean="0">
                <a:solidFill>
                  <a:prstClr val="black"/>
                </a:solidFill>
              </a:rPr>
              <a:t>2005</a:t>
            </a:r>
            <a:r>
              <a:rPr lang="tr-TR" dirty="0">
                <a:solidFill>
                  <a:prstClr val="black"/>
                </a:solidFill>
              </a:rPr>
              <a:t>). </a:t>
            </a:r>
            <a:r>
              <a:rPr lang="tr-TR" i="1" dirty="0">
                <a:solidFill>
                  <a:prstClr val="black"/>
                </a:solidFill>
              </a:rPr>
              <a:t>Sosyal Araştırmalara Giriş. Nicel ve Nitel Yaklaşımlar.</a:t>
            </a:r>
            <a:r>
              <a:rPr lang="tr-TR" dirty="0">
                <a:solidFill>
                  <a:prstClr val="black"/>
                </a:solidFill>
              </a:rPr>
              <a:t> Z. Etöz (çev.) (ed.) Ankara: Siyasal Kitabevi.</a:t>
            </a:r>
          </a:p>
          <a:p>
            <a:endParaRPr lang="tr-TR" dirty="0"/>
          </a:p>
        </p:txBody>
      </p:sp>
    </p:spTree>
    <p:extLst>
      <p:ext uri="{BB962C8B-B14F-4D97-AF65-F5344CB8AC3E}">
        <p14:creationId xmlns:p14="http://schemas.microsoft.com/office/powerpoint/2010/main" val="4068085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92727" y="1136072"/>
            <a:ext cx="9518073" cy="5461279"/>
          </a:xfrm>
        </p:spPr>
        <p:txBody>
          <a:bodyPr>
            <a:normAutofit/>
          </a:bodyPr>
          <a:lstStyle/>
          <a:p>
            <a:endParaRPr lang="tr-TR" dirty="0" smtClean="0"/>
          </a:p>
          <a:p>
            <a:r>
              <a:rPr lang="tr-TR" dirty="0" smtClean="0"/>
              <a:t> Değişkenler arasındaki ilişkiyi inceleyen nicel araştırmalardan farklı olarak nitel araştırmalarda amaç, bu ilişkiyi kuvvet bakımından ölçmekten çok neden ve nasıl kurulduğunu anlamak ve yorumlamaktır.  </a:t>
            </a:r>
          </a:p>
          <a:p>
            <a:pPr marL="228600" lvl="0" indent="-228600">
              <a:lnSpc>
                <a:spcPct val="90000"/>
              </a:lnSpc>
              <a:spcBef>
                <a:spcPts val="1000"/>
              </a:spcBef>
            </a:pPr>
            <a:r>
              <a:rPr lang="tr-TR" sz="2800" dirty="0">
                <a:solidFill>
                  <a:prstClr val="black"/>
                </a:solidFill>
              </a:rPr>
              <a:t>“</a:t>
            </a:r>
            <a:r>
              <a:rPr lang="tr-TR" sz="2800" b="1" dirty="0">
                <a:solidFill>
                  <a:prstClr val="black"/>
                </a:solidFill>
              </a:rPr>
              <a:t>İnsanların gerçeğe ilişkin algılarına, anlamlarına, tanımlamalarına ve gerçeği inşa edişlerine vakıf olmanın en iyi yolu </a:t>
            </a:r>
            <a:r>
              <a:rPr lang="tr-TR" sz="2800" dirty="0">
                <a:solidFill>
                  <a:prstClr val="black"/>
                </a:solidFill>
              </a:rPr>
              <a:t>(</a:t>
            </a:r>
            <a:r>
              <a:rPr lang="tr-TR" sz="2800" dirty="0" err="1" smtClean="0">
                <a:solidFill>
                  <a:prstClr val="black"/>
                </a:solidFill>
              </a:rPr>
              <a:t>Punch</a:t>
            </a:r>
            <a:r>
              <a:rPr lang="tr-TR" sz="2800" dirty="0" smtClean="0">
                <a:solidFill>
                  <a:prstClr val="black"/>
                </a:solidFill>
              </a:rPr>
              <a:t>)” </a:t>
            </a:r>
            <a:r>
              <a:rPr lang="tr-TR" sz="2800" dirty="0">
                <a:solidFill>
                  <a:prstClr val="black"/>
                </a:solidFill>
              </a:rPr>
              <a:t>derinlemesine mülakat yapmaktır.</a:t>
            </a:r>
          </a:p>
          <a:p>
            <a:pPr marL="0" indent="0">
              <a:buNone/>
            </a:pPr>
            <a:endParaRPr lang="tr-TR" dirty="0"/>
          </a:p>
        </p:txBody>
      </p:sp>
      <p:sp>
        <p:nvSpPr>
          <p:cNvPr id="4" name="Unvan 1"/>
          <p:cNvSpPr txBox="1">
            <a:spLocks/>
          </p:cNvSpPr>
          <p:nvPr/>
        </p:nvSpPr>
        <p:spPr>
          <a:xfrm>
            <a:off x="838200" y="475944"/>
            <a:ext cx="10515600" cy="957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ysClr val="windowText" lastClr="000000"/>
                </a:solidFill>
                <a:effectLst/>
                <a:uLnTx/>
                <a:uFillTx/>
                <a:latin typeface="Calibri Light" panose="020F0302020204030204"/>
                <a:ea typeface="+mj-ea"/>
                <a:cs typeface="+mj-cs"/>
              </a:rPr>
              <a:t>Derinlemesine mülakat/görüşme</a:t>
            </a:r>
            <a:endParaRPr kumimoji="0" lang="tr-TR"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4242131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 Derinlemesine görüşme bir veri toplama tekniği olarak, açık uçlu soruların sorulması, dinlenmesi,cevapların kaydedilmesi ve incelenmesini mümkün kılar.</a:t>
            </a:r>
          </a:p>
          <a:p>
            <a:r>
              <a:rPr lang="tr-TR" dirty="0" smtClean="0"/>
              <a:t> Derinlemesine görüşme, bir konuşma ve ilişki başlatma sürecini kapsar. Bu teknik beceri;  duyarlılık, konsantrasyon, karşımızdakini anlama, içe bakış ve disiplin gerektirir (</a:t>
            </a:r>
            <a:r>
              <a:rPr lang="tr-TR" dirty="0" err="1" smtClean="0"/>
              <a:t>Kümbetoğlu</a:t>
            </a:r>
            <a:r>
              <a:rPr lang="tr-TR" dirty="0" smtClean="0"/>
              <a:t>).</a:t>
            </a:r>
            <a:endParaRPr lang="tr-TR" dirty="0"/>
          </a:p>
        </p:txBody>
      </p:sp>
      <p:sp>
        <p:nvSpPr>
          <p:cNvPr id="5" name="Unvan 1"/>
          <p:cNvSpPr txBox="1">
            <a:spLocks/>
          </p:cNvSpPr>
          <p:nvPr/>
        </p:nvSpPr>
        <p:spPr>
          <a:xfrm>
            <a:off x="838200" y="27463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ysClr val="windowText" lastClr="000000"/>
                </a:solidFill>
                <a:effectLst/>
                <a:uLnTx/>
                <a:uFillTx/>
                <a:latin typeface="Calibri Light" panose="020F0302020204030204"/>
                <a:ea typeface="+mj-ea"/>
                <a:cs typeface="+mj-cs"/>
              </a:rPr>
              <a:t>Derinlemesine mülakat/görüşme</a:t>
            </a:r>
            <a:endParaRPr kumimoji="0" lang="tr-TR"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2042752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Derinlemesine mülakat/görüşme</a:t>
            </a:r>
            <a:endParaRPr lang="tr-TR" dirty="0"/>
          </a:p>
        </p:txBody>
      </p:sp>
      <p:sp>
        <p:nvSpPr>
          <p:cNvPr id="3" name="İçerik Yer Tutucusu 2"/>
          <p:cNvSpPr>
            <a:spLocks noGrp="1"/>
          </p:cNvSpPr>
          <p:nvPr>
            <p:ph idx="1"/>
          </p:nvPr>
        </p:nvSpPr>
        <p:spPr/>
        <p:txBody>
          <a:bodyPr>
            <a:normAutofit fontScale="85000" lnSpcReduction="10000"/>
          </a:bodyPr>
          <a:lstStyle/>
          <a:p>
            <a:r>
              <a:rPr lang="tr-TR" sz="3300" dirty="0" smtClean="0"/>
              <a:t>Mülakat; </a:t>
            </a:r>
            <a:r>
              <a:rPr lang="tr-TR" sz="3300" b="1" dirty="0" smtClean="0"/>
              <a:t>enformel, yapılandırılmamış veya yarı-yapılandırılmış </a:t>
            </a:r>
            <a:r>
              <a:rPr lang="tr-TR" sz="3300" dirty="0" smtClean="0"/>
              <a:t>tarzda gerçekleşebilir. </a:t>
            </a:r>
          </a:p>
          <a:p>
            <a:r>
              <a:rPr lang="tr-TR" sz="3300" dirty="0" smtClean="0"/>
              <a:t>Birincisinde bir sohbet akışı söz konusudur. İkincisinde konu başlıkları bellidir, konuşulmak istenenler bilinmekte ve kelimeler, cümleler şeklinde not alınmıştır. Üçüncüsünde ise konuşmanın seyri, hangi sorunun nasıl sorulacağı belirlenmiştir ve mülakat yarı-yapılandırılmış bir mülakat formu eşlik eder.</a:t>
            </a:r>
            <a:endParaRPr lang="tr-TR" sz="3300" dirty="0"/>
          </a:p>
        </p:txBody>
      </p:sp>
    </p:spTree>
    <p:extLst>
      <p:ext uri="{BB962C8B-B14F-4D97-AF65-F5344CB8AC3E}">
        <p14:creationId xmlns:p14="http://schemas.microsoft.com/office/powerpoint/2010/main" val="63940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9818" y="872836"/>
            <a:ext cx="9240982" cy="5508492"/>
          </a:xfrm>
        </p:spPr>
        <p:txBody>
          <a:bodyPr>
            <a:normAutofit/>
          </a:bodyPr>
          <a:lstStyle/>
          <a:p>
            <a:pPr>
              <a:buNone/>
            </a:pPr>
            <a:r>
              <a:rPr lang="tr-TR" dirty="0" smtClean="0"/>
              <a:t>Başka kaynaklara göre nitel </a:t>
            </a:r>
            <a:r>
              <a:rPr lang="tr-TR" dirty="0"/>
              <a:t>verinin toplanmasında üç temel biçimden </a:t>
            </a:r>
            <a:r>
              <a:rPr lang="tr-TR" dirty="0" smtClean="0"/>
              <a:t>söz </a:t>
            </a:r>
            <a:r>
              <a:rPr lang="tr-TR" dirty="0"/>
              <a:t>edilebilir</a:t>
            </a:r>
            <a:r>
              <a:rPr lang="tr-TR" dirty="0" smtClean="0"/>
              <a:t>;</a:t>
            </a:r>
          </a:p>
          <a:p>
            <a:r>
              <a:rPr lang="tr-TR" dirty="0" smtClean="0"/>
              <a:t> Enformel sohbet tarzı görüşme </a:t>
            </a:r>
          </a:p>
          <a:p>
            <a:r>
              <a:rPr lang="tr-TR" dirty="0"/>
              <a:t> </a:t>
            </a:r>
            <a:r>
              <a:rPr lang="tr-TR" dirty="0" smtClean="0"/>
              <a:t>Rehber bir görüşme formu ışığında yapılan görüşme </a:t>
            </a:r>
          </a:p>
          <a:p>
            <a:r>
              <a:rPr lang="tr-TR" dirty="0" smtClean="0"/>
              <a:t> Standartlaşmış açık-uçlu görüşme </a:t>
            </a:r>
          </a:p>
          <a:p>
            <a:pPr marL="0" indent="0">
              <a:buNone/>
            </a:pPr>
            <a:r>
              <a:rPr lang="tr-TR" dirty="0" smtClean="0"/>
              <a:t>Üçü arasındaki temel fark, görüşmede kullanılacak soruların görüşme öncesinde belirlenmiş ve standartlaştırılmış olup olmamasından kaynaklanmaktadır.</a:t>
            </a:r>
          </a:p>
        </p:txBody>
      </p:sp>
    </p:spTree>
    <p:extLst>
      <p:ext uri="{BB962C8B-B14F-4D97-AF65-F5344CB8AC3E}">
        <p14:creationId xmlns:p14="http://schemas.microsoft.com/office/powerpoint/2010/main" val="2815718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14400" y="1149928"/>
            <a:ext cx="9712035" cy="4253346"/>
          </a:xfrm>
        </p:spPr>
        <p:txBody>
          <a:bodyPr>
            <a:normAutofit/>
          </a:bodyPr>
          <a:lstStyle/>
          <a:p>
            <a:pPr marL="0" indent="0">
              <a:buNone/>
            </a:pPr>
            <a:r>
              <a:rPr lang="tr-TR" dirty="0" smtClean="0"/>
              <a:t>Bu teknik ile doğrudan gözlemlenemeyen, davranışlara yansımayabilen,ancak belirli bir süreç içinde ortaya çıkabilecek anlamlara,niyetlere, beklentilere bakarak,bireylerin dünyalarını nasıl oluşturdukları,dış dünyaya ilişkin algıları ile kendilerini kuşatan sosyal çevreyi nasıl değerlendirdikleri ortaya koyma fırsatı yakalanabilir</a:t>
            </a:r>
            <a:r>
              <a:rPr lang="tr-TR" dirty="0"/>
              <a:t> </a:t>
            </a:r>
            <a:r>
              <a:rPr lang="tr-TR" dirty="0" smtClean="0"/>
              <a:t>(</a:t>
            </a:r>
            <a:r>
              <a:rPr lang="tr-TR" dirty="0" err="1" smtClean="0"/>
              <a:t>Kümbetoğlu</a:t>
            </a:r>
            <a:r>
              <a:rPr lang="tr-TR" dirty="0" smtClean="0"/>
              <a:t>).</a:t>
            </a:r>
          </a:p>
        </p:txBody>
      </p:sp>
    </p:spTree>
    <p:extLst>
      <p:ext uri="{BB962C8B-B14F-4D97-AF65-F5344CB8AC3E}">
        <p14:creationId xmlns:p14="http://schemas.microsoft.com/office/powerpoint/2010/main" val="405451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Odak Grup Görüşmesi</a:t>
            </a:r>
            <a:endParaRPr lang="tr-TR" dirty="0"/>
          </a:p>
        </p:txBody>
      </p:sp>
      <p:sp>
        <p:nvSpPr>
          <p:cNvPr id="3" name="İçerik Yer Tutucusu 2"/>
          <p:cNvSpPr>
            <a:spLocks noGrp="1"/>
          </p:cNvSpPr>
          <p:nvPr>
            <p:ph idx="1"/>
          </p:nvPr>
        </p:nvSpPr>
        <p:spPr>
          <a:xfrm>
            <a:off x="838200" y="1856508"/>
            <a:ext cx="10515600" cy="4047499"/>
          </a:xfrm>
        </p:spPr>
        <p:txBody>
          <a:bodyPr>
            <a:normAutofit/>
          </a:bodyPr>
          <a:lstStyle/>
          <a:p>
            <a:r>
              <a:rPr lang="tr-TR" dirty="0" smtClean="0"/>
              <a:t>Bir grup insanla (yaklaşık 5-12 kişi) bir konu hakkında toplantı şeklinde mülakat yapmaktır. </a:t>
            </a:r>
          </a:p>
          <a:p>
            <a:r>
              <a:rPr lang="tr-TR" dirty="0" smtClean="0"/>
              <a:t>Amaç grup dinamiğinin sağlanması ile, bireysel mülakattan alınamayan türde bilgilerin elde edilmesidir.</a:t>
            </a:r>
          </a:p>
          <a:p>
            <a:r>
              <a:rPr lang="tr-TR" dirty="0" err="1" smtClean="0"/>
              <a:t>Moderatörün</a:t>
            </a:r>
            <a:r>
              <a:rPr lang="tr-TR" dirty="0" smtClean="0"/>
              <a:t> rolündeki kimse kişilere sırayla söz hakkı vererek toplantıyı yönetir. Herkesin konuşmasına imkan vermek, konunun dağılmasını önlemek, etkileşimi sağlamak gibi görevleri vardır.</a:t>
            </a:r>
            <a:endParaRPr lang="tr-TR" dirty="0"/>
          </a:p>
          <a:p>
            <a:pPr marL="0" indent="0">
              <a:buNone/>
            </a:pPr>
            <a:r>
              <a:rPr lang="tr-TR" dirty="0" smtClean="0"/>
              <a:t>(</a:t>
            </a:r>
            <a:r>
              <a:rPr lang="tr-TR" dirty="0" err="1" smtClean="0"/>
              <a:t>Focus</a:t>
            </a:r>
            <a:r>
              <a:rPr lang="tr-TR" dirty="0" smtClean="0"/>
              <a:t> </a:t>
            </a:r>
            <a:r>
              <a:rPr lang="tr-TR" dirty="0" err="1" smtClean="0"/>
              <a:t>Group</a:t>
            </a:r>
            <a:r>
              <a:rPr lang="tr-TR" dirty="0" smtClean="0"/>
              <a:t> </a:t>
            </a:r>
            <a:r>
              <a:rPr lang="tr-TR" dirty="0" err="1" smtClean="0"/>
              <a:t>Discussion</a:t>
            </a:r>
            <a:r>
              <a:rPr lang="tr-TR" dirty="0" smtClean="0"/>
              <a:t> – FGD)</a:t>
            </a:r>
          </a:p>
        </p:txBody>
      </p:sp>
    </p:spTree>
    <p:extLst>
      <p:ext uri="{BB962C8B-B14F-4D97-AF65-F5344CB8AC3E}">
        <p14:creationId xmlns:p14="http://schemas.microsoft.com/office/powerpoint/2010/main" val="1405663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Odak Grup Görüşmesinin temel özelliği</a:t>
            </a:r>
            <a:endParaRPr lang="tr-TR" dirty="0"/>
          </a:p>
        </p:txBody>
      </p:sp>
      <p:sp>
        <p:nvSpPr>
          <p:cNvPr id="3" name="İçerik Yer Tutucusu 2"/>
          <p:cNvSpPr>
            <a:spLocks noGrp="1"/>
          </p:cNvSpPr>
          <p:nvPr>
            <p:ph idx="1"/>
          </p:nvPr>
        </p:nvSpPr>
        <p:spPr>
          <a:xfrm>
            <a:off x="838200" y="1870364"/>
            <a:ext cx="10515600" cy="4184072"/>
          </a:xfrm>
        </p:spPr>
        <p:txBody>
          <a:bodyPr>
            <a:normAutofit/>
          </a:bodyPr>
          <a:lstStyle/>
          <a:p>
            <a:r>
              <a:rPr lang="tr-TR" dirty="0" smtClean="0"/>
              <a:t>Odak </a:t>
            </a:r>
            <a:r>
              <a:rPr lang="tr-TR" dirty="0"/>
              <a:t>grup </a:t>
            </a:r>
            <a:r>
              <a:rPr lang="tr-TR" dirty="0" smtClean="0"/>
              <a:t>görüşmeleri</a:t>
            </a:r>
            <a:r>
              <a:rPr lang="tr-TR" dirty="0"/>
              <a:t>, homojen bir grupta </a:t>
            </a:r>
            <a:r>
              <a:rPr lang="tr-TR" dirty="0" smtClean="0"/>
              <a:t>gelişen </a:t>
            </a:r>
            <a:r>
              <a:rPr lang="tr-TR" u="sng" dirty="0"/>
              <a:t>sosyal </a:t>
            </a:r>
            <a:r>
              <a:rPr lang="tr-TR" u="sng" dirty="0" smtClean="0"/>
              <a:t>etkileşim</a:t>
            </a:r>
            <a:r>
              <a:rPr lang="tr-TR" dirty="0" smtClean="0"/>
              <a:t>i kapsamaktadır (</a:t>
            </a:r>
            <a:r>
              <a:rPr lang="tr-TR" dirty="0" err="1" smtClean="0"/>
              <a:t>Krueger</a:t>
            </a:r>
            <a:r>
              <a:rPr lang="tr-TR" dirty="0" smtClean="0"/>
              <a:t>).</a:t>
            </a:r>
          </a:p>
          <a:p>
            <a:r>
              <a:rPr lang="tr-TR" dirty="0" smtClean="0"/>
              <a:t>Odak </a:t>
            </a:r>
            <a:r>
              <a:rPr lang="tr-TR" dirty="0"/>
              <a:t>grup </a:t>
            </a:r>
            <a:r>
              <a:rPr lang="tr-TR" dirty="0" smtClean="0"/>
              <a:t>görüşmesi </a:t>
            </a:r>
            <a:r>
              <a:rPr lang="tr-TR" dirty="0"/>
              <a:t>küçük bir grupla </a:t>
            </a:r>
            <a:r>
              <a:rPr lang="tr-TR" dirty="0" smtClean="0"/>
              <a:t>arasında yarı yapılandırılmış veya yapılandırılmamış görüşme </a:t>
            </a:r>
            <a:r>
              <a:rPr lang="tr-TR" dirty="0"/>
              <a:t>ve </a:t>
            </a:r>
            <a:r>
              <a:rPr lang="tr-TR" dirty="0" smtClean="0"/>
              <a:t>tartışmada </a:t>
            </a:r>
            <a:r>
              <a:rPr lang="tr-TR" u="sng" dirty="0"/>
              <a:t>grup </a:t>
            </a:r>
            <a:r>
              <a:rPr lang="tr-TR" u="sng" dirty="0" smtClean="0"/>
              <a:t>dinamiğinin </a:t>
            </a:r>
            <a:r>
              <a:rPr lang="tr-TR" u="sng" dirty="0"/>
              <a:t>etkisini kullanma</a:t>
            </a:r>
            <a:r>
              <a:rPr lang="tr-TR" dirty="0"/>
              <a:t>, derinlemesine </a:t>
            </a:r>
            <a:r>
              <a:rPr lang="tr-TR" dirty="0" smtClean="0"/>
              <a:t>bilgi edinme </a:t>
            </a:r>
            <a:r>
              <a:rPr lang="tr-TR" dirty="0"/>
              <a:t>ve </a:t>
            </a:r>
            <a:r>
              <a:rPr lang="tr-TR" dirty="0" smtClean="0"/>
              <a:t>düşünce üretme süreci olarak tanımlanır (Bowling).</a:t>
            </a:r>
            <a:endParaRPr lang="tr-TR" dirty="0"/>
          </a:p>
          <a:p>
            <a:r>
              <a:rPr lang="tr-TR" dirty="0" smtClean="0"/>
              <a:t>Odak </a:t>
            </a:r>
            <a:r>
              <a:rPr lang="tr-TR" dirty="0"/>
              <a:t>grup </a:t>
            </a:r>
            <a:r>
              <a:rPr lang="tr-TR" dirty="0" smtClean="0"/>
              <a:t>görüşmelerinin en önemli </a:t>
            </a:r>
            <a:r>
              <a:rPr lang="tr-TR" dirty="0"/>
              <a:t>avantajı, </a:t>
            </a:r>
            <a:r>
              <a:rPr lang="tr-TR" u="sng" dirty="0"/>
              <a:t>grup içi </a:t>
            </a:r>
            <a:r>
              <a:rPr lang="tr-TR" u="sng" dirty="0" smtClean="0"/>
              <a:t>etkileşimin </a:t>
            </a:r>
            <a:r>
              <a:rPr lang="tr-TR" u="sng" dirty="0"/>
              <a:t>ve grup </a:t>
            </a:r>
            <a:r>
              <a:rPr lang="tr-TR" u="sng" dirty="0" smtClean="0"/>
              <a:t>dinamiğinin</a:t>
            </a:r>
            <a:r>
              <a:rPr lang="tr-TR" dirty="0" smtClean="0"/>
              <a:t> </a:t>
            </a:r>
            <a:r>
              <a:rPr lang="tr-TR" dirty="0"/>
              <a:t>bir sonucu olarak yeni ve </a:t>
            </a:r>
            <a:r>
              <a:rPr lang="tr-TR" dirty="0" smtClean="0"/>
              <a:t>farklı fikirlerin </a:t>
            </a:r>
            <a:r>
              <a:rPr lang="tr-TR" dirty="0"/>
              <a:t>ortaya çıkmasıdır (</a:t>
            </a:r>
            <a:r>
              <a:rPr lang="tr-TR" dirty="0" err="1" smtClean="0"/>
              <a:t>Kitzinger</a:t>
            </a:r>
            <a:r>
              <a:rPr lang="tr-TR" dirty="0" smtClean="0"/>
              <a:t>).</a:t>
            </a:r>
          </a:p>
          <a:p>
            <a:pPr marL="0" indent="0">
              <a:buNone/>
            </a:pPr>
            <a:r>
              <a:rPr lang="tr-TR" dirty="0" smtClean="0"/>
              <a:t>(</a:t>
            </a:r>
            <a:r>
              <a:rPr lang="tr-TR" dirty="0" err="1" smtClean="0"/>
              <a:t>akt</a:t>
            </a:r>
            <a:r>
              <a:rPr lang="tr-TR" dirty="0" smtClean="0"/>
              <a:t>. Çoluk</a:t>
            </a:r>
            <a:r>
              <a:rPr lang="tr-TR" dirty="0"/>
              <a:t>, Yılmaz &amp; Oğuz)</a:t>
            </a:r>
          </a:p>
        </p:txBody>
      </p:sp>
    </p:spTree>
    <p:extLst>
      <p:ext uri="{BB962C8B-B14F-4D97-AF65-F5344CB8AC3E}">
        <p14:creationId xmlns:p14="http://schemas.microsoft.com/office/powerpoint/2010/main" val="16847837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163</TotalTime>
  <Words>1372</Words>
  <Application>Microsoft Office PowerPoint</Application>
  <PresentationFormat>Geniş ekran</PresentationFormat>
  <Paragraphs>85</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Calibri Light</vt:lpstr>
      <vt:lpstr>Century Gothic</vt:lpstr>
      <vt:lpstr>Wingdings 3</vt:lpstr>
      <vt:lpstr>Duman</vt:lpstr>
      <vt:lpstr>Nitel Veri Toplama Teknikleri</vt:lpstr>
      <vt:lpstr>Derinlemesine mülakat/görüşme</vt:lpstr>
      <vt:lpstr>PowerPoint Sunusu</vt:lpstr>
      <vt:lpstr>PowerPoint Sunusu</vt:lpstr>
      <vt:lpstr>Derinlemesine mülakat/görüşme</vt:lpstr>
      <vt:lpstr>PowerPoint Sunusu</vt:lpstr>
      <vt:lpstr>PowerPoint Sunusu</vt:lpstr>
      <vt:lpstr>Odak Grup Görüşmesi</vt:lpstr>
      <vt:lpstr>Odak Grup Görüşmesinin temel özelliği</vt:lpstr>
      <vt:lpstr>Güçlü yönleri (Çoluk, Yılmaz &amp; Oğuz)</vt:lpstr>
      <vt:lpstr>Güçlü yönleri (Çoluk, Yılmaz &amp; Oğuz)</vt:lpstr>
      <vt:lpstr>Zayıf yönleri (Çoluk, Yılmaz &amp; Oğuz)</vt:lpstr>
      <vt:lpstr>Zayıf yönleri (Çoluk, Yılmaz &amp; Oğuz)</vt:lpstr>
      <vt:lpstr>Dikkat edilmesi gerekenler  (Çoluk, Yılmaz &amp; Oğuz)</vt:lpstr>
      <vt:lpstr>Dikkat edilmesi gerekenler</vt:lpstr>
      <vt:lpstr>Dikkat edilmesi gerekenler</vt:lpstr>
      <vt:lpstr>Dikkat edilmesi gerekenler</vt:lpstr>
      <vt:lpstr>Dikkat edilmesi gerekenler</vt:lpstr>
      <vt:lpstr>Dikkat edilmesi gerekenler</vt:lpstr>
      <vt:lpstr>Kaynaklar</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Windows Kullanıcısı</cp:lastModifiedBy>
  <cp:revision>32</cp:revision>
  <dcterms:created xsi:type="dcterms:W3CDTF">2017-09-26T18:41:13Z</dcterms:created>
  <dcterms:modified xsi:type="dcterms:W3CDTF">2018-08-02T11:54:09Z</dcterms:modified>
</cp:coreProperties>
</file>