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71" r:id="rId3"/>
    <p:sldId id="272" r:id="rId4"/>
    <p:sldId id="280" r:id="rId5"/>
    <p:sldId id="274" r:id="rId6"/>
    <p:sldId id="279" r:id="rId7"/>
    <p:sldId id="278" r:id="rId8"/>
    <p:sldId id="277" r:id="rId9"/>
    <p:sldId id="276" r:id="rId10"/>
    <p:sldId id="275" r:id="rId11"/>
    <p:sldId id="273" r:id="rId12"/>
    <p:sldId id="270"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1.2.2018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1.2.2018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1.2.2018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1.2.2018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Title 1"/>
          <p:cNvSpPr>
            <a:spLocks noGrp="1"/>
          </p:cNvSpPr>
          <p:nvPr>
            <p:ph type="ctrTitle"/>
          </p:nvPr>
        </p:nvSpPr>
        <p:spPr/>
        <p:txBody>
          <a:bodyPr/>
          <a:lstStyle/>
          <a:p>
            <a:r>
              <a:rPr lang="tr-TR" altLang="tr-TR" b="1" dirty="0" smtClean="0"/>
              <a:t>Zeka Testleri</a:t>
            </a:r>
            <a:endParaRPr lang="en-US" altLang="tr-TR" dirty="0" smtClean="0"/>
          </a:p>
        </p:txBody>
      </p:sp>
      <p:sp>
        <p:nvSpPr>
          <p:cNvPr id="3" name="Subtitle 2"/>
          <p:cNvSpPr>
            <a:spLocks noGrp="1"/>
          </p:cNvSpPr>
          <p:nvPr>
            <p:ph type="subTitle" idx="1"/>
          </p:nvPr>
        </p:nvSpPr>
        <p:spPr/>
        <p:txBody>
          <a:bodyPr>
            <a:normAutofit/>
          </a:bodyPr>
          <a:lstStyle/>
          <a:p>
            <a:r>
              <a:rPr lang="en-US" altLang="tr-TR" dirty="0" err="1" smtClean="0">
                <a:solidFill>
                  <a:srgbClr val="898989"/>
                </a:solidFill>
              </a:rPr>
              <a:t>Yrd</a:t>
            </a:r>
            <a:r>
              <a:rPr lang="en-US" altLang="tr-TR" dirty="0" smtClean="0">
                <a:solidFill>
                  <a:srgbClr val="898989"/>
                </a:solidFill>
              </a:rPr>
              <a:t>. </a:t>
            </a:r>
            <a:r>
              <a:rPr lang="en-US" altLang="tr-TR" dirty="0" err="1" smtClean="0">
                <a:solidFill>
                  <a:srgbClr val="898989"/>
                </a:solidFill>
              </a:rPr>
              <a:t>Doç</a:t>
            </a:r>
            <a:r>
              <a:rPr lang="en-US" altLang="tr-TR" dirty="0" smtClean="0">
                <a:solidFill>
                  <a:srgbClr val="898989"/>
                </a:solidFill>
              </a:rPr>
              <a:t>. Dr. </a:t>
            </a:r>
            <a:r>
              <a:rPr lang="en-US" altLang="tr-TR" dirty="0" err="1" smtClean="0">
                <a:solidFill>
                  <a:srgbClr val="898989"/>
                </a:solidFill>
              </a:rPr>
              <a:t>Ömer</a:t>
            </a:r>
            <a:r>
              <a:rPr lang="en-US" altLang="tr-TR" dirty="0" smtClean="0">
                <a:solidFill>
                  <a:srgbClr val="898989"/>
                </a:solidFill>
              </a:rPr>
              <a:t> KUTLU</a:t>
            </a:r>
          </a:p>
        </p:txBody>
      </p:sp>
    </p:spTree>
    <p:extLst>
      <p:ext uri="{BB962C8B-B14F-4D97-AF65-F5344CB8AC3E}">
        <p14:creationId xmlns:p14="http://schemas.microsoft.com/office/powerpoint/2010/main" val="12578349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en-US" altLang="tr-TR" b="1" dirty="0" err="1">
                <a:latin typeface="+mn-lt"/>
              </a:rPr>
              <a:t>Standford</a:t>
            </a:r>
            <a:r>
              <a:rPr lang="en-US" altLang="tr-TR" b="1" dirty="0">
                <a:latin typeface="+mn-lt"/>
              </a:rPr>
              <a:t> </a:t>
            </a:r>
            <a:r>
              <a:rPr lang="en-US" altLang="tr-TR" b="1" dirty="0" err="1">
                <a:latin typeface="+mn-lt"/>
              </a:rPr>
              <a:t>Binet</a:t>
            </a:r>
            <a:r>
              <a:rPr lang="en-US" altLang="tr-TR" b="1" dirty="0">
                <a:latin typeface="+mn-lt"/>
              </a:rPr>
              <a:t> </a:t>
            </a:r>
            <a:r>
              <a:rPr lang="en-US" altLang="tr-TR" b="1" dirty="0" err="1">
                <a:latin typeface="+mn-lt"/>
              </a:rPr>
              <a:t>Testinin</a:t>
            </a:r>
            <a:r>
              <a:rPr lang="en-US" altLang="tr-TR" b="1" dirty="0">
                <a:latin typeface="+mn-lt"/>
              </a:rPr>
              <a:t> 5. </a:t>
            </a:r>
            <a:r>
              <a:rPr lang="en-US" altLang="tr-TR" b="1" dirty="0" err="1" smtClean="0">
                <a:latin typeface="+mn-lt"/>
              </a:rPr>
              <a:t>revizyonu</a:t>
            </a:r>
            <a:endParaRPr lang="tr-TR" dirty="0">
              <a:latin typeface="+mn-lt"/>
            </a:endParaRPr>
          </a:p>
        </p:txBody>
      </p:sp>
      <p:sp>
        <p:nvSpPr>
          <p:cNvPr id="3" name="İçerik Yer Tutucusu 2"/>
          <p:cNvSpPr>
            <a:spLocks noGrp="1"/>
          </p:cNvSpPr>
          <p:nvPr>
            <p:ph idx="1"/>
          </p:nvPr>
        </p:nvSpPr>
        <p:spPr/>
        <p:txBody>
          <a:bodyPr/>
          <a:lstStyle/>
          <a:p>
            <a:r>
              <a:rPr lang="tr-TR" altLang="tr-TR" dirty="0"/>
              <a:t>Stanford </a:t>
            </a:r>
            <a:r>
              <a:rPr lang="tr-TR" altLang="tr-TR" dirty="0" err="1"/>
              <a:t>Binet</a:t>
            </a:r>
            <a:r>
              <a:rPr lang="tr-TR" altLang="tr-TR" dirty="0"/>
              <a:t> Zeka Testinin 2003 yılında yapılan 5. revizyonunda ise 1986 revizyonundan önceki </a:t>
            </a:r>
            <a:r>
              <a:rPr lang="tr-TR" altLang="tr-TR" dirty="0" err="1"/>
              <a:t>Binet</a:t>
            </a:r>
            <a:r>
              <a:rPr lang="tr-TR" altLang="tr-TR" dirty="0"/>
              <a:t> testlerinin yaş ölçeği özelliği ile 4. revizyonda benimsenen alt testler özelliği birleştirilmiştir. </a:t>
            </a:r>
            <a:endParaRPr lang="tr-TR" altLang="tr-TR" dirty="0" smtClean="0"/>
          </a:p>
          <a:p>
            <a:r>
              <a:rPr lang="tr-TR" altLang="tr-TR" dirty="0" smtClean="0"/>
              <a:t>Testin </a:t>
            </a:r>
            <a:r>
              <a:rPr lang="tr-TR" altLang="tr-TR" dirty="0"/>
              <a:t>5. revizyonunda, yaş ölçeği özelliği yeniden benimsenmiştir. </a:t>
            </a:r>
            <a:endParaRPr lang="tr-TR" altLang="tr-TR" dirty="0" smtClean="0"/>
          </a:p>
          <a:p>
            <a:r>
              <a:rPr lang="tr-TR" altLang="tr-TR" dirty="0" smtClean="0"/>
              <a:t>Bu </a:t>
            </a:r>
            <a:r>
              <a:rPr lang="tr-TR" altLang="tr-TR" dirty="0"/>
              <a:t>revizyonda aynı yetenek alanının örnekleyen maddeler alt testler halinde bir araya toplanmış ve aynı zamanda alt testler zorluk derecelerine göre de 6 düzeye ayrılmıştır. </a:t>
            </a:r>
            <a:endParaRPr lang="en-US" altLang="tr-TR" dirty="0"/>
          </a:p>
          <a:p>
            <a:endParaRPr lang="tr-TR" dirty="0"/>
          </a:p>
        </p:txBody>
      </p:sp>
    </p:spTree>
    <p:extLst>
      <p:ext uri="{BB962C8B-B14F-4D97-AF65-F5344CB8AC3E}">
        <p14:creationId xmlns:p14="http://schemas.microsoft.com/office/powerpoint/2010/main" val="3046584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2506662"/>
            <a:ext cx="10515600" cy="4351338"/>
          </a:xfrm>
        </p:spPr>
        <p:txBody>
          <a:bodyPr/>
          <a:lstStyle/>
          <a:p>
            <a:pPr algn="just"/>
            <a:r>
              <a:rPr lang="tr-TR" altLang="tr-TR" dirty="0"/>
              <a:t>Test kişilere uygulanmadan önce, kişilerin yeteneklerinin kestirilmesi için testin yönergesi ile belirlenmiş iki alt test uygulanarak, kişinin yetenek düzeyi kestirildikten sonra testi alan kişi kendisine uygun olan düzeyden başlayarak alt testlerdeki maddeleri yanıtlar. </a:t>
            </a:r>
            <a:endParaRPr lang="en-US" altLang="tr-TR" dirty="0"/>
          </a:p>
          <a:p>
            <a:pPr algn="just"/>
            <a:endParaRPr lang="en-US" altLang="tr-TR" b="1" dirty="0"/>
          </a:p>
          <a:p>
            <a:endParaRPr lang="tr-TR" dirty="0"/>
          </a:p>
        </p:txBody>
      </p:sp>
    </p:spTree>
    <p:extLst>
      <p:ext uri="{BB962C8B-B14F-4D97-AF65-F5344CB8AC3E}">
        <p14:creationId xmlns:p14="http://schemas.microsoft.com/office/powerpoint/2010/main" val="3958445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p:txBody>
          <a:bodyPr/>
          <a:lstStyle/>
          <a:p>
            <a:pPr algn="ctr"/>
            <a:r>
              <a:rPr lang="en-US" altLang="tr-TR" sz="3200" b="1" dirty="0" smtClean="0">
                <a:latin typeface="+mn-lt"/>
              </a:rPr>
              <a:t>KAYNAK</a:t>
            </a:r>
            <a:r>
              <a:rPr lang="tr-TR" altLang="tr-TR" sz="3200" b="1" dirty="0" smtClean="0">
                <a:latin typeface="+mn-lt"/>
              </a:rPr>
              <a:t>LAR</a:t>
            </a:r>
            <a:endParaRPr lang="en-US" altLang="tr-TR" sz="3200" b="1" dirty="0">
              <a:latin typeface="+mn-lt"/>
            </a:endParaRPr>
          </a:p>
        </p:txBody>
      </p:sp>
      <p:sp>
        <p:nvSpPr>
          <p:cNvPr id="3" name="Content Placeholder 2"/>
          <p:cNvSpPr>
            <a:spLocks noGrp="1"/>
          </p:cNvSpPr>
          <p:nvPr>
            <p:ph idx="1"/>
          </p:nvPr>
        </p:nvSpPr>
        <p:spPr>
          <a:xfrm>
            <a:off x="668740" y="1098551"/>
            <a:ext cx="10685060" cy="4525963"/>
          </a:xfrm>
        </p:spPr>
        <p:txBody>
          <a:bodyPr>
            <a:noAutofit/>
          </a:bodyPr>
          <a:lstStyle/>
          <a:p>
            <a:pPr marL="0" indent="0" algn="just">
              <a:buNone/>
            </a:pPr>
            <a:r>
              <a:rPr lang="tr-TR" altLang="tr-TR" sz="2400" dirty="0"/>
              <a:t> </a:t>
            </a:r>
            <a:endParaRPr lang="en-US" altLang="tr-TR" sz="2400" dirty="0"/>
          </a:p>
          <a:p>
            <a:pPr marL="0" indent="0" algn="just">
              <a:buNone/>
            </a:pPr>
            <a:r>
              <a:rPr lang="tr-TR" altLang="tr-TR" sz="2400" dirty="0"/>
              <a:t>Şemin, R. (1987). </a:t>
            </a:r>
            <a:r>
              <a:rPr lang="tr-TR" altLang="tr-TR" sz="2400" i="1" dirty="0"/>
              <a:t>Stanford </a:t>
            </a:r>
            <a:r>
              <a:rPr lang="tr-TR" altLang="tr-TR" sz="2400" i="1" dirty="0" err="1"/>
              <a:t>Binet</a:t>
            </a:r>
            <a:r>
              <a:rPr lang="tr-TR" altLang="tr-TR" sz="2400" i="1" dirty="0"/>
              <a:t> Ölçeğinin İstanbul Çocuklarına Uygulanması. </a:t>
            </a:r>
            <a:r>
              <a:rPr lang="tr-TR" altLang="tr-TR" sz="2400" i="1" dirty="0" smtClean="0"/>
              <a:t>	</a:t>
            </a:r>
            <a:r>
              <a:rPr lang="tr-TR" altLang="tr-TR" sz="2400" dirty="0" smtClean="0"/>
              <a:t>İstanbul</a:t>
            </a:r>
            <a:r>
              <a:rPr lang="tr-TR" altLang="tr-TR" sz="2400" dirty="0"/>
              <a:t>: </a:t>
            </a:r>
            <a:r>
              <a:rPr lang="tr-TR" altLang="tr-TR" sz="2400" dirty="0" smtClean="0"/>
              <a:t>İstanbul Üniversitesi </a:t>
            </a:r>
            <a:r>
              <a:rPr lang="tr-TR" altLang="tr-TR" sz="2400" dirty="0"/>
              <a:t>Fen Fakültesi, Basım Atölyesi.</a:t>
            </a:r>
          </a:p>
          <a:p>
            <a:pPr marL="0" indent="0" algn="just">
              <a:buNone/>
            </a:pPr>
            <a:r>
              <a:rPr lang="tr-TR" altLang="tr-TR" sz="2400" dirty="0" err="1"/>
              <a:t>Cohen</a:t>
            </a:r>
            <a:r>
              <a:rPr lang="tr-TR" altLang="tr-TR" sz="2400" dirty="0"/>
              <a:t>, R. J. Ve </a:t>
            </a:r>
            <a:r>
              <a:rPr lang="tr-TR" altLang="tr-TR" sz="2400" dirty="0" err="1"/>
              <a:t>Swerdlik</a:t>
            </a:r>
            <a:r>
              <a:rPr lang="tr-TR" altLang="tr-TR" sz="2400" dirty="0"/>
              <a:t>, M. F. (2013). Psikolojik Test ve Değerleme. </a:t>
            </a:r>
            <a:r>
              <a:rPr lang="tr-TR" altLang="tr-TR" sz="2400" dirty="0" smtClean="0"/>
              <a:t>(</a:t>
            </a:r>
            <a:r>
              <a:rPr lang="tr-TR" altLang="tr-TR" sz="2400" dirty="0" err="1" smtClean="0"/>
              <a:t>Tavşancıl,E</a:t>
            </a:r>
            <a:r>
              <a:rPr lang="tr-TR" altLang="tr-TR" sz="2400" dirty="0" smtClean="0"/>
              <a:t>. Çev. 	Ed.). </a:t>
            </a:r>
            <a:r>
              <a:rPr lang="tr-TR" altLang="tr-TR" sz="2400" dirty="0"/>
              <a:t>Ankara: Nobel Yayınları. </a:t>
            </a:r>
            <a:r>
              <a:rPr lang="tr-TR" altLang="tr-TR" sz="2400" dirty="0" smtClean="0"/>
              <a:t>(2008).</a:t>
            </a:r>
            <a:endParaRPr lang="tr-TR" altLang="tr-TR" sz="2400" dirty="0"/>
          </a:p>
          <a:p>
            <a:pPr marL="0" indent="0" algn="just">
              <a:buNone/>
            </a:pPr>
            <a:r>
              <a:rPr lang="tr-TR" altLang="tr-TR" sz="2400" dirty="0" err="1"/>
              <a:t>Becker</a:t>
            </a:r>
            <a:r>
              <a:rPr lang="tr-TR" altLang="tr-TR" sz="2400" dirty="0"/>
              <a:t>, R. A. (2003). </a:t>
            </a:r>
            <a:r>
              <a:rPr lang="tr-TR" altLang="tr-TR" sz="2400" i="1" dirty="0" err="1"/>
              <a:t>History</a:t>
            </a:r>
            <a:r>
              <a:rPr lang="tr-TR" altLang="tr-TR" sz="2400" i="1" dirty="0"/>
              <a:t> of </a:t>
            </a:r>
            <a:r>
              <a:rPr lang="tr-TR" altLang="tr-TR" sz="2400" i="1" dirty="0" err="1"/>
              <a:t>the</a:t>
            </a:r>
            <a:r>
              <a:rPr lang="tr-TR" altLang="tr-TR" sz="2400" i="1" dirty="0"/>
              <a:t> Stanford-</a:t>
            </a:r>
            <a:r>
              <a:rPr lang="tr-TR" altLang="tr-TR" sz="2400" i="1" dirty="0" err="1"/>
              <a:t>Binet</a:t>
            </a:r>
            <a:r>
              <a:rPr lang="tr-TR" altLang="tr-TR" sz="2400" i="1" dirty="0"/>
              <a:t> </a:t>
            </a:r>
            <a:r>
              <a:rPr lang="tr-TR" altLang="tr-TR" sz="2400" i="1" dirty="0" err="1"/>
              <a:t>Intelligence</a:t>
            </a:r>
            <a:r>
              <a:rPr lang="tr-TR" altLang="tr-TR" sz="2400" i="1" dirty="0"/>
              <a:t> </a:t>
            </a:r>
            <a:r>
              <a:rPr lang="tr-TR" altLang="tr-TR" sz="2400" i="1" dirty="0" err="1"/>
              <a:t>Scales</a:t>
            </a:r>
            <a:r>
              <a:rPr lang="tr-TR" altLang="tr-TR" sz="2400" i="1" dirty="0"/>
              <a:t>: Content </a:t>
            </a:r>
            <a:r>
              <a:rPr lang="tr-TR" altLang="tr-TR" sz="2400" i="1" dirty="0" err="1"/>
              <a:t>and</a:t>
            </a:r>
            <a:r>
              <a:rPr lang="tr-TR" altLang="tr-TR" sz="2400" i="1" dirty="0"/>
              <a:t>	</a:t>
            </a:r>
            <a:r>
              <a:rPr lang="tr-TR" altLang="tr-TR" sz="2400" i="1" dirty="0" err="1"/>
              <a:t>Psychometrics</a:t>
            </a:r>
            <a:r>
              <a:rPr lang="tr-TR" altLang="tr-TR" sz="2400" i="1" dirty="0"/>
              <a:t>. </a:t>
            </a:r>
            <a:r>
              <a:rPr lang="tr-TR" altLang="tr-TR" sz="2400" dirty="0"/>
              <a:t>USA: </a:t>
            </a:r>
            <a:r>
              <a:rPr lang="tr-TR" altLang="tr-TR" sz="2400" dirty="0" err="1"/>
              <a:t>Riverside</a:t>
            </a:r>
            <a:r>
              <a:rPr lang="tr-TR" altLang="tr-TR" sz="2400" dirty="0"/>
              <a:t> Publishing.</a:t>
            </a:r>
          </a:p>
          <a:p>
            <a:pPr marL="0" indent="0" algn="just">
              <a:buNone/>
            </a:pPr>
            <a:r>
              <a:rPr lang="tr-TR" altLang="tr-TR" sz="2400" dirty="0" err="1"/>
              <a:t>Terman</a:t>
            </a:r>
            <a:r>
              <a:rPr lang="tr-TR" altLang="tr-TR" sz="2400" dirty="0"/>
              <a:t>, L. M. ve </a:t>
            </a:r>
            <a:r>
              <a:rPr lang="tr-TR" altLang="tr-TR" sz="2400" dirty="0" err="1"/>
              <a:t>Merril</a:t>
            </a:r>
            <a:r>
              <a:rPr lang="tr-TR" altLang="tr-TR" sz="2400" dirty="0"/>
              <a:t>, M. A. (1960). Stanford </a:t>
            </a:r>
            <a:r>
              <a:rPr lang="tr-TR" altLang="tr-TR" sz="2400" dirty="0" err="1"/>
              <a:t>Binet</a:t>
            </a:r>
            <a:r>
              <a:rPr lang="tr-TR" altLang="tr-TR" sz="2400" dirty="0"/>
              <a:t> </a:t>
            </a:r>
            <a:r>
              <a:rPr lang="tr-TR" altLang="tr-TR" sz="2400" dirty="0" err="1"/>
              <a:t>Intelligence</a:t>
            </a:r>
            <a:r>
              <a:rPr lang="tr-TR" altLang="tr-TR" sz="2400" dirty="0"/>
              <a:t> </a:t>
            </a:r>
            <a:r>
              <a:rPr lang="tr-TR" altLang="tr-TR" sz="2400" dirty="0" err="1"/>
              <a:t>Scale</a:t>
            </a:r>
            <a:r>
              <a:rPr lang="tr-TR" altLang="tr-TR" sz="2400" dirty="0"/>
              <a:t> Manual </a:t>
            </a:r>
            <a:r>
              <a:rPr lang="tr-TR" altLang="tr-TR" sz="2400" dirty="0" err="1" smtClean="0"/>
              <a:t>for</a:t>
            </a:r>
            <a:r>
              <a:rPr lang="tr-TR" altLang="tr-TR" sz="2400" dirty="0" smtClean="0"/>
              <a:t> 	</a:t>
            </a:r>
            <a:r>
              <a:rPr lang="tr-TR" altLang="tr-TR" sz="2400" dirty="0" err="1" smtClean="0"/>
              <a:t>the</a:t>
            </a:r>
            <a:r>
              <a:rPr lang="tr-TR" altLang="tr-TR" sz="2400" dirty="0" smtClean="0"/>
              <a:t> Third </a:t>
            </a:r>
            <a:r>
              <a:rPr lang="tr-TR" altLang="tr-TR" sz="2400" dirty="0" err="1" smtClean="0"/>
              <a:t>Revision</a:t>
            </a:r>
            <a:r>
              <a:rPr lang="tr-TR" altLang="tr-TR" sz="2400" dirty="0"/>
              <a:t>. Cambridge: </a:t>
            </a:r>
            <a:r>
              <a:rPr lang="tr-TR" altLang="tr-TR" sz="2400" dirty="0" err="1"/>
              <a:t>The</a:t>
            </a:r>
            <a:r>
              <a:rPr lang="tr-TR" altLang="tr-TR" sz="2400" dirty="0"/>
              <a:t> </a:t>
            </a:r>
            <a:r>
              <a:rPr lang="tr-TR" altLang="tr-TR" sz="2400" dirty="0" err="1"/>
              <a:t>Riverside</a:t>
            </a:r>
            <a:r>
              <a:rPr lang="tr-TR" altLang="tr-TR" sz="2400" dirty="0"/>
              <a:t> </a:t>
            </a:r>
            <a:r>
              <a:rPr lang="tr-TR" altLang="tr-TR" sz="2400" dirty="0" err="1"/>
              <a:t>Press</a:t>
            </a:r>
            <a:r>
              <a:rPr lang="tr-TR" altLang="tr-TR" sz="2400" dirty="0"/>
              <a:t>. </a:t>
            </a:r>
            <a:endParaRPr lang="en-US" altLang="tr-TR" sz="2400" dirty="0"/>
          </a:p>
          <a:p>
            <a:pPr marL="0" indent="0" algn="just"/>
            <a:endParaRPr lang="en-US" altLang="tr-TR" sz="2400" dirty="0"/>
          </a:p>
          <a:p>
            <a:pPr marL="0" indent="0" algn="just"/>
            <a:endParaRPr lang="en-US" altLang="tr-TR" sz="2400" dirty="0"/>
          </a:p>
          <a:p>
            <a:pPr marL="0" indent="0" algn="just"/>
            <a:endParaRPr lang="en-US" altLang="tr-TR" sz="2400" dirty="0"/>
          </a:p>
          <a:p>
            <a:pPr marL="0" indent="0" algn="just"/>
            <a:endParaRPr lang="en-US" altLang="tr-TR" sz="2400" dirty="0"/>
          </a:p>
        </p:txBody>
      </p:sp>
    </p:spTree>
    <p:extLst>
      <p:ext uri="{BB962C8B-B14F-4D97-AF65-F5344CB8AC3E}">
        <p14:creationId xmlns:p14="http://schemas.microsoft.com/office/powerpoint/2010/main" val="1670767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500062"/>
            <a:ext cx="10515600" cy="1325563"/>
          </a:xfrm>
        </p:spPr>
        <p:txBody>
          <a:bodyPr/>
          <a:lstStyle/>
          <a:p>
            <a:pPr algn="ctr"/>
            <a:r>
              <a:rPr lang="tr-TR" b="1" dirty="0" err="1">
                <a:latin typeface="+mn-lt"/>
              </a:rPr>
              <a:t>Standford</a:t>
            </a:r>
            <a:r>
              <a:rPr lang="tr-TR" b="1" dirty="0">
                <a:latin typeface="+mn-lt"/>
              </a:rPr>
              <a:t>- </a:t>
            </a:r>
            <a:r>
              <a:rPr lang="tr-TR" b="1" dirty="0" err="1">
                <a:latin typeface="+mn-lt"/>
              </a:rPr>
              <a:t>Binet</a:t>
            </a:r>
            <a:r>
              <a:rPr lang="tr-TR" b="1" dirty="0">
                <a:latin typeface="+mn-lt"/>
              </a:rPr>
              <a:t> Zeka Ölçekleri</a:t>
            </a:r>
            <a:br>
              <a:rPr lang="tr-TR" b="1" dirty="0">
                <a:latin typeface="+mn-lt"/>
              </a:rPr>
            </a:br>
            <a:endParaRPr lang="tr-TR" b="1" dirty="0">
              <a:latin typeface="+mn-lt"/>
            </a:endParaRPr>
          </a:p>
        </p:txBody>
      </p:sp>
      <p:sp>
        <p:nvSpPr>
          <p:cNvPr id="4" name="Content Placeholder 2"/>
          <p:cNvSpPr>
            <a:spLocks noGrp="1"/>
          </p:cNvSpPr>
          <p:nvPr>
            <p:ph idx="1"/>
          </p:nvPr>
        </p:nvSpPr>
        <p:spPr/>
        <p:txBody>
          <a:bodyPr>
            <a:noAutofit/>
          </a:bodyPr>
          <a:lstStyle/>
          <a:p>
            <a:pPr marL="0" indent="0" algn="ctr">
              <a:buNone/>
            </a:pPr>
            <a:endParaRPr lang="en-US" altLang="tr-TR" b="1" u="sng" dirty="0"/>
          </a:p>
          <a:p>
            <a:pPr marL="0" indent="0" algn="just"/>
            <a:r>
              <a:rPr lang="tr-TR" altLang="tr-TR" dirty="0" smtClean="0"/>
              <a:t> </a:t>
            </a:r>
            <a:r>
              <a:rPr lang="tr-TR" altLang="tr-TR" dirty="0" smtClean="0"/>
              <a:t>1900’lü </a:t>
            </a:r>
            <a:r>
              <a:rPr lang="tr-TR" altLang="tr-TR" dirty="0"/>
              <a:t>yılların başında </a:t>
            </a:r>
            <a:r>
              <a:rPr lang="tr-TR" altLang="tr-TR" dirty="0" err="1"/>
              <a:t>Alfred</a:t>
            </a:r>
            <a:r>
              <a:rPr lang="tr-TR" altLang="tr-TR" dirty="0"/>
              <a:t> </a:t>
            </a:r>
            <a:r>
              <a:rPr lang="tr-TR" altLang="tr-TR" dirty="0" err="1"/>
              <a:t>Binet</a:t>
            </a:r>
            <a:r>
              <a:rPr lang="tr-TR" altLang="en-US" dirty="0" err="1"/>
              <a:t>’</a:t>
            </a:r>
            <a:r>
              <a:rPr lang="tr-TR" altLang="tr-TR" dirty="0" err="1"/>
              <a:t>e</a:t>
            </a:r>
            <a:r>
              <a:rPr lang="tr-TR" altLang="tr-TR" dirty="0"/>
              <a:t>, Paris okullarındaki gelişimsel olarak engelli çocukları taramaya yönelik bir test geliştirme sorumluluğu verilmiştir. </a:t>
            </a:r>
            <a:endParaRPr lang="tr-TR" altLang="tr-TR" dirty="0" smtClean="0"/>
          </a:p>
          <a:p>
            <a:pPr marL="0" indent="0" algn="just"/>
            <a:endParaRPr lang="tr-TR" altLang="tr-TR" dirty="0" smtClean="0"/>
          </a:p>
          <a:p>
            <a:pPr marL="0" indent="0" algn="just"/>
            <a:r>
              <a:rPr lang="tr-TR" altLang="tr-TR" dirty="0" err="1" smtClean="0"/>
              <a:t>Binet</a:t>
            </a:r>
            <a:r>
              <a:rPr lang="tr-TR" altLang="tr-TR" dirty="0" smtClean="0"/>
              <a:t> </a:t>
            </a:r>
            <a:r>
              <a:rPr lang="tr-TR" altLang="tr-TR" dirty="0"/>
              <a:t>1905 yılında dünyanın ilk formel zeka testini oluşturmak üzere Theodore </a:t>
            </a:r>
            <a:r>
              <a:rPr lang="tr-TR" altLang="tr-TR" dirty="0" err="1"/>
              <a:t>Simon</a:t>
            </a:r>
            <a:r>
              <a:rPr lang="tr-TR" altLang="tr-TR" dirty="0"/>
              <a:t> ile işbirliği yapmıştır (</a:t>
            </a:r>
            <a:r>
              <a:rPr lang="tr-TR" altLang="tr-TR" dirty="0" err="1"/>
              <a:t>Cohen</a:t>
            </a:r>
            <a:r>
              <a:rPr lang="tr-TR" altLang="tr-TR" dirty="0"/>
              <a:t> ve </a:t>
            </a:r>
            <a:r>
              <a:rPr lang="tr-TR" altLang="tr-TR" dirty="0" err="1"/>
              <a:t>Swerdlik</a:t>
            </a:r>
            <a:r>
              <a:rPr lang="tr-TR" altLang="tr-TR" dirty="0"/>
              <a:t> 2008)</a:t>
            </a:r>
            <a:endParaRPr lang="en-US" altLang="tr-TR" dirty="0"/>
          </a:p>
        </p:txBody>
      </p:sp>
    </p:spTree>
    <p:extLst>
      <p:ext uri="{BB962C8B-B14F-4D97-AF65-F5344CB8AC3E}">
        <p14:creationId xmlns:p14="http://schemas.microsoft.com/office/powerpoint/2010/main" val="1555416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altLang="tr-TR" dirty="0"/>
              <a:t> </a:t>
            </a:r>
            <a:r>
              <a:rPr lang="tr-TR" altLang="tr-TR" dirty="0" err="1"/>
              <a:t>Binet</a:t>
            </a:r>
            <a:r>
              <a:rPr lang="tr-TR" altLang="tr-TR" dirty="0"/>
              <a:t> testinin temel özelliklerinde biri, testi oluşturan alt testlerin yaş düzeylerine göre gittikçe güçleşen şekilde yerleştirilmiş olmasıdır. </a:t>
            </a:r>
            <a:r>
              <a:rPr lang="tr-TR" altLang="tr-TR" dirty="0" err="1"/>
              <a:t>Binet</a:t>
            </a:r>
            <a:r>
              <a:rPr lang="tr-TR" altLang="tr-TR" dirty="0"/>
              <a:t> ve </a:t>
            </a:r>
            <a:r>
              <a:rPr lang="tr-TR" altLang="tr-TR" dirty="0" err="1"/>
              <a:t>Simon</a:t>
            </a:r>
            <a:r>
              <a:rPr lang="tr-TR" altLang="tr-TR" dirty="0"/>
              <a:t>, bunu deneysel bir çalışma ile yapmıştır. </a:t>
            </a:r>
            <a:endParaRPr lang="tr-TR" altLang="tr-TR" dirty="0" smtClean="0"/>
          </a:p>
          <a:p>
            <a:pPr algn="just"/>
            <a:r>
              <a:rPr lang="tr-TR" altLang="tr-TR" dirty="0" smtClean="0"/>
              <a:t>Çocuklara </a:t>
            </a:r>
            <a:r>
              <a:rPr lang="tr-TR" altLang="tr-TR" dirty="0"/>
              <a:t>uygun geleceğini düşündükleri soruları önceden hazırlayarak uyguladıktan sonra, belirli yaşlarda belirli soruların yanıtlanabildiğini görmüşlerdir. </a:t>
            </a:r>
            <a:endParaRPr lang="tr-TR" altLang="tr-TR" dirty="0" smtClean="0"/>
          </a:p>
          <a:p>
            <a:pPr algn="just"/>
            <a:r>
              <a:rPr lang="tr-TR" altLang="tr-TR" dirty="0" smtClean="0"/>
              <a:t>Bu </a:t>
            </a:r>
            <a:r>
              <a:rPr lang="tr-TR" altLang="tr-TR" dirty="0"/>
              <a:t>denemeler, yaşların belirlediği bir düzen içinde zihin gelişiminin meydana geldiğini ortaya koymuş ve ilk kez </a:t>
            </a:r>
            <a:r>
              <a:rPr lang="tr-TR" altLang="tr-TR" dirty="0" err="1"/>
              <a:t>Binet</a:t>
            </a:r>
            <a:r>
              <a:rPr lang="tr-TR" altLang="tr-TR" dirty="0"/>
              <a:t> tarafından </a:t>
            </a:r>
            <a:r>
              <a:rPr lang="tr-TR" altLang="tr-TR" dirty="0" err="1"/>
              <a:t>Binet</a:t>
            </a:r>
            <a:r>
              <a:rPr lang="tr-TR" altLang="tr-TR" dirty="0"/>
              <a:t> tarafından zekanın metrik bir ölçüsü oluşturulmuştur (Şemin, 1987). </a:t>
            </a:r>
            <a:endParaRPr lang="en-US" altLang="tr-TR" dirty="0"/>
          </a:p>
          <a:p>
            <a:pPr algn="just"/>
            <a:endParaRPr lang="en-US" altLang="tr-TR" dirty="0"/>
          </a:p>
          <a:p>
            <a:pPr algn="just"/>
            <a:endParaRPr lang="en-US" altLang="tr-TR" dirty="0"/>
          </a:p>
          <a:p>
            <a:pPr algn="just"/>
            <a:endParaRPr lang="en-US" altLang="tr-TR" dirty="0"/>
          </a:p>
          <a:p>
            <a:endParaRPr lang="en-US" altLang="tr-TR" dirty="0"/>
          </a:p>
          <a:p>
            <a:endParaRPr lang="tr-TR" dirty="0"/>
          </a:p>
        </p:txBody>
      </p:sp>
    </p:spTree>
    <p:extLst>
      <p:ext uri="{BB962C8B-B14F-4D97-AF65-F5344CB8AC3E}">
        <p14:creationId xmlns:p14="http://schemas.microsoft.com/office/powerpoint/2010/main" val="3300193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a:latin typeface="+mn-lt"/>
              </a:rPr>
              <a:t>1905 </a:t>
            </a:r>
            <a:r>
              <a:rPr lang="tr-TR" altLang="tr-TR" b="1" dirty="0" err="1">
                <a:latin typeface="+mn-lt"/>
              </a:rPr>
              <a:t>Binet</a:t>
            </a:r>
            <a:r>
              <a:rPr lang="tr-TR" altLang="tr-TR" b="1" dirty="0">
                <a:latin typeface="+mn-lt"/>
              </a:rPr>
              <a:t> </a:t>
            </a:r>
            <a:r>
              <a:rPr lang="tr-TR" altLang="tr-TR" b="1" dirty="0" smtClean="0">
                <a:latin typeface="+mn-lt"/>
              </a:rPr>
              <a:t>Testi</a:t>
            </a:r>
            <a:endParaRPr lang="tr-TR" dirty="0">
              <a:latin typeface="+mn-lt"/>
            </a:endParaRPr>
          </a:p>
        </p:txBody>
      </p:sp>
      <p:sp>
        <p:nvSpPr>
          <p:cNvPr id="3" name="İçerik Yer Tutucusu 2"/>
          <p:cNvSpPr>
            <a:spLocks noGrp="1"/>
          </p:cNvSpPr>
          <p:nvPr>
            <p:ph idx="1"/>
          </p:nvPr>
        </p:nvSpPr>
        <p:spPr/>
        <p:txBody>
          <a:bodyPr/>
          <a:lstStyle/>
          <a:p>
            <a:pPr marL="0" indent="0" algn="just"/>
            <a:r>
              <a:rPr lang="tr-TR" altLang="tr-TR" dirty="0" smtClean="0"/>
              <a:t>Fransız </a:t>
            </a:r>
            <a:r>
              <a:rPr lang="tr-TR" altLang="tr-TR" dirty="0"/>
              <a:t>Eğitim Bakanlığı zihinsel geriliği olan öğrencilerin tespiti ve onlar için özel sınıflar oluşturulması için bir komisyon oluşturmuştur. </a:t>
            </a:r>
            <a:endParaRPr lang="tr-TR" altLang="tr-TR" dirty="0" smtClean="0"/>
          </a:p>
          <a:p>
            <a:pPr marL="0" indent="0" algn="just"/>
            <a:r>
              <a:rPr lang="tr-TR" altLang="tr-TR" dirty="0" err="1" smtClean="0"/>
              <a:t>Binet</a:t>
            </a:r>
            <a:r>
              <a:rPr lang="tr-TR" altLang="tr-TR" dirty="0"/>
              <a:t>, bu ihtiyaca yanıt vermek için, 1905 yılında yaş normuna göre kolaydan zora doğru sıralanmış 30 maddeden oluşan ilk testini geliştirmiştir. </a:t>
            </a:r>
            <a:r>
              <a:rPr lang="tr-TR" altLang="tr-TR" dirty="0" err="1"/>
              <a:t>Binet</a:t>
            </a:r>
            <a:r>
              <a:rPr lang="tr-TR" altLang="tr-TR" dirty="0"/>
              <a:t>, 1908 ve 1911 yıllarında, bu testi genişletmiş ve gözden geçirmiştir (</a:t>
            </a:r>
            <a:r>
              <a:rPr lang="tr-TR" altLang="tr-TR" dirty="0" err="1"/>
              <a:t>Becker</a:t>
            </a:r>
            <a:r>
              <a:rPr lang="tr-TR" altLang="tr-TR" dirty="0"/>
              <a:t>, 2003). </a:t>
            </a:r>
            <a:endParaRPr lang="en-US" altLang="tr-TR" dirty="0"/>
          </a:p>
          <a:p>
            <a:pPr marL="0" indent="0"/>
            <a:endParaRPr lang="en-US" altLang="tr-TR" dirty="0"/>
          </a:p>
        </p:txBody>
      </p:sp>
    </p:spTree>
    <p:extLst>
      <p:ext uri="{BB962C8B-B14F-4D97-AF65-F5344CB8AC3E}">
        <p14:creationId xmlns:p14="http://schemas.microsoft.com/office/powerpoint/2010/main" val="3004702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err="1">
                <a:latin typeface="+mn-lt"/>
              </a:rPr>
              <a:t>Terman</a:t>
            </a:r>
            <a:r>
              <a:rPr lang="tr-TR" altLang="tr-TR" b="1" dirty="0">
                <a:latin typeface="+mn-lt"/>
              </a:rPr>
              <a:t> tarafında yapılan 1916 </a:t>
            </a:r>
            <a:r>
              <a:rPr lang="tr-TR" altLang="tr-TR" b="1" dirty="0" smtClean="0">
                <a:latin typeface="+mn-lt"/>
              </a:rPr>
              <a:t>Revizyonu</a:t>
            </a:r>
            <a:endParaRPr lang="tr-TR" b="1" dirty="0">
              <a:latin typeface="+mn-lt"/>
            </a:endParaRPr>
          </a:p>
        </p:txBody>
      </p:sp>
      <p:sp>
        <p:nvSpPr>
          <p:cNvPr id="3" name="İçerik Yer Tutucusu 2"/>
          <p:cNvSpPr>
            <a:spLocks noGrp="1"/>
          </p:cNvSpPr>
          <p:nvPr>
            <p:ph idx="1"/>
          </p:nvPr>
        </p:nvSpPr>
        <p:spPr/>
        <p:txBody>
          <a:bodyPr/>
          <a:lstStyle/>
          <a:p>
            <a:pPr marL="0" indent="0" algn="just"/>
            <a:r>
              <a:rPr lang="tr-TR" altLang="tr-TR" dirty="0" smtClean="0"/>
              <a:t>1916 </a:t>
            </a:r>
            <a:r>
              <a:rPr lang="tr-TR" altLang="tr-TR" dirty="0"/>
              <a:t>yılında, </a:t>
            </a:r>
            <a:r>
              <a:rPr lang="tr-TR" altLang="tr-TR" dirty="0" err="1"/>
              <a:t>Terman</a:t>
            </a:r>
            <a:r>
              <a:rPr lang="tr-TR" altLang="tr-TR" dirty="0"/>
              <a:t>, </a:t>
            </a:r>
            <a:r>
              <a:rPr lang="tr-TR" altLang="tr-TR" dirty="0" err="1"/>
              <a:t>Binet</a:t>
            </a:r>
            <a:r>
              <a:rPr lang="tr-TR" altLang="tr-TR" dirty="0"/>
              <a:t> testini Amerika</a:t>
            </a:r>
            <a:r>
              <a:rPr lang="tr-TR" altLang="en-US" dirty="0"/>
              <a:t>’</a:t>
            </a:r>
            <a:r>
              <a:rPr lang="tr-TR" altLang="tr-TR" dirty="0"/>
              <a:t>ya uyarlamış, orijinal teste yeni maddeler eklemiş ve Amerikan normlarını çıkarmak için çalışmalar yapmıştır. </a:t>
            </a:r>
          </a:p>
          <a:p>
            <a:pPr marL="0" indent="0" algn="just"/>
            <a:r>
              <a:rPr lang="tr-TR" altLang="tr-TR" dirty="0" smtClean="0"/>
              <a:t>Testte </a:t>
            </a:r>
            <a:r>
              <a:rPr lang="tr-TR" altLang="tr-TR" dirty="0"/>
              <a:t>yer alan 90 maddenin 54</a:t>
            </a:r>
            <a:r>
              <a:rPr lang="tr-TR" altLang="en-US" dirty="0"/>
              <a:t>’</a:t>
            </a:r>
            <a:r>
              <a:rPr lang="tr-TR" altLang="tr-TR" dirty="0"/>
              <a:t> ü 1911 </a:t>
            </a:r>
            <a:r>
              <a:rPr lang="tr-TR" altLang="tr-TR" dirty="0" err="1"/>
              <a:t>Binet</a:t>
            </a:r>
            <a:r>
              <a:rPr lang="tr-TR" altLang="tr-TR" dirty="0"/>
              <a:t> ölçeğinden, 5</a:t>
            </a:r>
            <a:r>
              <a:rPr lang="tr-TR" altLang="en-US" dirty="0"/>
              <a:t>’</a:t>
            </a:r>
            <a:r>
              <a:rPr lang="tr-TR" altLang="tr-TR" dirty="0"/>
              <a:t>i daha önceki </a:t>
            </a:r>
            <a:r>
              <a:rPr lang="tr-TR" altLang="tr-TR" dirty="0" err="1"/>
              <a:t>Binet</a:t>
            </a:r>
            <a:r>
              <a:rPr lang="tr-TR" altLang="tr-TR" dirty="0"/>
              <a:t> testlerinden, 4</a:t>
            </a:r>
            <a:r>
              <a:rPr lang="tr-TR" altLang="en-US" dirty="0"/>
              <a:t>’</a:t>
            </a:r>
            <a:r>
              <a:rPr lang="tr-TR" altLang="tr-TR" dirty="0"/>
              <a:t>ü Amerikan testlerinden uyarlanmış 27 tanesi ise yeniden yazılmıştır Test, 1000 çocuk ve 400 yetişkine uygulanmış ve her testin uygulanması ve puanlanması için yönerge ilk kez oluşturulmuştur (</a:t>
            </a:r>
            <a:r>
              <a:rPr lang="tr-TR" altLang="tr-TR" dirty="0" err="1"/>
              <a:t>Terman</a:t>
            </a:r>
            <a:r>
              <a:rPr lang="tr-TR" altLang="tr-TR" dirty="0"/>
              <a:t> ve Merrill, 1960; Şemin, 1987). </a:t>
            </a:r>
            <a:endParaRPr lang="en-US" altLang="tr-TR" dirty="0"/>
          </a:p>
          <a:p>
            <a:pPr marL="0" indent="0"/>
            <a:endParaRPr lang="en-US" altLang="tr-TR" dirty="0"/>
          </a:p>
          <a:p>
            <a:endParaRPr lang="tr-TR" dirty="0"/>
          </a:p>
        </p:txBody>
      </p:sp>
    </p:spTree>
    <p:extLst>
      <p:ext uri="{BB962C8B-B14F-4D97-AF65-F5344CB8AC3E}">
        <p14:creationId xmlns:p14="http://schemas.microsoft.com/office/powerpoint/2010/main" val="3218739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altLang="tr-TR" b="1" dirty="0" err="1">
                <a:latin typeface="+mn-lt"/>
              </a:rPr>
              <a:t>Terman</a:t>
            </a:r>
            <a:r>
              <a:rPr lang="tr-TR" altLang="tr-TR" b="1" dirty="0">
                <a:latin typeface="+mn-lt"/>
              </a:rPr>
              <a:t> ve Merrill tarafından yapılan 1937 </a:t>
            </a:r>
            <a:r>
              <a:rPr lang="tr-TR" altLang="tr-TR" b="1" dirty="0" smtClean="0">
                <a:latin typeface="+mn-lt"/>
              </a:rPr>
              <a:t>Revizyonu</a:t>
            </a:r>
            <a:endParaRPr lang="tr-TR" dirty="0">
              <a:latin typeface="+mn-lt"/>
            </a:endParaRPr>
          </a:p>
        </p:txBody>
      </p:sp>
      <p:sp>
        <p:nvSpPr>
          <p:cNvPr id="3" name="İçerik Yer Tutucusu 2"/>
          <p:cNvSpPr>
            <a:spLocks noGrp="1"/>
          </p:cNvSpPr>
          <p:nvPr>
            <p:ph idx="1"/>
          </p:nvPr>
        </p:nvSpPr>
        <p:spPr/>
        <p:txBody>
          <a:bodyPr>
            <a:normAutofit/>
          </a:bodyPr>
          <a:lstStyle/>
          <a:p>
            <a:pPr marL="0" indent="0" algn="just"/>
            <a:r>
              <a:rPr lang="tr-TR" altLang="tr-TR" dirty="0" err="1" smtClean="0"/>
              <a:t>Terman</a:t>
            </a:r>
            <a:r>
              <a:rPr lang="tr-TR" altLang="tr-TR" dirty="0"/>
              <a:t>, daha sonraki yıllarda da çalışmalarına devam etmiş ve öğrencisi Merrill ile birlikte Stanford </a:t>
            </a:r>
            <a:r>
              <a:rPr lang="tr-TR" altLang="tr-TR" dirty="0" err="1"/>
              <a:t>Binet</a:t>
            </a:r>
            <a:r>
              <a:rPr lang="tr-TR" altLang="tr-TR" dirty="0"/>
              <a:t> testinin birbiriyle karşılaştırılabilen iki formunu geliştirmiştir.</a:t>
            </a:r>
          </a:p>
          <a:p>
            <a:pPr marL="0" indent="0" algn="just"/>
            <a:r>
              <a:rPr lang="tr-TR" altLang="tr-TR" dirty="0"/>
              <a:t> Bu formlar, Stanford </a:t>
            </a:r>
            <a:r>
              <a:rPr lang="tr-TR" altLang="tr-TR" dirty="0" err="1"/>
              <a:t>Binet</a:t>
            </a:r>
            <a:r>
              <a:rPr lang="tr-TR" altLang="tr-TR" dirty="0"/>
              <a:t> testinde var olan maddeler ve çok sayıda oluşturulmuş yeni maddeleri içermektedir (</a:t>
            </a:r>
            <a:r>
              <a:rPr lang="tr-TR" altLang="tr-TR" dirty="0" err="1"/>
              <a:t>Becker</a:t>
            </a:r>
            <a:r>
              <a:rPr lang="tr-TR" altLang="tr-TR" dirty="0"/>
              <a:t>, 2003). </a:t>
            </a:r>
            <a:r>
              <a:rPr lang="tr-TR" altLang="tr-TR" dirty="0" err="1"/>
              <a:t>Terman</a:t>
            </a:r>
            <a:r>
              <a:rPr lang="tr-TR" altLang="tr-TR" dirty="0"/>
              <a:t> ve Merrill (1960), bu revizyona ilişkin olarak yapılanları; alt ve üst düzey yeteneklerin daha yeterli örneklenmesini sağlayacak iki formun geliştirilmesi, uygulama ve puanlama için ayrıntılı yönergelerin hazırlanması ve daha geniş ve temsil ediciliği yüksek bir örneklem üzerinde standardizasyonun yapılması şeklinde özetlemektedir. </a:t>
            </a:r>
            <a:endParaRPr lang="en-US" altLang="tr-TR" dirty="0"/>
          </a:p>
          <a:p>
            <a:pPr marL="0" indent="0" algn="just"/>
            <a:endParaRPr lang="en-US" altLang="tr-TR" dirty="0"/>
          </a:p>
          <a:p>
            <a:endParaRPr lang="tr-TR" dirty="0"/>
          </a:p>
        </p:txBody>
      </p:sp>
    </p:spTree>
    <p:extLst>
      <p:ext uri="{BB962C8B-B14F-4D97-AF65-F5344CB8AC3E}">
        <p14:creationId xmlns:p14="http://schemas.microsoft.com/office/powerpoint/2010/main" val="1406092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a:latin typeface="+mn-lt"/>
              </a:rPr>
              <a:t>Merrill tarafından yapılan 1960 </a:t>
            </a:r>
            <a:r>
              <a:rPr lang="tr-TR" altLang="tr-TR" b="1" dirty="0" smtClean="0">
                <a:latin typeface="+mn-lt"/>
              </a:rPr>
              <a:t>Revizyonu</a:t>
            </a:r>
            <a:endParaRPr lang="tr-TR" dirty="0">
              <a:latin typeface="+mn-lt"/>
            </a:endParaRPr>
          </a:p>
        </p:txBody>
      </p:sp>
      <p:sp>
        <p:nvSpPr>
          <p:cNvPr id="3" name="İçerik Yer Tutucusu 2"/>
          <p:cNvSpPr>
            <a:spLocks noGrp="1"/>
          </p:cNvSpPr>
          <p:nvPr>
            <p:ph idx="1"/>
          </p:nvPr>
        </p:nvSpPr>
        <p:spPr/>
        <p:txBody>
          <a:bodyPr/>
          <a:lstStyle/>
          <a:p>
            <a:pPr marL="0" indent="0" algn="just"/>
            <a:r>
              <a:rPr lang="tr-TR" altLang="tr-TR" dirty="0" smtClean="0"/>
              <a:t>1937 </a:t>
            </a:r>
            <a:r>
              <a:rPr lang="tr-TR" altLang="tr-TR" dirty="0"/>
              <a:t>ölçeğinde, içerik ve yapısal olmak üzere iki önemli değişiklik yapılmıştır. L ve M formlarında etkili olmayan maddeler çıkarılmış, en etkili maddeler seçilerek L ve M formları birleştirilmiştir. </a:t>
            </a:r>
            <a:endParaRPr lang="tr-TR" altLang="tr-TR" dirty="0" smtClean="0"/>
          </a:p>
          <a:p>
            <a:pPr marL="0" indent="0" algn="just"/>
            <a:r>
              <a:rPr lang="tr-TR" altLang="tr-TR" dirty="0" smtClean="0"/>
              <a:t>Yapısal </a:t>
            </a:r>
            <a:r>
              <a:rPr lang="tr-TR" altLang="tr-TR" dirty="0"/>
              <a:t>değişiklik olarak ise, yetenek düzeyi standart puanlara göre ifade edilmiştir. 1972 yılında 2100 kişi üzerinde standardizasyon çalışması yapılmıştır. (Şemin,1987).  </a:t>
            </a:r>
            <a:endParaRPr lang="en-US" altLang="tr-TR" dirty="0"/>
          </a:p>
          <a:p>
            <a:pPr marL="0" indent="0" algn="just"/>
            <a:endParaRPr lang="en-US" altLang="tr-TR" dirty="0"/>
          </a:p>
          <a:p>
            <a:endParaRPr lang="tr-TR" dirty="0"/>
          </a:p>
        </p:txBody>
      </p:sp>
    </p:spTree>
    <p:extLst>
      <p:ext uri="{BB962C8B-B14F-4D97-AF65-F5344CB8AC3E}">
        <p14:creationId xmlns:p14="http://schemas.microsoft.com/office/powerpoint/2010/main" val="3597294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altLang="tr-TR" b="1" dirty="0" err="1">
                <a:latin typeface="+mn-lt"/>
              </a:rPr>
              <a:t>Thorndike</a:t>
            </a:r>
            <a:r>
              <a:rPr lang="tr-TR" altLang="tr-TR" b="1" dirty="0">
                <a:latin typeface="+mn-lt"/>
              </a:rPr>
              <a:t>, </a:t>
            </a:r>
            <a:r>
              <a:rPr lang="tr-TR" altLang="tr-TR" b="1" dirty="0" err="1">
                <a:latin typeface="+mn-lt"/>
              </a:rPr>
              <a:t>Hagen</a:t>
            </a:r>
            <a:r>
              <a:rPr lang="tr-TR" altLang="tr-TR" b="1" dirty="0">
                <a:latin typeface="+mn-lt"/>
              </a:rPr>
              <a:t> ve </a:t>
            </a:r>
            <a:r>
              <a:rPr lang="tr-TR" altLang="tr-TR" b="1" dirty="0" err="1">
                <a:latin typeface="+mn-lt"/>
              </a:rPr>
              <a:t>Sattler</a:t>
            </a:r>
            <a:r>
              <a:rPr lang="tr-TR" altLang="tr-TR" b="1" dirty="0">
                <a:latin typeface="+mn-lt"/>
              </a:rPr>
              <a:t> tarafından yapılan 1986 </a:t>
            </a:r>
            <a:r>
              <a:rPr lang="tr-TR" altLang="tr-TR" b="1" dirty="0" smtClean="0">
                <a:latin typeface="+mn-lt"/>
              </a:rPr>
              <a:t>Revizyonu</a:t>
            </a:r>
            <a:endParaRPr lang="tr-TR" dirty="0">
              <a:latin typeface="+mn-lt"/>
            </a:endParaRPr>
          </a:p>
        </p:txBody>
      </p:sp>
      <p:sp>
        <p:nvSpPr>
          <p:cNvPr id="3" name="İçerik Yer Tutucusu 2"/>
          <p:cNvSpPr>
            <a:spLocks noGrp="1"/>
          </p:cNvSpPr>
          <p:nvPr>
            <p:ph idx="1"/>
          </p:nvPr>
        </p:nvSpPr>
        <p:spPr/>
        <p:txBody>
          <a:bodyPr/>
          <a:lstStyle/>
          <a:p>
            <a:pPr algn="just"/>
            <a:r>
              <a:rPr lang="tr-TR" altLang="tr-TR" dirty="0" smtClean="0"/>
              <a:t>Alt </a:t>
            </a:r>
            <a:r>
              <a:rPr lang="tr-TR" altLang="tr-TR" dirty="0"/>
              <a:t>testlerin yaşa göre düzenlendiği test yapısından, bir testin ilgili maddelerinin bütün olarak yer aldığı (alt testler) yapıya geçilmiştir. Daha önceki revizyonlarda yer alan maddelere ek olarak 28 yeni madde ve matrisler, denklem oluşturma gibi yeni alt testler geliştirilmiştir. </a:t>
            </a:r>
            <a:endParaRPr lang="tr-TR" altLang="tr-TR" dirty="0" smtClean="0"/>
          </a:p>
          <a:p>
            <a:pPr algn="just"/>
            <a:endParaRPr lang="tr-TR" altLang="tr-TR" dirty="0" smtClean="0"/>
          </a:p>
          <a:p>
            <a:pPr algn="just"/>
            <a:r>
              <a:rPr lang="tr-TR" altLang="tr-TR" dirty="0" smtClean="0"/>
              <a:t>Tüm </a:t>
            </a:r>
            <a:r>
              <a:rPr lang="tr-TR" altLang="tr-TR" dirty="0"/>
              <a:t>test için hesaplanan IQ (zeka bölümü) puanına, Sözel Muhakeme, Sayısal Muhakeme, Soyut Muhakeme ve Kısa Süreli Bellek olmak üzere dört temel faktör için hesaplan puanlar da eklenmiştir. </a:t>
            </a:r>
            <a:endParaRPr lang="en-US" altLang="tr-TR" dirty="0"/>
          </a:p>
          <a:p>
            <a:endParaRPr lang="tr-TR" dirty="0"/>
          </a:p>
        </p:txBody>
      </p:sp>
    </p:spTree>
    <p:extLst>
      <p:ext uri="{BB962C8B-B14F-4D97-AF65-F5344CB8AC3E}">
        <p14:creationId xmlns:p14="http://schemas.microsoft.com/office/powerpoint/2010/main" val="1210103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altLang="tr-TR" dirty="0"/>
              <a:t>Daha önceki revizyonlarda kelime testi, kişilerin düzeylerini kestirmek için kullanılsa da ilk kez bu revizyon ile kelime testinin geri kalan testler için başlangıç noktalarına karar vermek amacıyla kullanımı sağlanmıştır (Becker,2003). </a:t>
            </a:r>
            <a:endParaRPr lang="en-US" altLang="tr-TR" dirty="0"/>
          </a:p>
          <a:p>
            <a:pPr algn="just"/>
            <a:endParaRPr lang="en-US" altLang="tr-TR" dirty="0"/>
          </a:p>
          <a:p>
            <a:endParaRPr lang="tr-TR" dirty="0"/>
          </a:p>
        </p:txBody>
      </p:sp>
    </p:spTree>
    <p:extLst>
      <p:ext uri="{BB962C8B-B14F-4D97-AF65-F5344CB8AC3E}">
        <p14:creationId xmlns:p14="http://schemas.microsoft.com/office/powerpoint/2010/main" val="400509388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676</Words>
  <Application>Microsoft Office PowerPoint</Application>
  <PresentationFormat>Geniş ekran</PresentationFormat>
  <Paragraphs>43</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Zeka Testleri</vt:lpstr>
      <vt:lpstr>Standford- Binet Zeka Ölçekleri </vt:lpstr>
      <vt:lpstr>PowerPoint Sunusu</vt:lpstr>
      <vt:lpstr>1905 Binet Testi</vt:lpstr>
      <vt:lpstr>Terman tarafında yapılan 1916 Revizyonu</vt:lpstr>
      <vt:lpstr>Terman ve Merrill tarafından yapılan 1937 Revizyonu</vt:lpstr>
      <vt:lpstr>Merrill tarafından yapılan 1960 Revizyonu</vt:lpstr>
      <vt:lpstr>Thorndike, Hagen ve Sattler tarafından yapılan 1986 Revizyonu</vt:lpstr>
      <vt:lpstr>PowerPoint Sunusu</vt:lpstr>
      <vt:lpstr>Standford Binet Testinin 5. revizyonu</vt:lpstr>
      <vt:lpstr>PowerPoint Sunusu</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Cagla ALPAYAR</cp:lastModifiedBy>
  <cp:revision>10</cp:revision>
  <dcterms:created xsi:type="dcterms:W3CDTF">2017-05-16T13:19:38Z</dcterms:created>
  <dcterms:modified xsi:type="dcterms:W3CDTF">2018-02-01T02:02:33Z</dcterms:modified>
</cp:coreProperties>
</file>