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3" r:id="rId4"/>
    <p:sldId id="1084" r:id="rId5"/>
    <p:sldId id="1085" r:id="rId6"/>
    <p:sldId id="1086" r:id="rId7"/>
    <p:sldId id="1087" r:id="rId8"/>
    <p:sldId id="1088" r:id="rId9"/>
    <p:sldId id="1089" r:id="rId10"/>
    <p:sldId id="109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100" y="274638"/>
            <a:ext cx="7499350" cy="1143000"/>
          </a:xfrm>
          <a:prstGeom prst="rect">
            <a:avLst/>
          </a:prstGeom>
        </p:spPr>
        <p:txBody>
          <a:bodyPr/>
          <a:lstStyle>
            <a:extLst/>
          </a:lstStyle>
          <a:p>
            <a:r>
              <a:rPr lang="tr-TR" smtClean="0"/>
              <a:t>Asıl başlık stili için tıklatın</a:t>
            </a:r>
            <a:endParaRPr lang="en-US"/>
          </a:p>
        </p:txBody>
      </p:sp>
      <p:sp>
        <p:nvSpPr>
          <p:cNvPr id="3" name="2 İçerik Yer Tutucusu"/>
          <p:cNvSpPr>
            <a:spLocks noGrp="1"/>
          </p:cNvSpPr>
          <p:nvPr>
            <p:ph idx="1"/>
          </p:nvPr>
        </p:nvSpPr>
        <p:spPr>
          <a:xfrm>
            <a:off x="1435100" y="1447800"/>
            <a:ext cx="7499350" cy="4800600"/>
          </a:xfrm>
          <a:prstGeom prst="rect">
            <a:avLst/>
          </a:prstGeom>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a:xfrm>
            <a:off x="3581400" y="6305550"/>
            <a:ext cx="2133600" cy="476250"/>
          </a:xfrm>
          <a:prstGeom prst="rect">
            <a:avLst/>
          </a:prstGeom>
        </p:spPr>
        <p:txBody>
          <a:bodyPr/>
          <a:lstStyle>
            <a:lvl1pPr>
              <a:defRPr/>
            </a:lvl1pPr>
          </a:lstStyle>
          <a:p>
            <a:pPr>
              <a:defRPr/>
            </a:pPr>
            <a:endParaRPr lang="tr-TR"/>
          </a:p>
        </p:txBody>
      </p:sp>
      <p:sp>
        <p:nvSpPr>
          <p:cNvPr id="5" name="9 Altbilgi Yer Tutucusu"/>
          <p:cNvSpPr>
            <a:spLocks noGrp="1"/>
          </p:cNvSpPr>
          <p:nvPr>
            <p:ph type="ftr" sz="quarter" idx="11"/>
          </p:nvPr>
        </p:nvSpPr>
        <p:spPr>
          <a:xfrm>
            <a:off x="5715000" y="6305550"/>
            <a:ext cx="2895600" cy="476250"/>
          </a:xfrm>
          <a:prstGeom prst="rect">
            <a:avLst/>
          </a:prstGeom>
        </p:spPr>
        <p:txBody>
          <a:bodyPr/>
          <a:lstStyle>
            <a:lvl1pPr>
              <a:defRPr/>
            </a:lvl1pPr>
          </a:lstStyle>
          <a:p>
            <a:pPr>
              <a:defRPr/>
            </a:pPr>
            <a:endParaRPr lang="tr-TR"/>
          </a:p>
        </p:txBody>
      </p:sp>
      <p:sp>
        <p:nvSpPr>
          <p:cNvPr id="6" name="21 Slayt Numarası Yer Tutucusu"/>
          <p:cNvSpPr>
            <a:spLocks noGrp="1"/>
          </p:cNvSpPr>
          <p:nvPr>
            <p:ph type="sldNum" sz="quarter" idx="12"/>
          </p:nvPr>
        </p:nvSpPr>
        <p:spPr>
          <a:xfrm>
            <a:off x="8613775" y="6305550"/>
            <a:ext cx="457200" cy="476250"/>
          </a:xfrm>
          <a:prstGeom prst="rect">
            <a:avLst/>
          </a:prstGeom>
        </p:spPr>
        <p:txBody>
          <a:bodyPr/>
          <a:lstStyle>
            <a:lvl1pPr>
              <a:defRPr/>
            </a:lvl1pPr>
          </a:lstStyle>
          <a:p>
            <a:fld id="{8CBCB338-5F11-4F99-B3D7-5F794946288F}" type="slidenum">
              <a:rPr lang="tr-TR" altLang="tr-TR"/>
              <a:pPr/>
              <a:t>‹#›</a:t>
            </a:fld>
            <a:endParaRPr lang="tr-TR" altLang="tr-TR"/>
          </a:p>
        </p:txBody>
      </p:sp>
    </p:spTree>
    <p:extLst>
      <p:ext uri="{BB962C8B-B14F-4D97-AF65-F5344CB8AC3E}">
        <p14:creationId xmlns:p14="http://schemas.microsoft.com/office/powerpoint/2010/main" val="2238805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450</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Yapı Hasarları ve Kusurlarının Analizi</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Mustafa TOMBUL</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37110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idx="1"/>
          </p:nvPr>
        </p:nvSpPr>
        <p:spPr/>
        <p:txBody>
          <a:bodyPr/>
          <a:lstStyle/>
          <a:p>
            <a:pPr algn="just">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316419" name="Rectangle 3"/>
          <p:cNvSpPr>
            <a:spLocks noChangeArrowheads="1"/>
          </p:cNvSpPr>
          <p:nvPr/>
        </p:nvSpPr>
        <p:spPr bwMode="auto">
          <a:xfrm>
            <a:off x="3132674" y="504031"/>
            <a:ext cx="2769362" cy="579438"/>
          </a:xfrm>
          <a:prstGeom prst="rect">
            <a:avLst/>
          </a:prstGeom>
          <a:noFill/>
          <a:ln w="9525">
            <a:noFill/>
            <a:miter lim="800000"/>
            <a:headEnd/>
            <a:tailEnd/>
          </a:ln>
          <a:effectLst/>
        </p:spPr>
        <p:txBody>
          <a:bodyPr wrap="square">
            <a:spAutoFit/>
          </a:bodyPr>
          <a:lstStyle/>
          <a:p>
            <a:pPr algn="just">
              <a:defRPr/>
            </a:pPr>
            <a:r>
              <a:rPr lang="tr-TR" sz="3200" b="1" dirty="0">
                <a:solidFill>
                  <a:schemeClr val="accent5">
                    <a:lumMod val="75000"/>
                  </a:schemeClr>
                </a:solidFill>
              </a:rPr>
              <a:t>Kolon Hasarları</a:t>
            </a:r>
            <a:r>
              <a:rPr lang="tr-TR" sz="3200" dirty="0">
                <a:solidFill>
                  <a:schemeClr val="accent5">
                    <a:lumMod val="75000"/>
                  </a:schemeClr>
                </a:solidFill>
                <a:latin typeface="Arial" charset="0"/>
              </a:rPr>
              <a:t> </a:t>
            </a:r>
          </a:p>
        </p:txBody>
      </p:sp>
      <p:sp>
        <p:nvSpPr>
          <p:cNvPr id="8196" name="Rectangle 4"/>
          <p:cNvSpPr>
            <a:spLocks noChangeArrowheads="1"/>
          </p:cNvSpPr>
          <p:nvPr/>
        </p:nvSpPr>
        <p:spPr bwMode="auto">
          <a:xfrm>
            <a:off x="356260" y="1608762"/>
            <a:ext cx="803209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255588" algn="l"/>
              </a:tabLst>
              <a:defRPr>
                <a:solidFill>
                  <a:schemeClr val="tx1"/>
                </a:solidFill>
                <a:latin typeface="Times New Roman" panose="02020603050405020304" pitchFamily="18" charset="0"/>
              </a:defRPr>
            </a:lvl1pPr>
            <a:lvl2pPr marL="742950" indent="-285750" eaLnBrk="0" hangingPunct="0">
              <a:tabLst>
                <a:tab pos="255588" algn="l"/>
              </a:tabLst>
              <a:defRPr>
                <a:solidFill>
                  <a:schemeClr val="tx1"/>
                </a:solidFill>
                <a:latin typeface="Times New Roman" panose="02020603050405020304" pitchFamily="18" charset="0"/>
              </a:defRPr>
            </a:lvl2pPr>
            <a:lvl3pPr marL="1143000" indent="-228600" eaLnBrk="0" hangingPunct="0">
              <a:tabLst>
                <a:tab pos="255588" algn="l"/>
              </a:tabLst>
              <a:defRPr>
                <a:solidFill>
                  <a:schemeClr val="tx1"/>
                </a:solidFill>
                <a:latin typeface="Times New Roman" panose="02020603050405020304" pitchFamily="18" charset="0"/>
              </a:defRPr>
            </a:lvl3pPr>
            <a:lvl4pPr marL="1600200" indent="-228600" eaLnBrk="0" hangingPunct="0">
              <a:tabLst>
                <a:tab pos="255588" algn="l"/>
              </a:tabLst>
              <a:defRPr>
                <a:solidFill>
                  <a:schemeClr val="tx1"/>
                </a:solidFill>
                <a:latin typeface="Times New Roman" panose="02020603050405020304" pitchFamily="18" charset="0"/>
              </a:defRPr>
            </a:lvl4pPr>
            <a:lvl5pPr marL="2057400" indent="-228600" eaLnBrk="0" hangingPunct="0">
              <a:tabLst>
                <a:tab pos="255588"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9pPr>
          </a:lstStyle>
          <a:p>
            <a:pPr algn="just" eaLnBrk="1" hangingPunct="1"/>
            <a:r>
              <a:rPr lang="tr-TR" altLang="tr-TR" sz="2800" dirty="0">
                <a:latin typeface="Arial" panose="020B0604020202020204" pitchFamily="34" charset="0"/>
                <a:cs typeface="Arial" panose="020B0604020202020204" pitchFamily="34" charset="0"/>
              </a:rPr>
              <a:t>Betonarme bir kolon </a:t>
            </a:r>
            <a:r>
              <a:rPr lang="tr-TR" altLang="tr-TR" sz="2800" dirty="0" err="1">
                <a:latin typeface="Arial" panose="020B0604020202020204" pitchFamily="34" charset="0"/>
                <a:cs typeface="Arial" panose="020B0604020202020204" pitchFamily="34" charset="0"/>
              </a:rPr>
              <a:t>eksenel</a:t>
            </a:r>
            <a:r>
              <a:rPr lang="tr-TR" altLang="tr-TR" sz="2800" dirty="0">
                <a:latin typeface="Arial" panose="020B0604020202020204" pitchFamily="34" charset="0"/>
                <a:cs typeface="Arial" panose="020B0604020202020204" pitchFamily="34" charset="0"/>
              </a:rPr>
              <a:t> basınç yükü etkisinde kaldığı zaman, bu yük beton ve donatıda basınç gerilmeleri oluşturmaktadır. </a:t>
            </a:r>
            <a:r>
              <a:rPr lang="tr-TR" altLang="tr-TR" sz="2800" dirty="0" err="1">
                <a:latin typeface="Arial" panose="020B0604020202020204" pitchFamily="34" charset="0"/>
                <a:cs typeface="Arial" panose="020B0604020202020204" pitchFamily="34" charset="0"/>
              </a:rPr>
              <a:t>Etriyeli</a:t>
            </a:r>
            <a:r>
              <a:rPr lang="tr-TR" altLang="tr-TR" sz="2800" dirty="0">
                <a:latin typeface="Arial" panose="020B0604020202020204" pitchFamily="34" charset="0"/>
                <a:cs typeface="Arial" panose="020B0604020202020204" pitchFamily="34" charset="0"/>
              </a:rPr>
              <a:t> kolonda basınç yükü arttığında betonda ezilme meydana gelmekte ve kopan betonlar nedeniyle boşalan kısımlardan boyuna donatılar burkulmaktadır.</a:t>
            </a:r>
          </a:p>
        </p:txBody>
      </p:sp>
    </p:spTree>
    <p:extLst>
      <p:ext uri="{BB962C8B-B14F-4D97-AF65-F5344CB8AC3E}">
        <p14:creationId xmlns:p14="http://schemas.microsoft.com/office/powerpoint/2010/main" val="2999617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p:txBody>
          <a:bodyPr/>
          <a:lstStyle/>
          <a:p>
            <a:pPr algn="just">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9219" name="Rectangle 4"/>
          <p:cNvSpPr>
            <a:spLocks noChangeArrowheads="1"/>
          </p:cNvSpPr>
          <p:nvPr/>
        </p:nvSpPr>
        <p:spPr bwMode="auto">
          <a:xfrm>
            <a:off x="391886" y="1447800"/>
            <a:ext cx="800834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255588" algn="l"/>
              </a:tabLst>
              <a:defRPr>
                <a:solidFill>
                  <a:schemeClr val="tx1"/>
                </a:solidFill>
                <a:latin typeface="Times New Roman" panose="02020603050405020304" pitchFamily="18" charset="0"/>
              </a:defRPr>
            </a:lvl1pPr>
            <a:lvl2pPr marL="742950" indent="-285750" eaLnBrk="0" hangingPunct="0">
              <a:tabLst>
                <a:tab pos="255588" algn="l"/>
              </a:tabLst>
              <a:defRPr>
                <a:solidFill>
                  <a:schemeClr val="tx1"/>
                </a:solidFill>
                <a:latin typeface="Times New Roman" panose="02020603050405020304" pitchFamily="18" charset="0"/>
              </a:defRPr>
            </a:lvl2pPr>
            <a:lvl3pPr marL="1143000" indent="-228600" eaLnBrk="0" hangingPunct="0">
              <a:tabLst>
                <a:tab pos="255588" algn="l"/>
              </a:tabLst>
              <a:defRPr>
                <a:solidFill>
                  <a:schemeClr val="tx1"/>
                </a:solidFill>
                <a:latin typeface="Times New Roman" panose="02020603050405020304" pitchFamily="18" charset="0"/>
              </a:defRPr>
            </a:lvl3pPr>
            <a:lvl4pPr marL="1600200" indent="-228600" eaLnBrk="0" hangingPunct="0">
              <a:tabLst>
                <a:tab pos="255588" algn="l"/>
              </a:tabLst>
              <a:defRPr>
                <a:solidFill>
                  <a:schemeClr val="tx1"/>
                </a:solidFill>
                <a:latin typeface="Times New Roman" panose="02020603050405020304" pitchFamily="18" charset="0"/>
              </a:defRPr>
            </a:lvl4pPr>
            <a:lvl5pPr marL="2057400" indent="-228600" eaLnBrk="0" hangingPunct="0">
              <a:tabLst>
                <a:tab pos="255588"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9pPr>
          </a:lstStyle>
          <a:p>
            <a:pPr algn="just" eaLnBrk="1" hangingPunct="1"/>
            <a:r>
              <a:rPr lang="tr-TR" altLang="tr-TR" sz="2800" dirty="0">
                <a:latin typeface="Arial" panose="020B0604020202020204" pitchFamily="34" charset="0"/>
                <a:cs typeface="Arial" panose="020B0604020202020204" pitchFamily="34" charset="0"/>
              </a:rPr>
              <a:t>Deprem esnasında kolonlara gelen kesme kuvvetini karşılayacak yeterli </a:t>
            </a:r>
            <a:r>
              <a:rPr lang="tr-TR" altLang="tr-TR" sz="2800" dirty="0" err="1">
                <a:latin typeface="Arial" panose="020B0604020202020204" pitchFamily="34" charset="0"/>
                <a:cs typeface="Arial" panose="020B0604020202020204" pitchFamily="34" charset="0"/>
              </a:rPr>
              <a:t>etriye</a:t>
            </a:r>
            <a:r>
              <a:rPr lang="tr-TR" altLang="tr-TR" sz="2800" dirty="0">
                <a:latin typeface="Arial" panose="020B0604020202020204" pitchFamily="34" charset="0"/>
                <a:cs typeface="Arial" panose="020B0604020202020204" pitchFamily="34" charset="0"/>
              </a:rPr>
              <a:t> yoksa kolonlarda ani ve gevrek kırılma meydana gelebilir. Kolonlarda yaygın, genişlemiş kesme çatlakları ağır hasarın varlığına işarettir. Doğru yerleştirilmiş donatı, çatlağın genişlemesini önleyerek kılcal düzeyde kalmasını sağlar. Donatı olabildiğince, asal çekme gerilmeleri doğrultusunda yerleştirilmelidir. </a:t>
            </a:r>
          </a:p>
          <a:p>
            <a:pPr algn="just" eaLnBrk="1" hangingPunct="1"/>
            <a:endParaRPr lang="tr-TR" altLang="tr-TR" sz="2800" dirty="0"/>
          </a:p>
        </p:txBody>
      </p:sp>
      <p:sp>
        <p:nvSpPr>
          <p:cNvPr id="4" name="Rectangle 3"/>
          <p:cNvSpPr>
            <a:spLocks noChangeArrowheads="1"/>
          </p:cNvSpPr>
          <p:nvPr/>
        </p:nvSpPr>
        <p:spPr bwMode="auto">
          <a:xfrm>
            <a:off x="3132674" y="504031"/>
            <a:ext cx="2769362" cy="579438"/>
          </a:xfrm>
          <a:prstGeom prst="rect">
            <a:avLst/>
          </a:prstGeom>
          <a:noFill/>
          <a:ln w="9525">
            <a:noFill/>
            <a:miter lim="800000"/>
            <a:headEnd/>
            <a:tailEnd/>
          </a:ln>
          <a:effectLst/>
        </p:spPr>
        <p:txBody>
          <a:bodyPr wrap="square">
            <a:spAutoFit/>
          </a:bodyPr>
          <a:lstStyle/>
          <a:p>
            <a:pPr algn="just">
              <a:defRPr/>
            </a:pPr>
            <a:r>
              <a:rPr lang="tr-TR" sz="3200" b="1" dirty="0">
                <a:solidFill>
                  <a:schemeClr val="accent5">
                    <a:lumMod val="75000"/>
                  </a:schemeClr>
                </a:solidFill>
              </a:rPr>
              <a:t>Kolon Hasarları</a:t>
            </a:r>
            <a:r>
              <a:rPr lang="tr-TR" sz="3200" dirty="0">
                <a:solidFill>
                  <a:schemeClr val="accent5">
                    <a:lumMod val="75000"/>
                  </a:schemeClr>
                </a:solidFill>
                <a:latin typeface="Arial" charset="0"/>
              </a:rPr>
              <a:t> </a:t>
            </a:r>
          </a:p>
        </p:txBody>
      </p:sp>
    </p:spTree>
    <p:extLst>
      <p:ext uri="{BB962C8B-B14F-4D97-AF65-F5344CB8AC3E}">
        <p14:creationId xmlns:p14="http://schemas.microsoft.com/office/powerpoint/2010/main" val="4279480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idx="1"/>
          </p:nvPr>
        </p:nvSpPr>
        <p:spPr/>
        <p:txBody>
          <a:bodyPr/>
          <a:lstStyle/>
          <a:p>
            <a:pPr algn="just">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10243" name="Rectangle 4"/>
          <p:cNvSpPr>
            <a:spLocks noChangeArrowheads="1"/>
          </p:cNvSpPr>
          <p:nvPr/>
        </p:nvSpPr>
        <p:spPr bwMode="auto">
          <a:xfrm>
            <a:off x="380010" y="1447800"/>
            <a:ext cx="8020215"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255588" algn="l"/>
              </a:tabLst>
              <a:defRPr>
                <a:solidFill>
                  <a:schemeClr val="tx1"/>
                </a:solidFill>
                <a:latin typeface="Times New Roman" panose="02020603050405020304" pitchFamily="18" charset="0"/>
              </a:defRPr>
            </a:lvl1pPr>
            <a:lvl2pPr marL="742950" indent="-285750" eaLnBrk="0" hangingPunct="0">
              <a:tabLst>
                <a:tab pos="255588" algn="l"/>
              </a:tabLst>
              <a:defRPr>
                <a:solidFill>
                  <a:schemeClr val="tx1"/>
                </a:solidFill>
                <a:latin typeface="Times New Roman" panose="02020603050405020304" pitchFamily="18" charset="0"/>
              </a:defRPr>
            </a:lvl2pPr>
            <a:lvl3pPr marL="1143000" indent="-228600" eaLnBrk="0" hangingPunct="0">
              <a:tabLst>
                <a:tab pos="255588" algn="l"/>
              </a:tabLst>
              <a:defRPr>
                <a:solidFill>
                  <a:schemeClr val="tx1"/>
                </a:solidFill>
                <a:latin typeface="Times New Roman" panose="02020603050405020304" pitchFamily="18" charset="0"/>
              </a:defRPr>
            </a:lvl3pPr>
            <a:lvl4pPr marL="1600200" indent="-228600" eaLnBrk="0" hangingPunct="0">
              <a:tabLst>
                <a:tab pos="255588" algn="l"/>
              </a:tabLst>
              <a:defRPr>
                <a:solidFill>
                  <a:schemeClr val="tx1"/>
                </a:solidFill>
                <a:latin typeface="Times New Roman" panose="02020603050405020304" pitchFamily="18" charset="0"/>
              </a:defRPr>
            </a:lvl4pPr>
            <a:lvl5pPr marL="2057400" indent="-228600" eaLnBrk="0" hangingPunct="0">
              <a:tabLst>
                <a:tab pos="255588"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9pPr>
          </a:lstStyle>
          <a:p>
            <a:pPr algn="just" eaLnBrk="1" hangingPunct="1"/>
            <a:r>
              <a:rPr lang="tr-TR" altLang="tr-TR" sz="2800" dirty="0" err="1">
                <a:latin typeface="Arial" panose="020B0604020202020204" pitchFamily="34" charset="0"/>
                <a:cs typeface="Arial" panose="020B0604020202020204" pitchFamily="34" charset="0"/>
              </a:rPr>
              <a:t>Etriye</a:t>
            </a:r>
            <a:r>
              <a:rPr lang="tr-TR" altLang="tr-TR" sz="2800" dirty="0">
                <a:latin typeface="Arial" panose="020B0604020202020204" pitchFamily="34" charset="0"/>
                <a:cs typeface="Arial" panose="020B0604020202020204" pitchFamily="34" charset="0"/>
              </a:rPr>
              <a:t>, tekniğine uygun olarak sık bir şekilde yerleştirilirse boyuna donatıların burkulma boyları azalacak, dolayısıyla donatılar ancak daha büyük yüklerde burkulacaktır. Dolayısıyla tekniğine uygun yerleştirilmiş sık </a:t>
            </a:r>
            <a:r>
              <a:rPr lang="tr-TR" altLang="tr-TR" sz="2800" dirty="0" err="1">
                <a:latin typeface="Arial" panose="020B0604020202020204" pitchFamily="34" charset="0"/>
                <a:cs typeface="Arial" panose="020B0604020202020204" pitchFamily="34" charset="0"/>
              </a:rPr>
              <a:t>etriyeli</a:t>
            </a:r>
            <a:r>
              <a:rPr lang="tr-TR" altLang="tr-TR" sz="2800" dirty="0">
                <a:latin typeface="Arial" panose="020B0604020202020204" pitchFamily="34" charset="0"/>
                <a:cs typeface="Arial" panose="020B0604020202020204" pitchFamily="34" charset="0"/>
              </a:rPr>
              <a:t> kolon daha </a:t>
            </a:r>
            <a:r>
              <a:rPr lang="tr-TR" altLang="tr-TR" sz="2800" dirty="0" err="1">
                <a:latin typeface="Arial" panose="020B0604020202020204" pitchFamily="34" charset="0"/>
                <a:cs typeface="Arial" panose="020B0604020202020204" pitchFamily="34" charset="0"/>
              </a:rPr>
              <a:t>sünek</a:t>
            </a:r>
            <a:r>
              <a:rPr lang="tr-TR" altLang="tr-TR" sz="2800" dirty="0">
                <a:latin typeface="Arial" panose="020B0604020202020204" pitchFamily="34" charset="0"/>
                <a:cs typeface="Arial" panose="020B0604020202020204" pitchFamily="34" charset="0"/>
              </a:rPr>
              <a:t> davranacak, </a:t>
            </a:r>
            <a:r>
              <a:rPr lang="tr-TR" altLang="tr-TR" sz="2800" dirty="0" smtClean="0">
                <a:latin typeface="Arial" panose="020B0604020202020204" pitchFamily="34" charset="0"/>
                <a:cs typeface="Arial" panose="020B0604020202020204" pitchFamily="34" charset="0"/>
              </a:rPr>
              <a:t>muhtemelen de </a:t>
            </a:r>
            <a:r>
              <a:rPr lang="tr-TR" altLang="tr-TR" sz="2800" dirty="0">
                <a:latin typeface="Arial" panose="020B0604020202020204" pitchFamily="34" charset="0"/>
                <a:cs typeface="Arial" panose="020B0604020202020204" pitchFamily="34" charset="0"/>
              </a:rPr>
              <a:t>depremi daha az hasarla atlatmasına neden olacaktır. </a:t>
            </a:r>
          </a:p>
        </p:txBody>
      </p:sp>
      <p:sp>
        <p:nvSpPr>
          <p:cNvPr id="4" name="Rectangle 3"/>
          <p:cNvSpPr>
            <a:spLocks noChangeArrowheads="1"/>
          </p:cNvSpPr>
          <p:nvPr/>
        </p:nvSpPr>
        <p:spPr bwMode="auto">
          <a:xfrm>
            <a:off x="3132674" y="504031"/>
            <a:ext cx="2769362" cy="579438"/>
          </a:xfrm>
          <a:prstGeom prst="rect">
            <a:avLst/>
          </a:prstGeom>
          <a:noFill/>
          <a:ln w="9525">
            <a:noFill/>
            <a:miter lim="800000"/>
            <a:headEnd/>
            <a:tailEnd/>
          </a:ln>
          <a:effectLst/>
        </p:spPr>
        <p:txBody>
          <a:bodyPr wrap="square">
            <a:spAutoFit/>
          </a:bodyPr>
          <a:lstStyle/>
          <a:p>
            <a:pPr algn="just">
              <a:defRPr/>
            </a:pPr>
            <a:r>
              <a:rPr lang="tr-TR" sz="3200" b="1" dirty="0">
                <a:solidFill>
                  <a:schemeClr val="accent5">
                    <a:lumMod val="75000"/>
                  </a:schemeClr>
                </a:solidFill>
              </a:rPr>
              <a:t>Kolon Hasarları</a:t>
            </a:r>
            <a:r>
              <a:rPr lang="tr-TR" sz="3200" dirty="0">
                <a:solidFill>
                  <a:schemeClr val="accent5">
                    <a:lumMod val="75000"/>
                  </a:schemeClr>
                </a:solidFill>
                <a:latin typeface="Arial" charset="0"/>
              </a:rPr>
              <a:t> </a:t>
            </a:r>
          </a:p>
        </p:txBody>
      </p:sp>
    </p:spTree>
    <p:extLst>
      <p:ext uri="{BB962C8B-B14F-4D97-AF65-F5344CB8AC3E}">
        <p14:creationId xmlns:p14="http://schemas.microsoft.com/office/powerpoint/2010/main" val="2192885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idx="1"/>
          </p:nvPr>
        </p:nvSpPr>
        <p:spPr/>
        <p:txBody>
          <a:bodyPr/>
          <a:lstStyle/>
          <a:p>
            <a:pPr algn="just">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11267" name="Rectangle 3"/>
          <p:cNvSpPr>
            <a:spLocks noChangeArrowheads="1"/>
          </p:cNvSpPr>
          <p:nvPr/>
        </p:nvSpPr>
        <p:spPr bwMode="auto">
          <a:xfrm>
            <a:off x="403761" y="1432272"/>
            <a:ext cx="7984589"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255588" algn="l"/>
              </a:tabLst>
              <a:defRPr>
                <a:solidFill>
                  <a:schemeClr val="tx1"/>
                </a:solidFill>
                <a:latin typeface="Times New Roman" panose="02020603050405020304" pitchFamily="18" charset="0"/>
              </a:defRPr>
            </a:lvl1pPr>
            <a:lvl2pPr marL="742950" indent="-285750" eaLnBrk="0" hangingPunct="0">
              <a:tabLst>
                <a:tab pos="255588" algn="l"/>
              </a:tabLst>
              <a:defRPr>
                <a:solidFill>
                  <a:schemeClr val="tx1"/>
                </a:solidFill>
                <a:latin typeface="Times New Roman" panose="02020603050405020304" pitchFamily="18" charset="0"/>
              </a:defRPr>
            </a:lvl2pPr>
            <a:lvl3pPr marL="1143000" indent="-228600" eaLnBrk="0" hangingPunct="0">
              <a:tabLst>
                <a:tab pos="255588" algn="l"/>
              </a:tabLst>
              <a:defRPr>
                <a:solidFill>
                  <a:schemeClr val="tx1"/>
                </a:solidFill>
                <a:latin typeface="Times New Roman" panose="02020603050405020304" pitchFamily="18" charset="0"/>
              </a:defRPr>
            </a:lvl3pPr>
            <a:lvl4pPr marL="1600200" indent="-228600" eaLnBrk="0" hangingPunct="0">
              <a:tabLst>
                <a:tab pos="255588" algn="l"/>
              </a:tabLst>
              <a:defRPr>
                <a:solidFill>
                  <a:schemeClr val="tx1"/>
                </a:solidFill>
                <a:latin typeface="Times New Roman" panose="02020603050405020304" pitchFamily="18" charset="0"/>
              </a:defRPr>
            </a:lvl4pPr>
            <a:lvl5pPr marL="2057400" indent="-228600" eaLnBrk="0" hangingPunct="0">
              <a:tabLst>
                <a:tab pos="255588"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9pPr>
          </a:lstStyle>
          <a:p>
            <a:pPr algn="just" eaLnBrk="1" hangingPunct="1"/>
            <a:r>
              <a:rPr lang="tr-TR" altLang="tr-TR" sz="2800" dirty="0" err="1">
                <a:latin typeface="Arial" panose="020B0604020202020204" pitchFamily="34" charset="0"/>
                <a:cs typeface="Arial" panose="020B0604020202020204" pitchFamily="34" charset="0"/>
              </a:rPr>
              <a:t>Etriyelerin</a:t>
            </a:r>
            <a:r>
              <a:rPr lang="tr-TR" altLang="tr-TR" sz="2800" dirty="0">
                <a:latin typeface="Arial" panose="020B0604020202020204" pitchFamily="34" charset="0"/>
                <a:cs typeface="Arial" panose="020B0604020202020204" pitchFamily="34" charset="0"/>
              </a:rPr>
              <a:t> deprem kuvvetine karşı üç önemli etkisi vardır:</a:t>
            </a:r>
          </a:p>
          <a:p>
            <a:pPr algn="just" eaLnBrk="1" hangingPunct="1"/>
            <a:r>
              <a:rPr lang="tr-TR" altLang="tr-TR" sz="2800" dirty="0">
                <a:latin typeface="Arial" panose="020B0604020202020204" pitchFamily="34" charset="0"/>
                <a:cs typeface="Arial" panose="020B0604020202020204" pitchFamily="34" charset="0"/>
              </a:rPr>
              <a:t>-Kesme kuvvetine karşı kolonun dayanımını arttırmak</a:t>
            </a:r>
          </a:p>
          <a:p>
            <a:pPr algn="just" eaLnBrk="1" hangingPunct="1"/>
            <a:r>
              <a:rPr lang="tr-TR" altLang="tr-TR" sz="2800" dirty="0">
                <a:latin typeface="Arial" panose="020B0604020202020204" pitchFamily="34" charset="0"/>
                <a:cs typeface="Arial" panose="020B0604020202020204" pitchFamily="34" charset="0"/>
              </a:rPr>
              <a:t> -Sargı donatısı olarak betonun </a:t>
            </a:r>
            <a:r>
              <a:rPr lang="tr-TR" altLang="tr-TR" sz="2800" dirty="0" err="1">
                <a:latin typeface="Arial" panose="020B0604020202020204" pitchFamily="34" charset="0"/>
                <a:cs typeface="Arial" panose="020B0604020202020204" pitchFamily="34" charset="0"/>
              </a:rPr>
              <a:t>sünekliğini</a:t>
            </a:r>
            <a:r>
              <a:rPr lang="tr-TR" altLang="tr-TR" sz="2800" dirty="0">
                <a:latin typeface="Arial" panose="020B0604020202020204" pitchFamily="34" charset="0"/>
                <a:cs typeface="Arial" panose="020B0604020202020204" pitchFamily="34" charset="0"/>
              </a:rPr>
              <a:t> arttırmak</a:t>
            </a:r>
          </a:p>
          <a:p>
            <a:pPr algn="just" eaLnBrk="1" hangingPunct="1"/>
            <a:r>
              <a:rPr lang="tr-TR" altLang="tr-TR" sz="2800" dirty="0">
                <a:latin typeface="Arial" panose="020B0604020202020204" pitchFamily="34" charset="0"/>
                <a:cs typeface="Arial" panose="020B0604020202020204" pitchFamily="34" charset="0"/>
              </a:rPr>
              <a:t>-Boyuna donatının bindirmeli eklerinde </a:t>
            </a:r>
            <a:r>
              <a:rPr lang="tr-TR" altLang="tr-TR" sz="2800" dirty="0" err="1">
                <a:latin typeface="Arial" panose="020B0604020202020204" pitchFamily="34" charset="0"/>
                <a:cs typeface="Arial" panose="020B0604020202020204" pitchFamily="34" charset="0"/>
              </a:rPr>
              <a:t>aderansı</a:t>
            </a:r>
            <a:r>
              <a:rPr lang="tr-TR" altLang="tr-TR" sz="2800" dirty="0">
                <a:latin typeface="Arial" panose="020B0604020202020204" pitchFamily="34" charset="0"/>
                <a:cs typeface="Arial" panose="020B0604020202020204" pitchFamily="34" charset="0"/>
              </a:rPr>
              <a:t> arttırmak</a:t>
            </a:r>
          </a:p>
        </p:txBody>
      </p:sp>
      <p:sp>
        <p:nvSpPr>
          <p:cNvPr id="4" name="Rectangle 3"/>
          <p:cNvSpPr>
            <a:spLocks noChangeArrowheads="1"/>
          </p:cNvSpPr>
          <p:nvPr/>
        </p:nvSpPr>
        <p:spPr bwMode="auto">
          <a:xfrm>
            <a:off x="3132674" y="504031"/>
            <a:ext cx="2769362" cy="579438"/>
          </a:xfrm>
          <a:prstGeom prst="rect">
            <a:avLst/>
          </a:prstGeom>
          <a:noFill/>
          <a:ln w="9525">
            <a:noFill/>
            <a:miter lim="800000"/>
            <a:headEnd/>
            <a:tailEnd/>
          </a:ln>
          <a:effectLst/>
        </p:spPr>
        <p:txBody>
          <a:bodyPr wrap="square">
            <a:spAutoFit/>
          </a:bodyPr>
          <a:lstStyle/>
          <a:p>
            <a:pPr algn="just">
              <a:defRPr/>
            </a:pPr>
            <a:r>
              <a:rPr lang="tr-TR" sz="3200" b="1" dirty="0">
                <a:solidFill>
                  <a:schemeClr val="accent5">
                    <a:lumMod val="75000"/>
                  </a:schemeClr>
                </a:solidFill>
              </a:rPr>
              <a:t>Kolon Hasarları</a:t>
            </a:r>
            <a:r>
              <a:rPr lang="tr-TR" sz="3200" dirty="0">
                <a:solidFill>
                  <a:schemeClr val="accent5">
                    <a:lumMod val="75000"/>
                  </a:schemeClr>
                </a:solidFill>
                <a:latin typeface="Arial" charset="0"/>
              </a:rPr>
              <a:t> </a:t>
            </a:r>
          </a:p>
        </p:txBody>
      </p:sp>
    </p:spTree>
    <p:extLst>
      <p:ext uri="{BB962C8B-B14F-4D97-AF65-F5344CB8AC3E}">
        <p14:creationId xmlns:p14="http://schemas.microsoft.com/office/powerpoint/2010/main" val="2188610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p:txBody>
          <a:bodyPr/>
          <a:lstStyle/>
          <a:p>
            <a:pPr algn="just">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12291" name="Rectangle 3"/>
          <p:cNvSpPr>
            <a:spLocks noChangeArrowheads="1"/>
          </p:cNvSpPr>
          <p:nvPr/>
        </p:nvSpPr>
        <p:spPr bwMode="auto">
          <a:xfrm>
            <a:off x="380010" y="1430347"/>
            <a:ext cx="802021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255588" algn="l"/>
              </a:tabLst>
              <a:defRPr>
                <a:solidFill>
                  <a:schemeClr val="tx1"/>
                </a:solidFill>
                <a:latin typeface="Times New Roman" panose="02020603050405020304" pitchFamily="18" charset="0"/>
              </a:defRPr>
            </a:lvl1pPr>
            <a:lvl2pPr marL="742950" indent="-285750" eaLnBrk="0" hangingPunct="0">
              <a:tabLst>
                <a:tab pos="255588" algn="l"/>
              </a:tabLst>
              <a:defRPr>
                <a:solidFill>
                  <a:schemeClr val="tx1"/>
                </a:solidFill>
                <a:latin typeface="Times New Roman" panose="02020603050405020304" pitchFamily="18" charset="0"/>
              </a:defRPr>
            </a:lvl2pPr>
            <a:lvl3pPr marL="1143000" indent="-228600" eaLnBrk="0" hangingPunct="0">
              <a:tabLst>
                <a:tab pos="255588" algn="l"/>
              </a:tabLst>
              <a:defRPr>
                <a:solidFill>
                  <a:schemeClr val="tx1"/>
                </a:solidFill>
                <a:latin typeface="Times New Roman" panose="02020603050405020304" pitchFamily="18" charset="0"/>
              </a:defRPr>
            </a:lvl3pPr>
            <a:lvl4pPr marL="1600200" indent="-228600" eaLnBrk="0" hangingPunct="0">
              <a:tabLst>
                <a:tab pos="255588" algn="l"/>
              </a:tabLst>
              <a:defRPr>
                <a:solidFill>
                  <a:schemeClr val="tx1"/>
                </a:solidFill>
                <a:latin typeface="Times New Roman" panose="02020603050405020304" pitchFamily="18" charset="0"/>
              </a:defRPr>
            </a:lvl4pPr>
            <a:lvl5pPr marL="2057400" indent="-228600" eaLnBrk="0" hangingPunct="0">
              <a:tabLst>
                <a:tab pos="255588"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9pPr>
          </a:lstStyle>
          <a:p>
            <a:pPr algn="just" eaLnBrk="1" hangingPunct="1"/>
            <a:r>
              <a:rPr lang="tr-TR" altLang="tr-TR" sz="2800" dirty="0">
                <a:latin typeface="Arial" panose="020B0604020202020204" pitchFamily="34" charset="0"/>
                <a:cs typeface="Arial" panose="020B0604020202020204" pitchFamily="34" charset="0"/>
              </a:rPr>
              <a:t>Kolonlarda </a:t>
            </a:r>
            <a:r>
              <a:rPr lang="tr-TR" altLang="tr-TR" sz="2800" dirty="0" err="1">
                <a:latin typeface="Arial" panose="020B0604020202020204" pitchFamily="34" charset="0"/>
                <a:cs typeface="Arial" panose="020B0604020202020204" pitchFamily="34" charset="0"/>
              </a:rPr>
              <a:t>etriyelerin</a:t>
            </a:r>
            <a:r>
              <a:rPr lang="tr-TR" altLang="tr-TR" sz="2800" dirty="0">
                <a:latin typeface="Arial" panose="020B0604020202020204" pitchFamily="34" charset="0"/>
                <a:cs typeface="Arial" panose="020B0604020202020204" pitchFamily="34" charset="0"/>
              </a:rPr>
              <a:t> sık yerleştirilmesi, deprem davranışları için olumludur. Ancak yeterli değildir. </a:t>
            </a:r>
            <a:r>
              <a:rPr lang="tr-TR" altLang="tr-TR" sz="2800" dirty="0" err="1">
                <a:latin typeface="Arial" panose="020B0604020202020204" pitchFamily="34" charset="0"/>
                <a:cs typeface="Arial" panose="020B0604020202020204" pitchFamily="34" charset="0"/>
              </a:rPr>
              <a:t>Etriye</a:t>
            </a:r>
            <a:r>
              <a:rPr lang="tr-TR" altLang="tr-TR" sz="2800" dirty="0">
                <a:latin typeface="Arial" panose="020B0604020202020204" pitchFamily="34" charset="0"/>
                <a:cs typeface="Arial" panose="020B0604020202020204" pitchFamily="34" charset="0"/>
              </a:rPr>
              <a:t> kancaları tekniğine uygun olarak yapılmayıp kancalar 90</a:t>
            </a:r>
            <a:r>
              <a:rPr lang="tr-TR" altLang="tr-TR" sz="2800" baseline="30000" dirty="0">
                <a:latin typeface="Arial" panose="020B0604020202020204" pitchFamily="34" charset="0"/>
                <a:cs typeface="Arial" panose="020B0604020202020204" pitchFamily="34" charset="0"/>
              </a:rPr>
              <a:t>o </a:t>
            </a:r>
            <a:r>
              <a:rPr lang="tr-TR" altLang="tr-TR" sz="2800" dirty="0">
                <a:latin typeface="Arial" panose="020B0604020202020204" pitchFamily="34" charset="0"/>
                <a:cs typeface="Arial" panose="020B0604020202020204" pitchFamily="34" charset="0"/>
              </a:rPr>
              <a:t>kıvrılırsa, depremde </a:t>
            </a:r>
            <a:r>
              <a:rPr lang="tr-TR" altLang="tr-TR" sz="2800" dirty="0" err="1">
                <a:latin typeface="Arial" panose="020B0604020202020204" pitchFamily="34" charset="0"/>
                <a:cs typeface="Arial" panose="020B0604020202020204" pitchFamily="34" charset="0"/>
              </a:rPr>
              <a:t>etriyeler</a:t>
            </a:r>
            <a:r>
              <a:rPr lang="tr-TR" altLang="tr-TR" sz="2800" dirty="0">
                <a:latin typeface="Arial" panose="020B0604020202020204" pitchFamily="34" charset="0"/>
                <a:cs typeface="Arial" panose="020B0604020202020204" pitchFamily="34" charset="0"/>
              </a:rPr>
              <a:t> çok kolay bir şekilde açılacak ve kolonun kırılmasına neden olacaktır. Kancalar 135</a:t>
            </a:r>
            <a:r>
              <a:rPr lang="tr-TR" altLang="tr-TR" sz="2800" baseline="30000" dirty="0">
                <a:latin typeface="Arial" panose="020B0604020202020204" pitchFamily="34" charset="0"/>
                <a:cs typeface="Arial" panose="020B0604020202020204" pitchFamily="34" charset="0"/>
              </a:rPr>
              <a:t>o </a:t>
            </a:r>
            <a:r>
              <a:rPr lang="tr-TR" altLang="tr-TR" sz="2800" dirty="0">
                <a:latin typeface="Arial" panose="020B0604020202020204" pitchFamily="34" charset="0"/>
                <a:cs typeface="Arial" panose="020B0604020202020204" pitchFamily="34" charset="0"/>
              </a:rPr>
              <a:t>kıvrılırsa kolay bir şekilde açılmayacak ve </a:t>
            </a:r>
            <a:r>
              <a:rPr lang="tr-TR" altLang="tr-TR" sz="2800" dirty="0" err="1">
                <a:latin typeface="Arial" panose="020B0604020202020204" pitchFamily="34" charset="0"/>
                <a:cs typeface="Arial" panose="020B0604020202020204" pitchFamily="34" charset="0"/>
              </a:rPr>
              <a:t>etriye</a:t>
            </a:r>
            <a:r>
              <a:rPr lang="tr-TR" altLang="tr-TR" sz="2800" dirty="0">
                <a:latin typeface="Arial" panose="020B0604020202020204" pitchFamily="34" charset="0"/>
                <a:cs typeface="Arial" panose="020B0604020202020204" pitchFamily="34" charset="0"/>
              </a:rPr>
              <a:t> tasarımda kendinden beklenen davranışı deprem esnasında gösterecektir.</a:t>
            </a:r>
            <a:endParaRPr lang="tr-TR" altLang="tr-TR" baseline="30000" dirty="0">
              <a:latin typeface="Arial" panose="020B0604020202020204" pitchFamily="34" charset="0"/>
              <a:cs typeface="Arial" panose="020B0604020202020204" pitchFamily="34" charset="0"/>
            </a:endParaRPr>
          </a:p>
        </p:txBody>
      </p:sp>
      <p:sp>
        <p:nvSpPr>
          <p:cNvPr id="4" name="Rectangle 3"/>
          <p:cNvSpPr>
            <a:spLocks noChangeArrowheads="1"/>
          </p:cNvSpPr>
          <p:nvPr/>
        </p:nvSpPr>
        <p:spPr bwMode="auto">
          <a:xfrm>
            <a:off x="3132674" y="504031"/>
            <a:ext cx="2769362" cy="579438"/>
          </a:xfrm>
          <a:prstGeom prst="rect">
            <a:avLst/>
          </a:prstGeom>
          <a:noFill/>
          <a:ln w="9525">
            <a:noFill/>
            <a:miter lim="800000"/>
            <a:headEnd/>
            <a:tailEnd/>
          </a:ln>
          <a:effectLst/>
        </p:spPr>
        <p:txBody>
          <a:bodyPr wrap="square">
            <a:spAutoFit/>
          </a:bodyPr>
          <a:lstStyle/>
          <a:p>
            <a:pPr algn="just">
              <a:defRPr/>
            </a:pPr>
            <a:r>
              <a:rPr lang="tr-TR" sz="3200" b="1" dirty="0">
                <a:solidFill>
                  <a:schemeClr val="accent5">
                    <a:lumMod val="75000"/>
                  </a:schemeClr>
                </a:solidFill>
              </a:rPr>
              <a:t>Kolon Hasarları</a:t>
            </a:r>
            <a:r>
              <a:rPr lang="tr-TR" sz="3200" dirty="0">
                <a:solidFill>
                  <a:schemeClr val="accent5">
                    <a:lumMod val="75000"/>
                  </a:schemeClr>
                </a:solidFill>
                <a:latin typeface="Arial" charset="0"/>
              </a:rPr>
              <a:t> </a:t>
            </a:r>
          </a:p>
        </p:txBody>
      </p:sp>
    </p:spTree>
    <p:extLst>
      <p:ext uri="{BB962C8B-B14F-4D97-AF65-F5344CB8AC3E}">
        <p14:creationId xmlns:p14="http://schemas.microsoft.com/office/powerpoint/2010/main" val="1042896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391886" y="1449265"/>
            <a:ext cx="7996464"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255588" algn="l"/>
              </a:tabLst>
              <a:defRPr>
                <a:solidFill>
                  <a:schemeClr val="tx1"/>
                </a:solidFill>
                <a:latin typeface="Times New Roman" panose="02020603050405020304" pitchFamily="18" charset="0"/>
              </a:defRPr>
            </a:lvl1pPr>
            <a:lvl2pPr marL="742950" indent="-285750" eaLnBrk="0" hangingPunct="0">
              <a:tabLst>
                <a:tab pos="255588" algn="l"/>
              </a:tabLst>
              <a:defRPr>
                <a:solidFill>
                  <a:schemeClr val="tx1"/>
                </a:solidFill>
                <a:latin typeface="Times New Roman" panose="02020603050405020304" pitchFamily="18" charset="0"/>
              </a:defRPr>
            </a:lvl2pPr>
            <a:lvl3pPr marL="1143000" indent="-228600" eaLnBrk="0" hangingPunct="0">
              <a:tabLst>
                <a:tab pos="255588" algn="l"/>
              </a:tabLst>
              <a:defRPr>
                <a:solidFill>
                  <a:schemeClr val="tx1"/>
                </a:solidFill>
                <a:latin typeface="Times New Roman" panose="02020603050405020304" pitchFamily="18" charset="0"/>
              </a:defRPr>
            </a:lvl3pPr>
            <a:lvl4pPr marL="1600200" indent="-228600" eaLnBrk="0" hangingPunct="0">
              <a:tabLst>
                <a:tab pos="255588" algn="l"/>
              </a:tabLst>
              <a:defRPr>
                <a:solidFill>
                  <a:schemeClr val="tx1"/>
                </a:solidFill>
                <a:latin typeface="Times New Roman" panose="02020603050405020304" pitchFamily="18" charset="0"/>
              </a:defRPr>
            </a:lvl4pPr>
            <a:lvl5pPr marL="2057400" indent="-228600" eaLnBrk="0" hangingPunct="0">
              <a:tabLst>
                <a:tab pos="255588"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9pPr>
          </a:lstStyle>
          <a:p>
            <a:pPr algn="just" eaLnBrk="1" hangingPunct="1"/>
            <a:r>
              <a:rPr lang="tr-TR" altLang="tr-TR" sz="2800" dirty="0" err="1">
                <a:latin typeface="Arial" panose="020B0604020202020204" pitchFamily="34" charset="0"/>
                <a:cs typeface="Arial" panose="020B0604020202020204" pitchFamily="34" charset="0"/>
              </a:rPr>
              <a:t>Fretli</a:t>
            </a:r>
            <a:r>
              <a:rPr lang="tr-TR" altLang="tr-TR" sz="2800" dirty="0">
                <a:latin typeface="Arial" panose="020B0604020202020204" pitchFamily="34" charset="0"/>
                <a:cs typeface="Arial" panose="020B0604020202020204" pitchFamily="34" charset="0"/>
              </a:rPr>
              <a:t> kolonlarda basınç yükü arttığında ilk olarak çekirdek alanı dışındaki beton örtüsü dökülecektir. Sargı donatısı çekirdek betonuna basınç uygulayarak, kolonun hem dayanımına </a:t>
            </a:r>
            <a:r>
              <a:rPr lang="tr-TR" altLang="tr-TR" sz="2800" dirty="0" smtClean="0">
                <a:latin typeface="Arial" panose="020B0604020202020204" pitchFamily="34" charset="0"/>
                <a:cs typeface="Arial" panose="020B0604020202020204" pitchFamily="34" charset="0"/>
              </a:rPr>
              <a:t>hem de </a:t>
            </a:r>
            <a:r>
              <a:rPr lang="tr-TR" altLang="tr-TR" sz="2800" dirty="0" err="1">
                <a:latin typeface="Arial" panose="020B0604020202020204" pitchFamily="34" charset="0"/>
                <a:cs typeface="Arial" panose="020B0604020202020204" pitchFamily="34" charset="0"/>
              </a:rPr>
              <a:t>sünekliğine</a:t>
            </a:r>
            <a:r>
              <a:rPr lang="tr-TR" altLang="tr-TR" sz="2800" dirty="0">
                <a:latin typeface="Arial" panose="020B0604020202020204" pitchFamily="34" charset="0"/>
                <a:cs typeface="Arial" panose="020B0604020202020204" pitchFamily="34" charset="0"/>
              </a:rPr>
              <a:t> katkıda bulunmaktadır. Dolayısıyla </a:t>
            </a:r>
            <a:r>
              <a:rPr lang="tr-TR" altLang="tr-TR" sz="2800" dirty="0" err="1">
                <a:latin typeface="Arial" panose="020B0604020202020204" pitchFamily="34" charset="0"/>
                <a:cs typeface="Arial" panose="020B0604020202020204" pitchFamily="34" charset="0"/>
              </a:rPr>
              <a:t>etriyeli</a:t>
            </a:r>
            <a:r>
              <a:rPr lang="tr-TR" altLang="tr-TR" sz="2800" dirty="0">
                <a:latin typeface="Arial" panose="020B0604020202020204" pitchFamily="34" charset="0"/>
                <a:cs typeface="Arial" panose="020B0604020202020204" pitchFamily="34" charset="0"/>
              </a:rPr>
              <a:t> kolonların ağır hasar gördüğü depremi, aynı etkiye maruz </a:t>
            </a:r>
            <a:r>
              <a:rPr lang="tr-TR" altLang="tr-TR" sz="2800" dirty="0" err="1">
                <a:latin typeface="Arial" panose="020B0604020202020204" pitchFamily="34" charset="0"/>
                <a:cs typeface="Arial" panose="020B0604020202020204" pitchFamily="34" charset="0"/>
              </a:rPr>
              <a:t>fretli</a:t>
            </a:r>
            <a:r>
              <a:rPr lang="tr-TR" altLang="tr-TR" sz="2800" dirty="0">
                <a:latin typeface="Arial" panose="020B0604020202020204" pitchFamily="34" charset="0"/>
                <a:cs typeface="Arial" panose="020B0604020202020204" pitchFamily="34" charset="0"/>
              </a:rPr>
              <a:t> kolonların sadece hafif hasarla atlatma ihtimali yüksektir.</a:t>
            </a:r>
            <a:endParaRPr lang="tr-TR" altLang="tr-TR" baseline="30000" dirty="0">
              <a:latin typeface="Arial" panose="020B0604020202020204" pitchFamily="34" charset="0"/>
              <a:cs typeface="Arial" panose="020B0604020202020204" pitchFamily="34" charset="0"/>
            </a:endParaRPr>
          </a:p>
        </p:txBody>
      </p:sp>
      <p:sp>
        <p:nvSpPr>
          <p:cNvPr id="5" name="Rectangle 3"/>
          <p:cNvSpPr>
            <a:spLocks noChangeArrowheads="1"/>
          </p:cNvSpPr>
          <p:nvPr/>
        </p:nvSpPr>
        <p:spPr bwMode="auto">
          <a:xfrm>
            <a:off x="3132674" y="504031"/>
            <a:ext cx="2769362" cy="579438"/>
          </a:xfrm>
          <a:prstGeom prst="rect">
            <a:avLst/>
          </a:prstGeom>
          <a:noFill/>
          <a:ln w="9525">
            <a:noFill/>
            <a:miter lim="800000"/>
            <a:headEnd/>
            <a:tailEnd/>
          </a:ln>
          <a:effectLst/>
        </p:spPr>
        <p:txBody>
          <a:bodyPr wrap="square">
            <a:spAutoFit/>
          </a:bodyPr>
          <a:lstStyle/>
          <a:p>
            <a:pPr algn="just">
              <a:defRPr/>
            </a:pPr>
            <a:r>
              <a:rPr lang="tr-TR" sz="3200" b="1" dirty="0">
                <a:solidFill>
                  <a:schemeClr val="accent5">
                    <a:lumMod val="75000"/>
                  </a:schemeClr>
                </a:solidFill>
              </a:rPr>
              <a:t>Kolon Hasarları</a:t>
            </a:r>
            <a:r>
              <a:rPr lang="tr-TR" sz="3200" dirty="0">
                <a:solidFill>
                  <a:schemeClr val="accent5">
                    <a:lumMod val="75000"/>
                  </a:schemeClr>
                </a:solidFill>
                <a:latin typeface="Arial" charset="0"/>
              </a:rPr>
              <a:t> </a:t>
            </a:r>
          </a:p>
        </p:txBody>
      </p:sp>
    </p:spTree>
    <p:extLst>
      <p:ext uri="{BB962C8B-B14F-4D97-AF65-F5344CB8AC3E}">
        <p14:creationId xmlns:p14="http://schemas.microsoft.com/office/powerpoint/2010/main" val="570924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p:txBody>
          <a:bodyPr/>
          <a:lstStyle/>
          <a:p>
            <a:pPr algn="just">
              <a:buFont typeface="Wingdings" panose="05000000000000000000" pitchFamily="2" charset="2"/>
              <a:buNone/>
            </a:pPr>
            <a:r>
              <a:rPr lang="tr-TR" altLang="tr-TR" b="1" dirty="0" smtClean="0"/>
              <a:t>   </a:t>
            </a:r>
            <a:endParaRPr lang="tr-TR" altLang="tr-TR" dirty="0" smtClean="0">
              <a:solidFill>
                <a:schemeClr val="hlink"/>
              </a:solidFill>
              <a:latin typeface="Times New Roman" panose="02020603050405020304" pitchFamily="18" charset="0"/>
            </a:endParaRPr>
          </a:p>
        </p:txBody>
      </p:sp>
      <p:sp>
        <p:nvSpPr>
          <p:cNvPr id="14339" name="Rectangle 3"/>
          <p:cNvSpPr>
            <a:spLocks noChangeArrowheads="1"/>
          </p:cNvSpPr>
          <p:nvPr/>
        </p:nvSpPr>
        <p:spPr bwMode="auto">
          <a:xfrm>
            <a:off x="391886" y="1653490"/>
            <a:ext cx="796083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255588" algn="l"/>
              </a:tabLst>
              <a:defRPr>
                <a:solidFill>
                  <a:schemeClr val="tx1"/>
                </a:solidFill>
                <a:latin typeface="Times New Roman" panose="02020603050405020304" pitchFamily="18" charset="0"/>
              </a:defRPr>
            </a:lvl1pPr>
            <a:lvl2pPr marL="742950" indent="-285750" eaLnBrk="0" hangingPunct="0">
              <a:tabLst>
                <a:tab pos="255588" algn="l"/>
              </a:tabLst>
              <a:defRPr>
                <a:solidFill>
                  <a:schemeClr val="tx1"/>
                </a:solidFill>
                <a:latin typeface="Times New Roman" panose="02020603050405020304" pitchFamily="18" charset="0"/>
              </a:defRPr>
            </a:lvl2pPr>
            <a:lvl3pPr marL="1143000" indent="-228600" eaLnBrk="0" hangingPunct="0">
              <a:tabLst>
                <a:tab pos="255588" algn="l"/>
              </a:tabLst>
              <a:defRPr>
                <a:solidFill>
                  <a:schemeClr val="tx1"/>
                </a:solidFill>
                <a:latin typeface="Times New Roman" panose="02020603050405020304" pitchFamily="18" charset="0"/>
              </a:defRPr>
            </a:lvl3pPr>
            <a:lvl4pPr marL="1600200" indent="-228600" eaLnBrk="0" hangingPunct="0">
              <a:tabLst>
                <a:tab pos="255588" algn="l"/>
              </a:tabLst>
              <a:defRPr>
                <a:solidFill>
                  <a:schemeClr val="tx1"/>
                </a:solidFill>
                <a:latin typeface="Times New Roman" panose="02020603050405020304" pitchFamily="18" charset="0"/>
              </a:defRPr>
            </a:lvl4pPr>
            <a:lvl5pPr marL="2057400" indent="-228600" eaLnBrk="0" hangingPunct="0">
              <a:tabLst>
                <a:tab pos="255588"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255588" algn="l"/>
              </a:tabLst>
              <a:defRPr>
                <a:solidFill>
                  <a:schemeClr val="tx1"/>
                </a:solidFill>
                <a:latin typeface="Times New Roman" panose="02020603050405020304" pitchFamily="18" charset="0"/>
              </a:defRPr>
            </a:lvl9pPr>
          </a:lstStyle>
          <a:p>
            <a:pPr algn="just" eaLnBrk="1" hangingPunct="1"/>
            <a:r>
              <a:rPr lang="tr-TR" altLang="tr-TR" sz="2800" dirty="0">
                <a:latin typeface="Arial" panose="020B0604020202020204" pitchFamily="34" charset="0"/>
                <a:cs typeface="Arial" panose="020B0604020202020204" pitchFamily="34" charset="0"/>
              </a:rPr>
              <a:t>Kolona etkiyen yükün aşırı artması durumunda </a:t>
            </a:r>
            <a:r>
              <a:rPr lang="tr-TR" altLang="tr-TR" sz="2800" dirty="0" err="1">
                <a:latin typeface="Arial" panose="020B0604020202020204" pitchFamily="34" charset="0"/>
                <a:cs typeface="Arial" panose="020B0604020202020204" pitchFamily="34" charset="0"/>
              </a:rPr>
              <a:t>fretli</a:t>
            </a:r>
            <a:r>
              <a:rPr lang="tr-TR" altLang="tr-TR" sz="2800" dirty="0">
                <a:latin typeface="Arial" panose="020B0604020202020204" pitchFamily="34" charset="0"/>
                <a:cs typeface="Arial" panose="020B0604020202020204" pitchFamily="34" charset="0"/>
              </a:rPr>
              <a:t> kolonlarda kırılacaktır. Ancak kırılma </a:t>
            </a:r>
            <a:r>
              <a:rPr lang="tr-TR" altLang="tr-TR" sz="2800" dirty="0" err="1">
                <a:latin typeface="Arial" panose="020B0604020202020204" pitchFamily="34" charset="0"/>
                <a:cs typeface="Arial" panose="020B0604020202020204" pitchFamily="34" charset="0"/>
              </a:rPr>
              <a:t>etriyeli</a:t>
            </a:r>
            <a:r>
              <a:rPr lang="tr-TR" altLang="tr-TR" sz="2800" dirty="0">
                <a:latin typeface="Arial" panose="020B0604020202020204" pitchFamily="34" charset="0"/>
                <a:cs typeface="Arial" panose="020B0604020202020204" pitchFamily="34" charset="0"/>
              </a:rPr>
              <a:t> kolonlardaki kadar gevrek bir şekilde olmayacak, daha </a:t>
            </a:r>
            <a:r>
              <a:rPr lang="tr-TR" altLang="tr-TR" sz="2800" dirty="0" err="1">
                <a:latin typeface="Arial" panose="020B0604020202020204" pitchFamily="34" charset="0"/>
                <a:cs typeface="Arial" panose="020B0604020202020204" pitchFamily="34" charset="0"/>
              </a:rPr>
              <a:t>sünek</a:t>
            </a:r>
            <a:r>
              <a:rPr lang="tr-TR" altLang="tr-TR" sz="2800" dirty="0">
                <a:latin typeface="Arial" panose="020B0604020202020204" pitchFamily="34" charset="0"/>
                <a:cs typeface="Arial" panose="020B0604020202020204" pitchFamily="34" charset="0"/>
              </a:rPr>
              <a:t> bir şekilde gerçekleşecektir.</a:t>
            </a:r>
            <a:endParaRPr lang="tr-TR" altLang="tr-TR" baseline="30000" dirty="0">
              <a:latin typeface="Arial" panose="020B0604020202020204" pitchFamily="34" charset="0"/>
              <a:cs typeface="Arial" panose="020B0604020202020204" pitchFamily="34" charset="0"/>
            </a:endParaRPr>
          </a:p>
        </p:txBody>
      </p:sp>
      <p:sp>
        <p:nvSpPr>
          <p:cNvPr id="4" name="Rectangle 3"/>
          <p:cNvSpPr>
            <a:spLocks noChangeArrowheads="1"/>
          </p:cNvSpPr>
          <p:nvPr/>
        </p:nvSpPr>
        <p:spPr bwMode="auto">
          <a:xfrm>
            <a:off x="3132674" y="504031"/>
            <a:ext cx="2769362" cy="579438"/>
          </a:xfrm>
          <a:prstGeom prst="rect">
            <a:avLst/>
          </a:prstGeom>
          <a:noFill/>
          <a:ln w="9525">
            <a:noFill/>
            <a:miter lim="800000"/>
            <a:headEnd/>
            <a:tailEnd/>
          </a:ln>
          <a:effectLst/>
        </p:spPr>
        <p:txBody>
          <a:bodyPr wrap="square">
            <a:spAutoFit/>
          </a:bodyPr>
          <a:lstStyle/>
          <a:p>
            <a:pPr algn="just">
              <a:defRPr/>
            </a:pPr>
            <a:r>
              <a:rPr lang="tr-TR" sz="3200" b="1" dirty="0">
                <a:solidFill>
                  <a:schemeClr val="accent5">
                    <a:lumMod val="75000"/>
                  </a:schemeClr>
                </a:solidFill>
              </a:rPr>
              <a:t>Kolon Hasarları</a:t>
            </a:r>
            <a:r>
              <a:rPr lang="tr-TR" sz="3200" dirty="0">
                <a:solidFill>
                  <a:schemeClr val="accent5">
                    <a:lumMod val="75000"/>
                  </a:schemeClr>
                </a:solidFill>
                <a:latin typeface="Arial" charset="0"/>
              </a:rPr>
              <a:t> </a:t>
            </a:r>
          </a:p>
        </p:txBody>
      </p:sp>
    </p:spTree>
    <p:extLst>
      <p:ext uri="{BB962C8B-B14F-4D97-AF65-F5344CB8AC3E}">
        <p14:creationId xmlns:p14="http://schemas.microsoft.com/office/powerpoint/2010/main" val="21409437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12441</TotalTime>
  <Words>334</Words>
  <Application>Microsoft Office PowerPoint</Application>
  <PresentationFormat>Ekran Gösterisi (4:3)</PresentationFormat>
  <Paragraphs>27</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8</vt:i4>
      </vt:variant>
    </vt:vector>
  </HeadingPairs>
  <TitlesOfParts>
    <vt:vector size="16"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809</cp:revision>
  <cp:lastPrinted>2016-10-24T07:53:35Z</cp:lastPrinted>
  <dcterms:created xsi:type="dcterms:W3CDTF">2016-09-18T09:35:24Z</dcterms:created>
  <dcterms:modified xsi:type="dcterms:W3CDTF">2020-02-28T07:52:09Z</dcterms:modified>
</cp:coreProperties>
</file>