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ctorianweb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A053-0257-704A-BE89-CE0BF3622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19th Century Brıtısh fıctıon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8EB95-4E0C-C949-B855-20C30851F6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Introductıon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9649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2648-3935-2849-9C39-F1296BFD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A brıef look at the fırst half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961E-347E-5F46-BE77-0E139758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Romance</a:t>
            </a:r>
          </a:p>
          <a:p>
            <a:r>
              <a:rPr lang="en-TR" dirty="0"/>
              <a:t>Gothic</a:t>
            </a:r>
          </a:p>
          <a:p>
            <a:r>
              <a:rPr lang="en-TR" dirty="0"/>
              <a:t>The Brontë Sisters</a:t>
            </a:r>
          </a:p>
          <a:p>
            <a:r>
              <a:rPr lang="en-TR" dirty="0"/>
              <a:t>Mary Shelley</a:t>
            </a:r>
          </a:p>
          <a:p>
            <a:r>
              <a:rPr lang="en-TR" dirty="0"/>
              <a:t>Impact of Romanticism</a:t>
            </a:r>
          </a:p>
          <a:p>
            <a:r>
              <a:rPr lang="en-TR" dirty="0"/>
              <a:t>Impact of the Industrial Revolution</a:t>
            </a:r>
          </a:p>
        </p:txBody>
      </p:sp>
    </p:spTree>
    <p:extLst>
      <p:ext uri="{BB962C8B-B14F-4D97-AF65-F5344CB8AC3E}">
        <p14:creationId xmlns:p14="http://schemas.microsoft.com/office/powerpoint/2010/main" val="198004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AD0A5-9E6F-9249-B852-119EB7BB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from romance to realısm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7A064-D8FF-F944-8463-4B9A2EB5B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dirty="0"/>
              <a:t>End of the 18th Century-Beginning of the 19th: Romanticism was predominant.</a:t>
            </a:r>
          </a:p>
          <a:p>
            <a:r>
              <a:rPr lang="en-TR" dirty="0"/>
              <a:t>Fiction grew out of the traditions of romance and Romanticism.</a:t>
            </a:r>
          </a:p>
          <a:p>
            <a:r>
              <a:rPr lang="en-TR" dirty="0"/>
              <a:t>In the first 3 decades of the 19th Century romance and gothic were the main sub-genres.</a:t>
            </a:r>
          </a:p>
          <a:p>
            <a:r>
              <a:rPr lang="en-TR" dirty="0"/>
              <a:t>Largely female audience</a:t>
            </a:r>
          </a:p>
          <a:p>
            <a:r>
              <a:rPr lang="en-TR" dirty="0"/>
              <a:t>Conformity to a moral code</a:t>
            </a:r>
          </a:p>
          <a:p>
            <a:r>
              <a:rPr lang="en-TR" dirty="0"/>
              <a:t>Conformity with conventions</a:t>
            </a:r>
          </a:p>
          <a:p>
            <a:r>
              <a:rPr lang="en-TR" dirty="0"/>
              <a:t>From mid-19th Century onwards: Realism becomes predominant.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2036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9DD9-C977-2148-863B-34D2664EB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new exploratıons later ın the century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669A8-6451-8246-80C7-62F6A2DF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the state of the nation</a:t>
            </a:r>
          </a:p>
          <a:p>
            <a:r>
              <a:rPr lang="en-TR" dirty="0"/>
              <a:t>the feel of the culture</a:t>
            </a:r>
          </a:p>
          <a:p>
            <a:r>
              <a:rPr lang="en-TR" dirty="0"/>
              <a:t>the relationship between personal and historical life</a:t>
            </a:r>
          </a:p>
          <a:p>
            <a:r>
              <a:rPr lang="en-TR" dirty="0"/>
              <a:t>changing relations of past and present</a:t>
            </a:r>
          </a:p>
          <a:p>
            <a:pPr lvl="1"/>
            <a:r>
              <a:rPr lang="en-TR" dirty="0"/>
              <a:t>town and country</a:t>
            </a:r>
          </a:p>
          <a:p>
            <a:pPr lvl="1"/>
            <a:r>
              <a:rPr lang="en-TR" dirty="0"/>
              <a:t>class and class</a:t>
            </a:r>
          </a:p>
          <a:p>
            <a:pPr lvl="1"/>
            <a:r>
              <a:rPr lang="en-TR" dirty="0"/>
              <a:t>wealth and poverty</a:t>
            </a:r>
          </a:p>
          <a:p>
            <a:r>
              <a:rPr lang="en-TR" dirty="0"/>
              <a:t>religious duties, moral anxieties, social issues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33958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E5F3-2D51-9B4C-93C8-CECA52C4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Socıal ıssues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8AE2D-7260-2943-A014-68206922B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harsh industrialism</a:t>
            </a:r>
          </a:p>
          <a:p>
            <a:r>
              <a:rPr lang="en-TR" dirty="0"/>
              <a:t>moral indifference</a:t>
            </a:r>
          </a:p>
          <a:p>
            <a:r>
              <a:rPr lang="en-TR" dirty="0"/>
              <a:t>social suffering</a:t>
            </a:r>
          </a:p>
          <a:p>
            <a:r>
              <a:rPr lang="en-TR" dirty="0"/>
              <a:t>ideological contradiction</a:t>
            </a:r>
          </a:p>
          <a:p>
            <a:r>
              <a:rPr lang="en-TR" dirty="0"/>
              <a:t>rising religious uncertainties</a:t>
            </a:r>
          </a:p>
          <a:p>
            <a:r>
              <a:rPr lang="en-TR" dirty="0"/>
              <a:t>political transformation</a:t>
            </a:r>
          </a:p>
          <a:p>
            <a:r>
              <a:rPr lang="en-TR" dirty="0"/>
              <a:t>scientific discoveries/technological growth</a:t>
            </a:r>
          </a:p>
        </p:txBody>
      </p:sp>
    </p:spTree>
    <p:extLst>
      <p:ext uri="{BB962C8B-B14F-4D97-AF65-F5344CB8AC3E}">
        <p14:creationId xmlns:p14="http://schemas.microsoft.com/office/powerpoint/2010/main" val="423075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4D15-4DD5-C343-A32F-7E47C8F7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Traditıonal realısm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FB100-5447-6B4F-850C-C4A63A28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chronological plots</a:t>
            </a:r>
          </a:p>
          <a:p>
            <a:r>
              <a:rPr lang="en-TR" dirty="0"/>
              <a:t>continuous narratives</a:t>
            </a:r>
          </a:p>
          <a:p>
            <a:r>
              <a:rPr lang="en-TR" dirty="0"/>
              <a:t>omniscient narrators</a:t>
            </a:r>
          </a:p>
          <a:p>
            <a:r>
              <a:rPr lang="en-TR" dirty="0"/>
              <a:t>closed endings</a:t>
            </a:r>
          </a:p>
        </p:txBody>
      </p:sp>
    </p:spTree>
    <p:extLst>
      <p:ext uri="{BB962C8B-B14F-4D97-AF65-F5344CB8AC3E}">
        <p14:creationId xmlns:p14="http://schemas.microsoft.com/office/powerpoint/2010/main" val="1792362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1BE36-9405-FC4A-B865-15C5BF358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Types of novels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3D937-BDE0-2741-B435-7162E147E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TR" dirty="0"/>
              <a:t>The Historical Novel</a:t>
            </a:r>
          </a:p>
          <a:p>
            <a:r>
              <a:rPr lang="en-TR" dirty="0"/>
              <a:t>The Condition-of-England Novel</a:t>
            </a:r>
          </a:p>
          <a:p>
            <a:r>
              <a:rPr lang="en-TR" dirty="0"/>
              <a:t>Social (Problem) Novel</a:t>
            </a:r>
          </a:p>
          <a:p>
            <a:endParaRPr lang="en-TR" dirty="0"/>
          </a:p>
          <a:p>
            <a:r>
              <a:rPr lang="en-TR" dirty="0"/>
              <a:t>Utopia (William Morris, H. G. Wells)</a:t>
            </a:r>
          </a:p>
          <a:p>
            <a:r>
              <a:rPr lang="en-TR" dirty="0"/>
              <a:t>Fantasy (Lewis Carroll</a:t>
            </a:r>
            <a:r>
              <a:rPr lang="en-TR"/>
              <a:t>, Sheridan </a:t>
            </a:r>
            <a:r>
              <a:rPr lang="en-TR" dirty="0"/>
              <a:t>Le Fanu, Bram Stoker, Robert Louis Stevenson, Oscar Wilde)</a:t>
            </a:r>
          </a:p>
          <a:p>
            <a:r>
              <a:rPr lang="en-TR" dirty="0"/>
              <a:t>Detective (Wilkie Collins, Arthur Conan Doyle)</a:t>
            </a:r>
          </a:p>
        </p:txBody>
      </p:sp>
    </p:spTree>
    <p:extLst>
      <p:ext uri="{BB962C8B-B14F-4D97-AF65-F5344CB8AC3E}">
        <p14:creationId xmlns:p14="http://schemas.microsoft.com/office/powerpoint/2010/main" val="218481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CA37-830B-0D44-926B-D4E611410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READING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7B29-BD43-9C40-99FB-A6DBB61B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800" i="1" dirty="0"/>
              <a:t>A Tale of  Two Cities </a:t>
            </a:r>
            <a:r>
              <a:rPr lang="en-TR" sz="2800" dirty="0"/>
              <a:t>by Charles Dickens</a:t>
            </a:r>
          </a:p>
          <a:p>
            <a:pPr marL="0" indent="0">
              <a:buNone/>
            </a:pPr>
            <a:endParaRPr lang="en-TR" sz="2800" dirty="0"/>
          </a:p>
          <a:p>
            <a:r>
              <a:rPr lang="en-TR" sz="2800" i="1" dirty="0"/>
              <a:t>North and South </a:t>
            </a:r>
            <a:r>
              <a:rPr lang="en-TR" sz="2800" dirty="0"/>
              <a:t>by Elizabeth Gaskell</a:t>
            </a:r>
          </a:p>
          <a:p>
            <a:pPr marL="0" indent="0">
              <a:buNone/>
            </a:pPr>
            <a:endParaRPr lang="en-TR" sz="2800" dirty="0"/>
          </a:p>
          <a:p>
            <a:r>
              <a:rPr lang="en-TR" sz="2800" i="1" dirty="0"/>
              <a:t>The Mill on the Floss </a:t>
            </a:r>
            <a:r>
              <a:rPr lang="en-TR" sz="2800" dirty="0"/>
              <a:t>by George Eliot</a:t>
            </a:r>
            <a:endParaRPr lang="en-TR" sz="2800" i="1" dirty="0"/>
          </a:p>
        </p:txBody>
      </p:sp>
    </p:spTree>
    <p:extLst>
      <p:ext uri="{BB962C8B-B14F-4D97-AF65-F5344CB8AC3E}">
        <p14:creationId xmlns:p14="http://schemas.microsoft.com/office/powerpoint/2010/main" val="291161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EC41A-34C1-E44C-8098-1DF9A953E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hlinkClick r:id="rId2"/>
              </a:rPr>
              <a:t>http://</a:t>
            </a:r>
            <a:r>
              <a:rPr lang="en-US" cap="none" dirty="0" err="1">
                <a:hlinkClick r:id="rId2"/>
              </a:rPr>
              <a:t>victorianweb.org</a:t>
            </a:r>
            <a:r>
              <a:rPr lang="en-US" cap="none" dirty="0">
                <a:hlinkClick r:id="rId2"/>
              </a:rPr>
              <a:t>/</a:t>
            </a:r>
            <a:endParaRPr lang="en-TR" cap="none" dirty="0"/>
          </a:p>
        </p:txBody>
      </p:sp>
    </p:spTree>
    <p:extLst>
      <p:ext uri="{BB962C8B-B14F-4D97-AF65-F5344CB8AC3E}">
        <p14:creationId xmlns:p14="http://schemas.microsoft.com/office/powerpoint/2010/main" val="3137083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</TotalTime>
  <Words>252</Words>
  <Application>Microsoft Macintosh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19th Century Brıtısh fıctıon II</vt:lpstr>
      <vt:lpstr>A brıef look at the fırst half</vt:lpstr>
      <vt:lpstr>from romance to realısm</vt:lpstr>
      <vt:lpstr>new exploratıons later ın the century</vt:lpstr>
      <vt:lpstr>Socıal ıssues</vt:lpstr>
      <vt:lpstr>Traditıonal realısm</vt:lpstr>
      <vt:lpstr>Types of novels</vt:lpstr>
      <vt:lpstr>READING LIST</vt:lpstr>
      <vt:lpstr>http://victorianweb.org/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19th Century Brıtısh fıctıon II</dc:title>
  <dc:creator>Seda.Peksen</dc:creator>
  <cp:lastModifiedBy>Seda.Peksen</cp:lastModifiedBy>
  <cp:revision>9</cp:revision>
  <dcterms:created xsi:type="dcterms:W3CDTF">2021-02-22T10:28:01Z</dcterms:created>
  <dcterms:modified xsi:type="dcterms:W3CDTF">2021-02-24T07:17:38Z</dcterms:modified>
</cp:coreProperties>
</file>