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3" r:id="rId2"/>
    <p:sldId id="264" r:id="rId3"/>
    <p:sldId id="265" r:id="rId4"/>
    <p:sldId id="275" r:id="rId5"/>
    <p:sldId id="277" r:id="rId6"/>
    <p:sldId id="278" r:id="rId7"/>
    <p:sldId id="279" r:id="rId8"/>
    <p:sldId id="280" r:id="rId9"/>
    <p:sldId id="281" r:id="rId10"/>
    <p:sldId id="282" r:id="rId11"/>
    <p:sldId id="284" r:id="rId12"/>
    <p:sldId id="285" r:id="rId13"/>
    <p:sldId id="286" r:id="rId14"/>
    <p:sldId id="287" r:id="rId15"/>
    <p:sldId id="289" r:id="rId16"/>
    <p:sldId id="292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82123" autoAdjust="0"/>
  </p:normalViewPr>
  <p:slideViewPr>
    <p:cSldViewPr snapToGrid="0">
      <p:cViewPr varScale="1">
        <p:scale>
          <a:sx n="59" d="100"/>
          <a:sy n="59" d="100"/>
        </p:scale>
        <p:origin x="11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4B7CC-1901-413B-963C-2021EC7CC1B5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025C3-A12D-41A3-9CA4-50DAE6C08E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715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025C3-A12D-41A3-9CA4-50DAE6C08E1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8910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025C3-A12D-41A3-9CA4-50DAE6C08E1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425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025C3-A12D-41A3-9CA4-50DAE6C08E1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161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025C3-A12D-41A3-9CA4-50DAE6C08E1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41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025C3-A12D-41A3-9CA4-50DAE6C08E1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906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025C3-A12D-41A3-9CA4-50DAE6C08E1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619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025C3-A12D-41A3-9CA4-50DAE6C08E1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779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teachings of Jesus</a:t>
            </a:r>
            <a:r>
              <a:rPr lang="tr-T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himself are difficult to put into a single philosophical system; but</a:t>
            </a:r>
            <a:r>
              <a:rPr lang="tr-T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God's purpose in sending him, the existence of the pagan deities,</a:t>
            </a:r>
            <a:r>
              <a:rPr lang="tr-T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position of Christianity in the state, and such topics were</a:t>
            </a:r>
            <a:r>
              <a:rPr lang="tr-T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discussed, by the attackers and the defenders of Christianity, on</a:t>
            </a:r>
            <a:r>
              <a:rPr lang="tr-T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philosophical basis.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025C3-A12D-41A3-9CA4-50DAE6C08E1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732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025C3-A12D-41A3-9CA4-50DAE6C08E1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165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025C3-A12D-41A3-9CA4-50DAE6C08E1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658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025C3-A12D-41A3-9CA4-50DAE6C08E1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078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76F4E43E-B3E3-4581-BF19-8E81CE2259A6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944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43E-B3E3-4581-BF19-8E81CE2259A6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76F4E43E-B3E3-4581-BF19-8E81CE2259A6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566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43E-B3E3-4581-BF19-8E81CE2259A6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753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6F4E43E-B3E3-4581-BF19-8E81CE2259A6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0976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43E-B3E3-4581-BF19-8E81CE2259A6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779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43E-B3E3-4581-BF19-8E81CE2259A6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71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43E-B3E3-4581-BF19-8E81CE2259A6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748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43E-B3E3-4581-BF19-8E81CE2259A6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066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76F4E43E-B3E3-4581-BF19-8E81CE2259A6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161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76F4E43E-B3E3-4581-BF19-8E81CE2259A6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620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76F4E43E-B3E3-4581-BF19-8E81CE2259A6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80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F5C4964-2B7E-4B79-997B-3F4FF3B09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41CCC2DF-9B64-4AD5-9D3B-E9165DDD9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A84C4C7F-9B81-4DF4-BFD1-9A4A8988F8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DC49E10-BF5A-413B-B929-A3A2EEA4CD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16" name="Freeform 57">
            <a:extLst>
              <a:ext uri="{FF2B5EF4-FFF2-40B4-BE49-F238E27FC236}">
                <a16:creationId xmlns:a16="http://schemas.microsoft.com/office/drawing/2014/main" id="{4C99D49E-2BAF-489F-A5F6-6B484E232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BBE7040-4A1B-4F7D-A576-C1CC7361A2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19" name="Freeform 206">
              <a:extLst>
                <a:ext uri="{FF2B5EF4-FFF2-40B4-BE49-F238E27FC236}">
                  <a16:creationId xmlns:a16="http://schemas.microsoft.com/office/drawing/2014/main" id="{A5C39BD9-8F21-4C56-830A-49B31CA6C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0" name="Freeform 211">
              <a:extLst>
                <a:ext uri="{FF2B5EF4-FFF2-40B4-BE49-F238E27FC236}">
                  <a16:creationId xmlns:a16="http://schemas.microsoft.com/office/drawing/2014/main" id="{33D7514E-4DA7-4B17-B932-12DB88EAA8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3787B3C-7589-4D19-98F6-25F0E6BA81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5009FF49-0A5B-4A97-9570-80819F049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A02B770-9771-497D-81B8-A54511BAC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duotone>
              <a:srgbClr val="484A56"/>
              <a:srgbClr val="484A56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EEA2F279-5550-4D0A-B23F-C9FF80DC8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7784" y="467784"/>
            <a:ext cx="11260976" cy="5922963"/>
          </a:xfrm>
          <a:prstGeom prst="roundRect">
            <a:avLst>
              <a:gd name="adj" fmla="val 522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18">
            <a:extLst>
              <a:ext uri="{FF2B5EF4-FFF2-40B4-BE49-F238E27FC236}">
                <a16:creationId xmlns:a16="http://schemas.microsoft.com/office/drawing/2014/main" id="{671DC7B2-0476-4F6B-936F-E6B489937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434" y="474134"/>
            <a:ext cx="11260976" cy="5922963"/>
          </a:xfrm>
          <a:custGeom>
            <a:avLst/>
            <a:gdLst>
              <a:gd name="connsiteX0" fmla="*/ 336522 w 11260976"/>
              <a:gd name="connsiteY0" fmla="*/ 196832 h 5922963"/>
              <a:gd name="connsiteX1" fmla="*/ 209530 w 11260976"/>
              <a:gd name="connsiteY1" fmla="*/ 323824 h 5922963"/>
              <a:gd name="connsiteX2" fmla="*/ 209530 w 11260976"/>
              <a:gd name="connsiteY2" fmla="*/ 5586441 h 5922963"/>
              <a:gd name="connsiteX3" fmla="*/ 336522 w 11260976"/>
              <a:gd name="connsiteY3" fmla="*/ 5713433 h 5922963"/>
              <a:gd name="connsiteX4" fmla="*/ 10938742 w 11260976"/>
              <a:gd name="connsiteY4" fmla="*/ 5713433 h 5922963"/>
              <a:gd name="connsiteX5" fmla="*/ 11065734 w 11260976"/>
              <a:gd name="connsiteY5" fmla="*/ 5586441 h 5922963"/>
              <a:gd name="connsiteX6" fmla="*/ 11065734 w 11260976"/>
              <a:gd name="connsiteY6" fmla="*/ 323824 h 5922963"/>
              <a:gd name="connsiteX7" fmla="*/ 10938742 w 11260976"/>
              <a:gd name="connsiteY7" fmla="*/ 196832 h 5922963"/>
              <a:gd name="connsiteX8" fmla="*/ 309593 w 11260976"/>
              <a:gd name="connsiteY8" fmla="*/ 0 h 5922963"/>
              <a:gd name="connsiteX9" fmla="*/ 10951383 w 11260976"/>
              <a:gd name="connsiteY9" fmla="*/ 0 h 5922963"/>
              <a:gd name="connsiteX10" fmla="*/ 11260976 w 11260976"/>
              <a:gd name="connsiteY10" fmla="*/ 309593 h 5922963"/>
              <a:gd name="connsiteX11" fmla="*/ 11260976 w 11260976"/>
              <a:gd name="connsiteY11" fmla="*/ 5613370 h 5922963"/>
              <a:gd name="connsiteX12" fmla="*/ 10951383 w 11260976"/>
              <a:gd name="connsiteY12" fmla="*/ 5922963 h 5922963"/>
              <a:gd name="connsiteX13" fmla="*/ 309593 w 11260976"/>
              <a:gd name="connsiteY13" fmla="*/ 5922963 h 5922963"/>
              <a:gd name="connsiteX14" fmla="*/ 0 w 11260976"/>
              <a:gd name="connsiteY14" fmla="*/ 5613370 h 5922963"/>
              <a:gd name="connsiteX15" fmla="*/ 0 w 11260976"/>
              <a:gd name="connsiteY15" fmla="*/ 309593 h 5922963"/>
              <a:gd name="connsiteX16" fmla="*/ 309593 w 11260976"/>
              <a:gd name="connsiteY16" fmla="*/ 0 h 592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260976" h="5922963">
                <a:moveTo>
                  <a:pt x="336522" y="196832"/>
                </a:moveTo>
                <a:cubicBezTo>
                  <a:pt x="266386" y="196832"/>
                  <a:pt x="209530" y="253688"/>
                  <a:pt x="209530" y="323824"/>
                </a:cubicBezTo>
                <a:lnTo>
                  <a:pt x="209530" y="5586441"/>
                </a:lnTo>
                <a:cubicBezTo>
                  <a:pt x="209530" y="5656577"/>
                  <a:pt x="266386" y="5713433"/>
                  <a:pt x="336522" y="5713433"/>
                </a:cubicBezTo>
                <a:lnTo>
                  <a:pt x="10938742" y="5713433"/>
                </a:lnTo>
                <a:cubicBezTo>
                  <a:pt x="11008878" y="5713433"/>
                  <a:pt x="11065734" y="5656577"/>
                  <a:pt x="11065734" y="5586441"/>
                </a:cubicBezTo>
                <a:lnTo>
                  <a:pt x="11065734" y="323824"/>
                </a:lnTo>
                <a:cubicBezTo>
                  <a:pt x="11065734" y="253688"/>
                  <a:pt x="11008878" y="196832"/>
                  <a:pt x="10938742" y="196832"/>
                </a:cubicBezTo>
                <a:close/>
                <a:moveTo>
                  <a:pt x="309593" y="0"/>
                </a:moveTo>
                <a:lnTo>
                  <a:pt x="10951383" y="0"/>
                </a:lnTo>
                <a:cubicBezTo>
                  <a:pt x="11122366" y="0"/>
                  <a:pt x="11260976" y="138610"/>
                  <a:pt x="11260976" y="309593"/>
                </a:cubicBezTo>
                <a:lnTo>
                  <a:pt x="11260976" y="5613370"/>
                </a:lnTo>
                <a:cubicBezTo>
                  <a:pt x="11260976" y="5784353"/>
                  <a:pt x="11122366" y="5922963"/>
                  <a:pt x="10951383" y="5922963"/>
                </a:cubicBezTo>
                <a:lnTo>
                  <a:pt x="309593" y="5922963"/>
                </a:lnTo>
                <a:cubicBezTo>
                  <a:pt x="138610" y="5922963"/>
                  <a:pt x="0" y="5784353"/>
                  <a:pt x="0" y="5613370"/>
                </a:cubicBezTo>
                <a:lnTo>
                  <a:pt x="0" y="309593"/>
                </a:lnTo>
                <a:cubicBezTo>
                  <a:pt x="0" y="138610"/>
                  <a:pt x="138610" y="0"/>
                  <a:pt x="30959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ounded Rectangle 8">
            <a:extLst>
              <a:ext uri="{FF2B5EF4-FFF2-40B4-BE49-F238E27FC236}">
                <a16:creationId xmlns:a16="http://schemas.microsoft.com/office/drawing/2014/main" id="{AF49FAC0-B423-489D-A400-D7A0DA9C9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964" y="670965"/>
            <a:ext cx="10856204" cy="5516602"/>
          </a:xfrm>
          <a:prstGeom prst="roundRect">
            <a:avLst>
              <a:gd name="adj" fmla="val 2462"/>
            </a:avLst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6A3E0A-443A-4CBC-B2EA-C869FED2B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223" y="1746483"/>
            <a:ext cx="3241382" cy="204675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5000"/>
              </a:lnSpc>
            </a:pPr>
            <a:r>
              <a:rPr lang="en-US" sz="3900" b="1" dirty="0"/>
              <a:t>Journey of texts and fragments</a:t>
            </a:r>
            <a:r>
              <a:rPr lang="en-US" sz="3900" dirty="0"/>
              <a:t>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D18B8AB-3E5D-493E-9149-78DD1C844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1100" y="4629095"/>
            <a:ext cx="694944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 Same Side Corner Rectangle 16">
            <a:extLst>
              <a:ext uri="{FF2B5EF4-FFF2-40B4-BE49-F238E27FC236}">
                <a16:creationId xmlns:a16="http://schemas.microsoft.com/office/drawing/2014/main" id="{5D4452DD-E351-4ABD-B05D-06C696A7A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37665" y="-8283"/>
            <a:ext cx="5494196" cy="6897510"/>
          </a:xfrm>
          <a:prstGeom prst="round2SameRect">
            <a:avLst>
              <a:gd name="adj1" fmla="val 2412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20">
            <a:extLst>
              <a:ext uri="{FF2B5EF4-FFF2-40B4-BE49-F238E27FC236}">
                <a16:creationId xmlns:a16="http://schemas.microsoft.com/office/drawing/2014/main" id="{F359EA4A-9DB6-4F93-8250-297086F1F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820" y="693372"/>
            <a:ext cx="10856204" cy="5494195"/>
          </a:xfrm>
          <a:prstGeom prst="roundRect">
            <a:avLst>
              <a:gd name="adj" fmla="val 246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ounded Rectangle 26">
            <a:extLst>
              <a:ext uri="{FF2B5EF4-FFF2-40B4-BE49-F238E27FC236}">
                <a16:creationId xmlns:a16="http://schemas.microsoft.com/office/drawing/2014/main" id="{0D95FAA7-0A17-4C50-AA21-4F7B44C3F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823" y="1308487"/>
            <a:ext cx="5632801" cy="4285867"/>
          </a:xfrm>
          <a:prstGeom prst="roundRect">
            <a:avLst>
              <a:gd name="adj" fmla="val 2462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E733E654-2F6F-4EEA-8701-86BF713EDB6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6" r="25416"/>
          <a:stretch>
            <a:fillRect/>
          </a:stretch>
        </p:blipFill>
        <p:spPr>
          <a:xfrm>
            <a:off x="5632910" y="1419761"/>
            <a:ext cx="4760977" cy="401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9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7FD9B28-D4CE-4960-9CA8-20C433BC2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4C755812-A347-4BC6-99B0-4F9005146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C01C931E-CA16-482B-862A-5CC7FD0E93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7B5CF36-88AE-4085-B580-4618B4828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450FF14-6377-4F15-A50C-6E804489F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04571D-1D30-4F13-9E11-A1A095E53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3191" y="1339586"/>
            <a:ext cx="3877757" cy="47015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9000"/>
              </a:lnSpc>
            </a:pPr>
            <a:r>
              <a:rPr lang="en-GB" dirty="0">
                <a:solidFill>
                  <a:schemeClr val="tx1"/>
                </a:solidFill>
              </a:rPr>
              <a:t>Greek philosophy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9" name="Rounded Rectangle 13">
            <a:extLst>
              <a:ext uri="{FF2B5EF4-FFF2-40B4-BE49-F238E27FC236}">
                <a16:creationId xmlns:a16="http://schemas.microsoft.com/office/drawing/2014/main" id="{3A3A5C02-9E21-4315-9391-21C9E66CB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229" y="1534308"/>
            <a:ext cx="6494910" cy="4358546"/>
          </a:xfrm>
          <a:prstGeom prst="roundRect">
            <a:avLst>
              <a:gd name="adj" fmla="val 2462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group of people in a room&#10;&#10;Description automatically generated">
            <a:extLst>
              <a:ext uri="{FF2B5EF4-FFF2-40B4-BE49-F238E27FC236}">
                <a16:creationId xmlns:a16="http://schemas.microsoft.com/office/drawing/2014/main" id="{F8CD0233-5516-47A5-9532-FB2DCB01187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5" r="18545"/>
          <a:stretch>
            <a:fillRect/>
          </a:stretch>
        </p:blipFill>
        <p:spPr>
          <a:xfrm>
            <a:off x="1724744" y="1865552"/>
            <a:ext cx="4380058" cy="370726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7D375-84C5-4EFB-AF77-DE352BC52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26514" y="2176009"/>
            <a:ext cx="387775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9DA2BF-4395-4071-AD15-20E2305984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26514" y="2438400"/>
            <a:ext cx="3877757" cy="3651504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en-GB" sz="3600" dirty="0">
                <a:solidFill>
                  <a:schemeClr val="tx1"/>
                </a:solidFill>
                <a:latin typeface="+mj-lt"/>
              </a:rPr>
              <a:t>Then, a</a:t>
            </a:r>
            <a:r>
              <a:rPr lang="tr-TR" sz="3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3600" dirty="0">
                <a:solidFill>
                  <a:schemeClr val="tx1"/>
                </a:solidFill>
                <a:latin typeface="+mj-lt"/>
              </a:rPr>
              <a:t>little later, Greek philosophy was added</a:t>
            </a:r>
            <a:r>
              <a:rPr lang="tr-TR" sz="3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3600" dirty="0">
                <a:solidFill>
                  <a:schemeClr val="tx1"/>
                </a:solidFill>
                <a:latin typeface="+mj-lt"/>
              </a:rPr>
              <a:t>to the ecclesiastical texts written in Latin</a:t>
            </a:r>
            <a:r>
              <a:rPr lang="tr-TR" sz="3600" dirty="0">
                <a:solidFill>
                  <a:schemeClr val="tx1"/>
                </a:solidFill>
                <a:latin typeface="+mj-lt"/>
              </a:rPr>
              <a:t>.</a:t>
            </a:r>
            <a:endParaRPr lang="en-US" sz="3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7956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1ACA8C-D285-4692-A3D3-61130688A142}"/>
              </a:ext>
            </a:extLst>
          </p:cNvPr>
          <p:cNvSpPr txBox="1"/>
          <p:nvPr/>
        </p:nvSpPr>
        <p:spPr>
          <a:xfrm>
            <a:off x="4974265" y="1837618"/>
            <a:ext cx="69723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knowledge of Greek in western Europe died out almost completely</a:t>
            </a:r>
            <a:r>
              <a:rPr lang="tr-TR" sz="3200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in the Dark Ages</a:t>
            </a:r>
            <a:r>
              <a:rPr lang="tr-TR" sz="3200" dirty="0">
                <a:latin typeface="+mj-lt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+mj-lt"/>
              </a:rPr>
              <a:t>Aristotle was read, not in the language he wrote, but in</a:t>
            </a:r>
            <a:r>
              <a:rPr lang="tr-TR" sz="3200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Latin translations</a:t>
            </a:r>
            <a:r>
              <a:rPr lang="tr-TR" sz="3200" dirty="0">
                <a:latin typeface="+mj-lt"/>
              </a:rPr>
              <a:t>.</a:t>
            </a:r>
            <a:endParaRPr lang="en-GB" sz="3200" dirty="0">
              <a:latin typeface="+mj-lt"/>
            </a:endParaRPr>
          </a:p>
        </p:txBody>
      </p:sp>
      <p:pic>
        <p:nvPicPr>
          <p:cNvPr id="4" name="Picture 3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455D71CE-CA74-4418-8E66-5E8C592F0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92" y="1340660"/>
            <a:ext cx="4040905" cy="40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469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39BCE03C-B7E6-4AC4-97BD-6C046CA21F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6C0200D4-F036-449F-93FC-DF7D9EEF2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3CBAE784-2730-4857-9CB0-338381F53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8328FE1-BD1A-401B-8AA8-71857B2CC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Placeholder 5" descr="A picture containing sitting, laying, water, lying&#10;&#10;Description automatically generated">
            <a:extLst>
              <a:ext uri="{FF2B5EF4-FFF2-40B4-BE49-F238E27FC236}">
                <a16:creationId xmlns:a16="http://schemas.microsoft.com/office/drawing/2014/main" id="{C5229F62-57E9-4F6E-9A3C-905856AABD2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3" r="26515" b="4508"/>
          <a:stretch/>
        </p:blipFill>
        <p:spPr>
          <a:xfrm>
            <a:off x="-231" y="10"/>
            <a:ext cx="12192000" cy="6862703"/>
          </a:xfrm>
          <a:prstGeom prst="rect">
            <a:avLst/>
          </a:prstGeom>
        </p:spPr>
      </p:pic>
      <p:sp>
        <p:nvSpPr>
          <p:cNvPr id="56" name="Rounded Rectangle 17">
            <a:extLst>
              <a:ext uri="{FF2B5EF4-FFF2-40B4-BE49-F238E27FC236}">
                <a16:creationId xmlns:a16="http://schemas.microsoft.com/office/drawing/2014/main" id="{19738FD9-60D1-4D66-A0E4-3CABDD6551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7784" y="467784"/>
            <a:ext cx="7418915" cy="5922963"/>
          </a:xfrm>
          <a:prstGeom prst="roundRect">
            <a:avLst>
              <a:gd name="adj" fmla="val 522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BC1BD8-7353-4DB4-93EE-D9129CEDA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7" y="1340338"/>
            <a:ext cx="6233004" cy="83567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9000"/>
              </a:lnSpc>
            </a:pPr>
            <a:r>
              <a:rPr lang="en-US" sz="4400" cap="all" dirty="0">
                <a:solidFill>
                  <a:schemeClr val="tx1"/>
                </a:solidFill>
              </a:rPr>
              <a:t>the Renaissance 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D455BEA-6E29-435D-A5DB-88C5853E56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69848" y="2593449"/>
            <a:ext cx="622411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32137E21-B89E-4EC8-9BD3-B95B00E454D6}"/>
              </a:ext>
            </a:extLst>
          </p:cNvPr>
          <p:cNvSpPr/>
          <p:nvPr/>
        </p:nvSpPr>
        <p:spPr>
          <a:xfrm>
            <a:off x="1041494" y="2816035"/>
            <a:ext cx="6224118" cy="31278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320040" defTabSz="914400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en-US" sz="2500" dirty="0">
                <a:latin typeface="+mj-lt"/>
              </a:rPr>
              <a:t>Geographical discoveries enlarged the world.</a:t>
            </a:r>
          </a:p>
          <a:p>
            <a:pPr indent="-320040" defTabSz="914400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en-US" sz="2500" dirty="0">
                <a:latin typeface="+mj-lt"/>
              </a:rPr>
              <a:t>human body was discovered.</a:t>
            </a:r>
          </a:p>
          <a:p>
            <a:pPr indent="-320040" defTabSz="914400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en-US" sz="2500" dirty="0">
                <a:latin typeface="+mj-lt"/>
              </a:rPr>
              <a:t>Mechanical inventions and scientific</a:t>
            </a:r>
            <a:r>
              <a:rPr lang="tr-TR" sz="2500" dirty="0">
                <a:latin typeface="+mj-lt"/>
              </a:rPr>
              <a:t> </a:t>
            </a:r>
            <a:r>
              <a:rPr lang="en-US" sz="2500" dirty="0">
                <a:latin typeface="+mj-lt"/>
              </a:rPr>
              <a:t>discoveries made the world more manageable</a:t>
            </a:r>
            <a:r>
              <a:rPr lang="tr-TR" sz="2500" dirty="0">
                <a:latin typeface="+mj-lt"/>
              </a:rPr>
              <a:t>.</a:t>
            </a:r>
          </a:p>
        </p:txBody>
      </p:sp>
      <p:sp>
        <p:nvSpPr>
          <p:cNvPr id="60" name="Rounded Rectangle 18">
            <a:extLst>
              <a:ext uri="{FF2B5EF4-FFF2-40B4-BE49-F238E27FC236}">
                <a16:creationId xmlns:a16="http://schemas.microsoft.com/office/drawing/2014/main" id="{C0279480-9DCB-4A52-99D2-EF55FEE1F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964" y="670965"/>
            <a:ext cx="7012862" cy="5516602"/>
          </a:xfrm>
          <a:prstGeom prst="roundRect">
            <a:avLst>
              <a:gd name="adj" fmla="val 246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4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00426F-B279-4E51-B6C3-A9AACCBA08CD}"/>
              </a:ext>
            </a:extLst>
          </p:cNvPr>
          <p:cNvSpPr/>
          <p:nvPr/>
        </p:nvSpPr>
        <p:spPr>
          <a:xfrm>
            <a:off x="2757820" y="2245748"/>
            <a:ext cx="88011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00"/>
                </a:solidFill>
                <a:latin typeface="+mj-lt"/>
              </a:rPr>
              <a:t>the scholars of that time</a:t>
            </a:r>
            <a:r>
              <a:rPr lang="tr-TR" sz="3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called it </a:t>
            </a:r>
            <a:r>
              <a:rPr lang="en-GB" sz="3200" b="1" cap="all" dirty="0">
                <a:solidFill>
                  <a:srgbClr val="000000"/>
                </a:solidFill>
                <a:latin typeface="+mj-lt"/>
              </a:rPr>
              <a:t>rebirth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.</a:t>
            </a:r>
            <a:endParaRPr lang="tr-TR" sz="320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00"/>
                </a:solidFill>
                <a:latin typeface="+mj-lt"/>
              </a:rPr>
              <a:t>Many manuscripts of forgotten Latin books and lost Latin</a:t>
            </a:r>
            <a:r>
              <a:rPr lang="tr-TR" sz="3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authors were discovered</a:t>
            </a:r>
            <a:endParaRPr lang="en-GB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9950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46328A-9E65-44BD-B559-18629D4C56D8}"/>
              </a:ext>
            </a:extLst>
          </p:cNvPr>
          <p:cNvSpPr/>
          <p:nvPr/>
        </p:nvSpPr>
        <p:spPr>
          <a:xfrm>
            <a:off x="3510960" y="2397948"/>
            <a:ext cx="81153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+mj-lt"/>
              </a:rPr>
              <a:t>Western scholars learned Greek from Byzantine visitors to Italy</a:t>
            </a:r>
            <a:r>
              <a:rPr lang="tr-TR" sz="3200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and they rediscovered manuscripts of Greek authors.</a:t>
            </a:r>
          </a:p>
        </p:txBody>
      </p:sp>
    </p:spTree>
    <p:extLst>
      <p:ext uri="{BB962C8B-B14F-4D97-AF65-F5344CB8AC3E}">
        <p14:creationId xmlns:p14="http://schemas.microsoft.com/office/powerpoint/2010/main" val="3068074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440A0F5-6D8A-4595-ABB1-A222445855B3}"/>
              </a:ext>
            </a:extLst>
          </p:cNvPr>
          <p:cNvSpPr/>
          <p:nvPr/>
        </p:nvSpPr>
        <p:spPr>
          <a:xfrm>
            <a:off x="3790950" y="2151727"/>
            <a:ext cx="79438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latin typeface="+mj-lt"/>
              </a:rPr>
              <a:t>English</a:t>
            </a:r>
            <a:r>
              <a:rPr lang="tr-TR" sz="3200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also assimilated Greek and Latin words, some directly from the</a:t>
            </a:r>
            <a:r>
              <a:rPr lang="tr-TR" sz="3200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classics and others from adaptations already made by </a:t>
            </a:r>
            <a:r>
              <a:rPr lang="en-GB" sz="3200" b="1" dirty="0">
                <a:latin typeface="+mj-lt"/>
              </a:rPr>
              <a:t>French and</a:t>
            </a:r>
            <a:r>
              <a:rPr lang="tr-TR" sz="3200" b="1" dirty="0">
                <a:latin typeface="+mj-lt"/>
              </a:rPr>
              <a:t> </a:t>
            </a:r>
            <a:r>
              <a:rPr lang="en-GB" sz="3200" b="1" dirty="0">
                <a:latin typeface="+mj-lt"/>
              </a:rPr>
              <a:t>Italian writers</a:t>
            </a:r>
            <a:r>
              <a:rPr lang="en-GB" sz="3200" dirty="0">
                <a:latin typeface="+mj-lt"/>
              </a:rPr>
              <a:t>.</a:t>
            </a:r>
            <a:r>
              <a:rPr lang="tr-TR" sz="3200" dirty="0">
                <a:latin typeface="+mj-lt"/>
              </a:rPr>
              <a:t>*</a:t>
            </a:r>
            <a:endParaRPr lang="en-GB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00983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CF5246-F582-4648-A3B6-A6DFC516B08F}"/>
              </a:ext>
            </a:extLst>
          </p:cNvPr>
          <p:cNvSpPr/>
          <p:nvPr/>
        </p:nvSpPr>
        <p:spPr>
          <a:xfrm>
            <a:off x="1158063" y="1196380"/>
            <a:ext cx="104775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latin typeface="+mj-lt"/>
              </a:rPr>
              <a:t>T</a:t>
            </a:r>
            <a:r>
              <a:rPr lang="en-GB" sz="2800" dirty="0">
                <a:latin typeface="+mj-lt"/>
              </a:rPr>
              <a:t>he greatest production of</a:t>
            </a:r>
            <a:r>
              <a:rPr lang="tr-TR" sz="2800" dirty="0">
                <a:latin typeface="+mj-lt"/>
              </a:rPr>
              <a:t> </a:t>
            </a:r>
            <a:r>
              <a:rPr lang="en-GB" sz="2800" dirty="0">
                <a:latin typeface="+mj-lt"/>
              </a:rPr>
              <a:t>masterpieces </a:t>
            </a:r>
            <a:r>
              <a:rPr lang="tr-TR" sz="2800" dirty="0" err="1">
                <a:latin typeface="+mj-lt"/>
              </a:rPr>
              <a:t>stimulated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by</a:t>
            </a:r>
            <a:r>
              <a:rPr lang="tr-TR" sz="2800" dirty="0">
                <a:latin typeface="+mj-lt"/>
              </a:rPr>
              <a:t> </a:t>
            </a:r>
            <a:r>
              <a:rPr lang="en-GB" sz="2800" dirty="0">
                <a:latin typeface="+mj-lt"/>
              </a:rPr>
              <a:t>the Greco-Roman forms of literature :</a:t>
            </a:r>
            <a:endParaRPr lang="tr-TR" sz="2800" dirty="0">
              <a:latin typeface="+mj-lt"/>
            </a:endParaRPr>
          </a:p>
          <a:p>
            <a:r>
              <a:rPr lang="tr-TR" sz="2800" dirty="0">
                <a:latin typeface="+mj-lt"/>
              </a:rPr>
              <a:t>	</a:t>
            </a:r>
            <a:r>
              <a:rPr lang="en-GB" sz="2800" b="1" dirty="0">
                <a:latin typeface="+mj-lt"/>
              </a:rPr>
              <a:t>tragedy</a:t>
            </a:r>
            <a:r>
              <a:rPr lang="en-GB" sz="2800" dirty="0">
                <a:latin typeface="+mj-lt"/>
              </a:rPr>
              <a:t> in England, France, and Spain;</a:t>
            </a:r>
            <a:br>
              <a:rPr lang="en-GB" sz="2800" dirty="0">
                <a:latin typeface="+mj-lt"/>
              </a:rPr>
            </a:br>
            <a:r>
              <a:rPr lang="tr-TR" sz="2800" dirty="0">
                <a:latin typeface="+mj-lt"/>
              </a:rPr>
              <a:t>	</a:t>
            </a:r>
            <a:r>
              <a:rPr lang="en-GB" sz="2800" b="1" dirty="0">
                <a:latin typeface="+mj-lt"/>
              </a:rPr>
              <a:t>comedy</a:t>
            </a:r>
            <a:r>
              <a:rPr lang="en-GB" sz="2800" dirty="0">
                <a:latin typeface="+mj-lt"/>
              </a:rPr>
              <a:t> in Italy, England, and France;</a:t>
            </a:r>
            <a:br>
              <a:rPr lang="en-GB" sz="2800" dirty="0">
                <a:latin typeface="+mj-lt"/>
              </a:rPr>
            </a:br>
            <a:r>
              <a:rPr lang="tr-TR" sz="2800" dirty="0">
                <a:latin typeface="+mj-lt"/>
              </a:rPr>
              <a:t>	</a:t>
            </a:r>
            <a:r>
              <a:rPr lang="en-GB" sz="2800" b="1" dirty="0">
                <a:latin typeface="+mj-lt"/>
              </a:rPr>
              <a:t>epic</a:t>
            </a:r>
            <a:r>
              <a:rPr lang="en-GB" sz="2800" dirty="0">
                <a:latin typeface="+mj-lt"/>
              </a:rPr>
              <a:t> in Italy, England, and Portugal;</a:t>
            </a:r>
            <a:br>
              <a:rPr lang="en-GB" sz="2800" dirty="0">
                <a:latin typeface="+mj-lt"/>
              </a:rPr>
            </a:br>
            <a:r>
              <a:rPr lang="tr-TR" sz="2800" dirty="0">
                <a:latin typeface="+mj-lt"/>
              </a:rPr>
              <a:t>	</a:t>
            </a:r>
            <a:r>
              <a:rPr lang="en-GB" sz="2800" b="1" dirty="0">
                <a:latin typeface="+mj-lt"/>
              </a:rPr>
              <a:t>lyric and pastoral </a:t>
            </a:r>
            <a:r>
              <a:rPr lang="en-GB" sz="2800" dirty="0">
                <a:latin typeface="+mj-lt"/>
              </a:rPr>
              <a:t>in Italy, France, England, Spain, and</a:t>
            </a:r>
            <a:r>
              <a:rPr lang="tr-TR" sz="2800" dirty="0">
                <a:latin typeface="+mj-lt"/>
              </a:rPr>
              <a:t> </a:t>
            </a:r>
            <a:r>
              <a:rPr lang="en-GB" sz="2800" dirty="0">
                <a:latin typeface="+mj-lt"/>
              </a:rPr>
              <a:t>Germany;</a:t>
            </a:r>
            <a:br>
              <a:rPr lang="en-GB" sz="2800" dirty="0">
                <a:latin typeface="+mj-lt"/>
              </a:rPr>
            </a:br>
            <a:r>
              <a:rPr lang="tr-TR" sz="2800" dirty="0">
                <a:latin typeface="+mj-lt"/>
              </a:rPr>
              <a:t>	</a:t>
            </a:r>
            <a:r>
              <a:rPr lang="en-GB" sz="2800" b="1" dirty="0">
                <a:latin typeface="+mj-lt"/>
              </a:rPr>
              <a:t>satire</a:t>
            </a:r>
            <a:r>
              <a:rPr lang="en-GB" sz="2800" dirty="0">
                <a:latin typeface="+mj-lt"/>
              </a:rPr>
              <a:t> in Italy, France, and England;</a:t>
            </a:r>
            <a:br>
              <a:rPr lang="en-GB" sz="2800" dirty="0">
                <a:latin typeface="+mj-lt"/>
              </a:rPr>
            </a:br>
            <a:r>
              <a:rPr lang="tr-TR" sz="2800" dirty="0">
                <a:latin typeface="+mj-lt"/>
              </a:rPr>
              <a:t>	</a:t>
            </a:r>
            <a:r>
              <a:rPr lang="en-GB" sz="2800" b="1" dirty="0">
                <a:latin typeface="+mj-lt"/>
              </a:rPr>
              <a:t>essays and philosophical treatises </a:t>
            </a:r>
            <a:r>
              <a:rPr lang="en-GB" sz="2800" dirty="0">
                <a:latin typeface="+mj-lt"/>
              </a:rPr>
              <a:t>throughout western Europe;</a:t>
            </a:r>
            <a:br>
              <a:rPr lang="en-GB" sz="2800" dirty="0">
                <a:latin typeface="+mj-lt"/>
              </a:rPr>
            </a:br>
            <a:r>
              <a:rPr lang="tr-TR" sz="2800" dirty="0">
                <a:latin typeface="+mj-lt"/>
              </a:rPr>
              <a:t>	</a:t>
            </a:r>
            <a:r>
              <a:rPr lang="en-GB" sz="2800" b="1" dirty="0">
                <a:latin typeface="+mj-lt"/>
              </a:rPr>
              <a:t>oratory</a:t>
            </a:r>
            <a:r>
              <a:rPr lang="en-GB" sz="2800" dirty="0">
                <a:latin typeface="+mj-lt"/>
              </a:rPr>
              <a:t> throughout western Europe</a:t>
            </a:r>
          </a:p>
        </p:txBody>
      </p:sp>
    </p:spTree>
    <p:extLst>
      <p:ext uri="{BB962C8B-B14F-4D97-AF65-F5344CB8AC3E}">
        <p14:creationId xmlns:p14="http://schemas.microsoft.com/office/powerpoint/2010/main" val="4083062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B5392-9A0B-4B1E-BF60-68BD1599D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4389" y="873145"/>
            <a:ext cx="3303221" cy="879455"/>
          </a:xfrm>
        </p:spPr>
        <p:txBody>
          <a:bodyPr>
            <a:normAutofit fontScale="90000"/>
          </a:bodyPr>
          <a:lstStyle/>
          <a:p>
            <a:r>
              <a:rPr lang="tr-TR" b="1" dirty="0" err="1">
                <a:solidFill>
                  <a:schemeClr val="tx1"/>
                </a:solidFill>
              </a:rPr>
              <a:t>Work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Cited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7DAD5-3EF5-4087-AB71-C1400CF88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650" y="2129061"/>
            <a:ext cx="10485071" cy="4160594"/>
          </a:xfrm>
        </p:spPr>
        <p:txBody>
          <a:bodyPr>
            <a:normAutofit lnSpcReduction="10000"/>
          </a:bodyPr>
          <a:lstStyle/>
          <a:p>
            <a:r>
              <a:rPr lang="tr-TR" sz="2800" dirty="0" err="1">
                <a:solidFill>
                  <a:schemeClr val="tx1"/>
                </a:solidFill>
                <a:latin typeface="+mj-lt"/>
              </a:rPr>
              <a:t>Chadwick</a:t>
            </a:r>
            <a:r>
              <a:rPr lang="tr-TR" sz="28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2800" dirty="0" err="1">
                <a:solidFill>
                  <a:schemeClr val="tx1"/>
                </a:solidFill>
                <a:latin typeface="+mj-lt"/>
              </a:rPr>
              <a:t>Munro</a:t>
            </a:r>
            <a:r>
              <a:rPr lang="tr-TR" sz="2800" dirty="0">
                <a:solidFill>
                  <a:schemeClr val="tx1"/>
                </a:solidFill>
                <a:latin typeface="+mj-lt"/>
              </a:rPr>
              <a:t> H. </a:t>
            </a:r>
            <a:r>
              <a:rPr lang="tr-TR" sz="28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2800" dirty="0">
                <a:solidFill>
                  <a:schemeClr val="tx1"/>
                </a:solidFill>
                <a:latin typeface="+mj-lt"/>
              </a:rPr>
              <a:t> Nora </a:t>
            </a:r>
            <a:r>
              <a:rPr lang="tr-TR" sz="2800" dirty="0" err="1">
                <a:solidFill>
                  <a:schemeClr val="tx1"/>
                </a:solidFill>
                <a:latin typeface="+mj-lt"/>
              </a:rPr>
              <a:t>Chadwick</a:t>
            </a:r>
            <a:r>
              <a:rPr lang="tr-TR" sz="2800" dirty="0">
                <a:solidFill>
                  <a:schemeClr val="tx1"/>
                </a:solidFill>
                <a:latin typeface="+mj-lt"/>
              </a:rPr>
              <a:t>. </a:t>
            </a:r>
            <a:r>
              <a:rPr lang="en-GB" sz="2800" i="1" dirty="0">
                <a:solidFill>
                  <a:schemeClr val="tx1"/>
                </a:solidFill>
                <a:latin typeface="+mj-lt"/>
              </a:rPr>
              <a:t>The Growth of Literature Vol 1: The</a:t>
            </a:r>
            <a:r>
              <a:rPr lang="en-GB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800" i="1" dirty="0">
                <a:solidFill>
                  <a:schemeClr val="tx1"/>
                </a:solidFill>
                <a:latin typeface="+mj-lt"/>
              </a:rPr>
              <a:t>Ancient Literatures of Europe</a:t>
            </a:r>
            <a:r>
              <a:rPr lang="tr-TR" sz="2800" dirty="0">
                <a:solidFill>
                  <a:schemeClr val="tx1"/>
                </a:solidFill>
                <a:latin typeface="+mj-lt"/>
              </a:rPr>
              <a:t>. Cambridge UP, 1986.</a:t>
            </a:r>
            <a:endParaRPr lang="en-GB" sz="2800" dirty="0">
              <a:solidFill>
                <a:schemeClr val="tx1"/>
              </a:solidFill>
              <a:latin typeface="+mj-lt"/>
            </a:endParaRPr>
          </a:p>
          <a:p>
            <a:r>
              <a:rPr lang="tr-TR" sz="2800" dirty="0" err="1">
                <a:solidFill>
                  <a:schemeClr val="tx1"/>
                </a:solidFill>
                <a:latin typeface="+mj-lt"/>
              </a:rPr>
              <a:t>Chadwick</a:t>
            </a:r>
            <a:r>
              <a:rPr lang="tr-TR" sz="28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2800" dirty="0" err="1">
                <a:solidFill>
                  <a:schemeClr val="tx1"/>
                </a:solidFill>
                <a:latin typeface="+mj-lt"/>
              </a:rPr>
              <a:t>Munro</a:t>
            </a:r>
            <a:r>
              <a:rPr lang="tr-TR" sz="2800" dirty="0">
                <a:solidFill>
                  <a:schemeClr val="tx1"/>
                </a:solidFill>
                <a:latin typeface="+mj-lt"/>
              </a:rPr>
              <a:t> H. </a:t>
            </a:r>
            <a:r>
              <a:rPr lang="en-GB" sz="2800" i="1" dirty="0">
                <a:solidFill>
                  <a:schemeClr val="tx1"/>
                </a:solidFill>
                <a:latin typeface="+mj-lt"/>
              </a:rPr>
              <a:t>The Heroic Age</a:t>
            </a:r>
            <a:r>
              <a:rPr lang="en-GB" sz="2800" dirty="0">
                <a:solidFill>
                  <a:schemeClr val="tx1"/>
                </a:solidFill>
                <a:latin typeface="+mj-lt"/>
              </a:rPr>
              <a:t>. Cambridge UP, 2010.</a:t>
            </a:r>
          </a:p>
          <a:p>
            <a:r>
              <a:rPr lang="en-GB" sz="2800" dirty="0" err="1">
                <a:solidFill>
                  <a:schemeClr val="tx1"/>
                </a:solidFill>
                <a:latin typeface="+mj-lt"/>
              </a:rPr>
              <a:t>Croally</a:t>
            </a:r>
            <a:r>
              <a:rPr lang="en-GB" sz="2800" dirty="0">
                <a:solidFill>
                  <a:schemeClr val="tx1"/>
                </a:solidFill>
                <a:latin typeface="+mj-lt"/>
              </a:rPr>
              <a:t>, Neil and Roy Hyde. </a:t>
            </a:r>
            <a:r>
              <a:rPr lang="en-GB" sz="2800" i="1" dirty="0">
                <a:solidFill>
                  <a:schemeClr val="tx1"/>
                </a:solidFill>
                <a:latin typeface="+mj-lt"/>
              </a:rPr>
              <a:t>Classical Literature: An Introduction</a:t>
            </a:r>
            <a:r>
              <a:rPr lang="en-GB" sz="2800" dirty="0">
                <a:solidFill>
                  <a:schemeClr val="tx1"/>
                </a:solidFill>
                <a:latin typeface="+mj-lt"/>
              </a:rPr>
              <a:t>. Routledge</a:t>
            </a:r>
            <a:r>
              <a:rPr lang="tr-TR" sz="2800" dirty="0">
                <a:solidFill>
                  <a:schemeClr val="tx1"/>
                </a:solidFill>
                <a:latin typeface="+mj-lt"/>
              </a:rPr>
              <a:t>, 2011.</a:t>
            </a:r>
          </a:p>
          <a:p>
            <a:r>
              <a:rPr lang="en-GB" sz="2800" dirty="0" err="1">
                <a:solidFill>
                  <a:schemeClr val="tx1"/>
                </a:solidFill>
                <a:latin typeface="+mj-lt"/>
              </a:rPr>
              <a:t>Highe</a:t>
            </a:r>
            <a:r>
              <a:rPr lang="tr-TR" sz="2800" dirty="0">
                <a:solidFill>
                  <a:schemeClr val="tx1"/>
                </a:solidFill>
                <a:latin typeface="+mj-lt"/>
              </a:rPr>
              <a:t>t</a:t>
            </a:r>
            <a:r>
              <a:rPr lang="en-GB" sz="2800" dirty="0">
                <a:solidFill>
                  <a:schemeClr val="tx1"/>
                </a:solidFill>
                <a:latin typeface="+mj-lt"/>
              </a:rPr>
              <a:t>, Gilbert. </a:t>
            </a:r>
            <a:r>
              <a:rPr lang="en-GB" sz="2800" i="1" dirty="0">
                <a:solidFill>
                  <a:schemeClr val="tx1"/>
                </a:solidFill>
                <a:latin typeface="+mj-lt"/>
              </a:rPr>
              <a:t>The Classical Tradition: Greek and Roman Influences on Western Literature</a:t>
            </a:r>
            <a:r>
              <a:rPr lang="tr-TR" sz="2800" dirty="0">
                <a:solidFill>
                  <a:schemeClr val="tx1"/>
                </a:solidFill>
                <a:latin typeface="+mj-lt"/>
              </a:rPr>
              <a:t>. Oxford UP, 1985.</a:t>
            </a:r>
          </a:p>
        </p:txBody>
      </p:sp>
    </p:spTree>
    <p:extLst>
      <p:ext uri="{BB962C8B-B14F-4D97-AF65-F5344CB8AC3E}">
        <p14:creationId xmlns:p14="http://schemas.microsoft.com/office/powerpoint/2010/main" val="3984202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1779E9-77C1-42BE-80BE-A2D00E053263}"/>
              </a:ext>
            </a:extLst>
          </p:cNvPr>
          <p:cNvSpPr txBox="1"/>
          <p:nvPr/>
        </p:nvSpPr>
        <p:spPr>
          <a:xfrm>
            <a:off x="2486939" y="2378953"/>
            <a:ext cx="83370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latin typeface="+mj-lt"/>
              </a:rPr>
              <a:t>Ancient Greek texts were</a:t>
            </a:r>
            <a:r>
              <a:rPr lang="tr-TR" sz="3200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read, studied, and copied throughout the history of the Byzantine empire. </a:t>
            </a:r>
          </a:p>
        </p:txBody>
      </p:sp>
    </p:spTree>
    <p:extLst>
      <p:ext uri="{BB962C8B-B14F-4D97-AF65-F5344CB8AC3E}">
        <p14:creationId xmlns:p14="http://schemas.microsoft.com/office/powerpoint/2010/main" val="3881329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595105-BE20-43B6-933E-73AAA0010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50156" y="1536944"/>
            <a:ext cx="4916557" cy="4225902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+mj-lt"/>
              </a:rPr>
              <a:t>S</a:t>
            </a:r>
            <a:r>
              <a:rPr lang="en-GB" sz="2800" dirty="0" err="1">
                <a:solidFill>
                  <a:schemeClr val="tx1"/>
                </a:solidFill>
                <a:latin typeface="+mj-lt"/>
              </a:rPr>
              <a:t>cholars</a:t>
            </a:r>
            <a:r>
              <a:rPr lang="en-GB" sz="2800" dirty="0">
                <a:solidFill>
                  <a:schemeClr val="tx1"/>
                </a:solidFill>
                <a:latin typeface="+mj-lt"/>
              </a:rPr>
              <a:t>, with their manuscripts, began to</a:t>
            </a:r>
            <a:br>
              <a:rPr lang="en-GB" sz="2800" dirty="0">
                <a:solidFill>
                  <a:schemeClr val="tx1"/>
                </a:solidFill>
                <a:latin typeface="+mj-lt"/>
              </a:rPr>
            </a:br>
            <a:r>
              <a:rPr lang="en-GB" sz="2800" dirty="0">
                <a:solidFill>
                  <a:schemeClr val="tx1"/>
                </a:solidFill>
                <a:latin typeface="+mj-lt"/>
              </a:rPr>
              <a:t>migrate to western Europe, bringing about the renewed interest in Greek</a:t>
            </a:r>
            <a:br>
              <a:rPr lang="en-GB" sz="2800" dirty="0">
                <a:solidFill>
                  <a:schemeClr val="tx1"/>
                </a:solidFill>
                <a:latin typeface="+mj-lt"/>
              </a:rPr>
            </a:br>
            <a:r>
              <a:rPr lang="en-GB" sz="2800" dirty="0">
                <a:solidFill>
                  <a:schemeClr val="tx1"/>
                </a:solidFill>
                <a:latin typeface="+mj-lt"/>
              </a:rPr>
              <a:t>literature of the renaissance. </a:t>
            </a:r>
          </a:p>
        </p:txBody>
      </p:sp>
      <p:pic>
        <p:nvPicPr>
          <p:cNvPr id="14" name="Picture Placeholder 13" descr="A painting of a person&#10;&#10;Description automatically generated">
            <a:extLst>
              <a:ext uri="{FF2B5EF4-FFF2-40B4-BE49-F238E27FC236}">
                <a16:creationId xmlns:a16="http://schemas.microsoft.com/office/drawing/2014/main" id="{DC93B2DA-45FA-4112-8D6B-09D7F591400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7" r="10617"/>
          <a:stretch>
            <a:fillRect/>
          </a:stretch>
        </p:blipFill>
        <p:spPr>
          <a:xfrm>
            <a:off x="225287" y="192157"/>
            <a:ext cx="6626086" cy="6473686"/>
          </a:xfrm>
        </p:spPr>
      </p:pic>
    </p:spTree>
    <p:extLst>
      <p:ext uri="{BB962C8B-B14F-4D97-AF65-F5344CB8AC3E}">
        <p14:creationId xmlns:p14="http://schemas.microsoft.com/office/powerpoint/2010/main" val="1397887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1623799-6B7F-41B1-B7B4-F78C2828C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67C15C7-3131-4066-AB4E-483601721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64FD385-BAB9-4368-8D28-0D361A9F5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E6A741B7-D871-4BE0-AE84-6ABD96DF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14" name="Freeform 57">
            <a:extLst>
              <a:ext uri="{FF2B5EF4-FFF2-40B4-BE49-F238E27FC236}">
                <a16:creationId xmlns:a16="http://schemas.microsoft.com/office/drawing/2014/main" id="{9A396EE4-73AE-42F5-B20D-3AC542A59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A05887-E135-471E-BF04-F3572A305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17" name="Freeform 206">
              <a:extLst>
                <a:ext uri="{FF2B5EF4-FFF2-40B4-BE49-F238E27FC236}">
                  <a16:creationId xmlns:a16="http://schemas.microsoft.com/office/drawing/2014/main" id="{2526E7F7-EE92-4AED-8B13-22818008EB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" name="Freeform 211">
              <a:extLst>
                <a:ext uri="{FF2B5EF4-FFF2-40B4-BE49-F238E27FC236}">
                  <a16:creationId xmlns:a16="http://schemas.microsoft.com/office/drawing/2014/main" id="{EDF5FBA7-23EA-4304-96CB-E695B5B128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1D9F16C-94B8-4AD0-8D90-B71DD3F55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F654571F-D8C6-4FBC-8661-887F5AE1E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61A8729-C9BC-4D7B-B0E3-3F8BB73E0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0" y="6615"/>
            <a:ext cx="12187263" cy="6858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470100B-B6D4-4558-A832-946D354B8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5BAC5087-B362-46E8-8DF2-F5E7956DD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467784" y="467784"/>
            <a:ext cx="11260976" cy="5922963"/>
          </a:xfrm>
          <a:prstGeom prst="roundRect">
            <a:avLst>
              <a:gd name="adj" fmla="val 522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in a room&#10;&#10;Description automatically generated">
            <a:extLst>
              <a:ext uri="{FF2B5EF4-FFF2-40B4-BE49-F238E27FC236}">
                <a16:creationId xmlns:a16="http://schemas.microsoft.com/office/drawing/2014/main" id="{2D6C871D-F4D8-4FE6-9888-C23B26E6CC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1" r="10806" b="-2"/>
          <a:stretch/>
        </p:blipFill>
        <p:spPr>
          <a:xfrm>
            <a:off x="5337548" y="670965"/>
            <a:ext cx="6189620" cy="5516602"/>
          </a:xfrm>
          <a:prstGeom prst="rect">
            <a:avLst/>
          </a:prstGeom>
        </p:spPr>
      </p:pic>
      <p:sp>
        <p:nvSpPr>
          <p:cNvPr id="29" name="Freeform 18">
            <a:extLst>
              <a:ext uri="{FF2B5EF4-FFF2-40B4-BE49-F238E27FC236}">
                <a16:creationId xmlns:a16="http://schemas.microsoft.com/office/drawing/2014/main" id="{A37732D7-C03E-4955-B9D4-35B3BD360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434" y="474134"/>
            <a:ext cx="11260976" cy="5922963"/>
          </a:xfrm>
          <a:custGeom>
            <a:avLst/>
            <a:gdLst>
              <a:gd name="connsiteX0" fmla="*/ 336522 w 11260976"/>
              <a:gd name="connsiteY0" fmla="*/ 196832 h 5922963"/>
              <a:gd name="connsiteX1" fmla="*/ 209530 w 11260976"/>
              <a:gd name="connsiteY1" fmla="*/ 323824 h 5922963"/>
              <a:gd name="connsiteX2" fmla="*/ 209530 w 11260976"/>
              <a:gd name="connsiteY2" fmla="*/ 5586441 h 5922963"/>
              <a:gd name="connsiteX3" fmla="*/ 336522 w 11260976"/>
              <a:gd name="connsiteY3" fmla="*/ 5713433 h 5922963"/>
              <a:gd name="connsiteX4" fmla="*/ 10938742 w 11260976"/>
              <a:gd name="connsiteY4" fmla="*/ 5713433 h 5922963"/>
              <a:gd name="connsiteX5" fmla="*/ 11065734 w 11260976"/>
              <a:gd name="connsiteY5" fmla="*/ 5586441 h 5922963"/>
              <a:gd name="connsiteX6" fmla="*/ 11065734 w 11260976"/>
              <a:gd name="connsiteY6" fmla="*/ 323824 h 5922963"/>
              <a:gd name="connsiteX7" fmla="*/ 10938742 w 11260976"/>
              <a:gd name="connsiteY7" fmla="*/ 196832 h 5922963"/>
              <a:gd name="connsiteX8" fmla="*/ 309593 w 11260976"/>
              <a:gd name="connsiteY8" fmla="*/ 0 h 5922963"/>
              <a:gd name="connsiteX9" fmla="*/ 10951383 w 11260976"/>
              <a:gd name="connsiteY9" fmla="*/ 0 h 5922963"/>
              <a:gd name="connsiteX10" fmla="*/ 11260976 w 11260976"/>
              <a:gd name="connsiteY10" fmla="*/ 309593 h 5922963"/>
              <a:gd name="connsiteX11" fmla="*/ 11260976 w 11260976"/>
              <a:gd name="connsiteY11" fmla="*/ 5613370 h 5922963"/>
              <a:gd name="connsiteX12" fmla="*/ 10951383 w 11260976"/>
              <a:gd name="connsiteY12" fmla="*/ 5922963 h 5922963"/>
              <a:gd name="connsiteX13" fmla="*/ 309593 w 11260976"/>
              <a:gd name="connsiteY13" fmla="*/ 5922963 h 5922963"/>
              <a:gd name="connsiteX14" fmla="*/ 0 w 11260976"/>
              <a:gd name="connsiteY14" fmla="*/ 5613370 h 5922963"/>
              <a:gd name="connsiteX15" fmla="*/ 0 w 11260976"/>
              <a:gd name="connsiteY15" fmla="*/ 309593 h 5922963"/>
              <a:gd name="connsiteX16" fmla="*/ 309593 w 11260976"/>
              <a:gd name="connsiteY16" fmla="*/ 0 h 592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260976" h="5922963">
                <a:moveTo>
                  <a:pt x="336522" y="196832"/>
                </a:moveTo>
                <a:cubicBezTo>
                  <a:pt x="266386" y="196832"/>
                  <a:pt x="209530" y="253688"/>
                  <a:pt x="209530" y="323824"/>
                </a:cubicBezTo>
                <a:lnTo>
                  <a:pt x="209530" y="5586441"/>
                </a:lnTo>
                <a:cubicBezTo>
                  <a:pt x="209530" y="5656577"/>
                  <a:pt x="266386" y="5713433"/>
                  <a:pt x="336522" y="5713433"/>
                </a:cubicBezTo>
                <a:lnTo>
                  <a:pt x="10938742" y="5713433"/>
                </a:lnTo>
                <a:cubicBezTo>
                  <a:pt x="11008878" y="5713433"/>
                  <a:pt x="11065734" y="5656577"/>
                  <a:pt x="11065734" y="5586441"/>
                </a:cubicBezTo>
                <a:lnTo>
                  <a:pt x="11065734" y="323824"/>
                </a:lnTo>
                <a:cubicBezTo>
                  <a:pt x="11065734" y="253688"/>
                  <a:pt x="11008878" y="196832"/>
                  <a:pt x="10938742" y="196832"/>
                </a:cubicBezTo>
                <a:close/>
                <a:moveTo>
                  <a:pt x="309593" y="0"/>
                </a:moveTo>
                <a:lnTo>
                  <a:pt x="10951383" y="0"/>
                </a:lnTo>
                <a:cubicBezTo>
                  <a:pt x="11122366" y="0"/>
                  <a:pt x="11260976" y="138610"/>
                  <a:pt x="11260976" y="309593"/>
                </a:cubicBezTo>
                <a:lnTo>
                  <a:pt x="11260976" y="5613370"/>
                </a:lnTo>
                <a:cubicBezTo>
                  <a:pt x="11260976" y="5784353"/>
                  <a:pt x="11122366" y="5922963"/>
                  <a:pt x="10951383" y="5922963"/>
                </a:cubicBezTo>
                <a:lnTo>
                  <a:pt x="309593" y="5922963"/>
                </a:lnTo>
                <a:cubicBezTo>
                  <a:pt x="138610" y="5922963"/>
                  <a:pt x="0" y="5784353"/>
                  <a:pt x="0" y="5613370"/>
                </a:cubicBezTo>
                <a:lnTo>
                  <a:pt x="0" y="309593"/>
                </a:lnTo>
                <a:cubicBezTo>
                  <a:pt x="0" y="138610"/>
                  <a:pt x="138610" y="0"/>
                  <a:pt x="30959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Rounded Rectangle 8">
            <a:extLst>
              <a:ext uri="{FF2B5EF4-FFF2-40B4-BE49-F238E27FC236}">
                <a16:creationId xmlns:a16="http://schemas.microsoft.com/office/drawing/2014/main" id="{966DF526-D5B1-4408-892B-11BD9F4B1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964" y="670965"/>
            <a:ext cx="10856204" cy="5516602"/>
          </a:xfrm>
          <a:prstGeom prst="roundRect">
            <a:avLst>
              <a:gd name="adj" fmla="val 2462"/>
            </a:avLst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46946B-6C4D-4BFD-ADA2-88326876D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727" y="1148377"/>
            <a:ext cx="3793678" cy="334964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5000"/>
              </a:lnSpc>
            </a:pPr>
            <a:r>
              <a:rPr lang="en-US" sz="3900" dirty="0">
                <a:solidFill>
                  <a:schemeClr val="bg2"/>
                </a:solidFill>
              </a:rPr>
              <a:t>GREEK AND ROMAN INFLUENCES ON WESTERN LITERATURE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AE03E22-BD2D-4737-87EE-13EE48DE5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1100" y="4629095"/>
            <a:ext cx="694944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879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7FD9B28-D4CE-4960-9CA8-20C433BC2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4C755812-A347-4BC6-99B0-4F9005146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C01C931E-CA16-482B-862A-5CC7FD0E93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7B5CF36-88AE-4085-B580-4618B4828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D877858-43DB-478C-BC84-9DACF1A10C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CC5F03-C2E3-4CF4-B646-B082957D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9543" y="1196995"/>
            <a:ext cx="3851743" cy="15607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9000"/>
              </a:lnSpc>
            </a:pPr>
            <a:r>
              <a:rPr lang="en-US" sz="4100" dirty="0">
                <a:solidFill>
                  <a:schemeClr val="tx1"/>
                </a:solidFill>
              </a:rPr>
              <a:t>LITERATURE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05C80DE-79D7-415C-A3B4-EADF65D0E91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9" r="10689"/>
          <a:stretch>
            <a:fillRect/>
          </a:stretch>
        </p:blipFill>
        <p:spPr>
          <a:xfrm>
            <a:off x="928045" y="640081"/>
            <a:ext cx="6309925" cy="5340702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4170ABC-ADB2-4391-89AD-49DF2FC59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2528" y="2176009"/>
            <a:ext cx="3851743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7078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7FD9B28-D4CE-4960-9CA8-20C433BC2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4C755812-A347-4BC6-99B0-4F9005146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C01C931E-CA16-482B-862A-5CC7FD0E93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7B5CF36-88AE-4085-B580-4618B4828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D877858-43DB-478C-BC84-9DACF1A10C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E97AB4-105A-44B3-9ABE-285E3EE83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360" y="362425"/>
            <a:ext cx="3851743" cy="15607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9000"/>
              </a:lnSpc>
            </a:pPr>
            <a:r>
              <a:rPr lang="tr-TR" sz="4400" b="1" dirty="0">
                <a:solidFill>
                  <a:schemeClr val="tx1"/>
                </a:solidFill>
              </a:rPr>
              <a:t>THE ALPHABET</a:t>
            </a:r>
            <a:endParaRPr lang="en-US" sz="4400" b="1" dirty="0">
              <a:solidFill>
                <a:schemeClr val="tx1"/>
              </a:solidFill>
            </a:endParaRPr>
          </a:p>
        </p:txBody>
      </p:sp>
      <p:pic>
        <p:nvPicPr>
          <p:cNvPr id="6" name="Picture Placeholder 5" descr="Diagram, text, schematic&#10;&#10;Description automatically generated">
            <a:extLst>
              <a:ext uri="{FF2B5EF4-FFF2-40B4-BE49-F238E27FC236}">
                <a16:creationId xmlns:a16="http://schemas.microsoft.com/office/drawing/2014/main" id="{25B1B96E-BAD9-4398-B126-10B45B0A8FF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5" r="19735"/>
          <a:stretch>
            <a:fillRect/>
          </a:stretch>
        </p:blipFill>
        <p:spPr>
          <a:xfrm>
            <a:off x="487729" y="758649"/>
            <a:ext cx="6307760" cy="5340702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4170ABC-ADB2-4391-89AD-49DF2FC59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2528" y="2176009"/>
            <a:ext cx="3851743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C2A92B-2182-4DF3-8374-BF63EC56B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71084" y="2379698"/>
            <a:ext cx="4485911" cy="3719651"/>
          </a:xfrm>
        </p:spPr>
        <p:txBody>
          <a:bodyPr vert="horz" lIns="91440" tIns="45720" rIns="91440" bIns="45720" rtlCol="0">
            <a:noAutofit/>
          </a:bodyPr>
          <a:lstStyle/>
          <a:p>
            <a:pPr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tr-TR" sz="2400" dirty="0" err="1">
                <a:solidFill>
                  <a:schemeClr val="tx1"/>
                </a:solidFill>
                <a:latin typeface="+mj-lt"/>
              </a:rPr>
              <a:t>Before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 Latin </a:t>
            </a:r>
            <a:r>
              <a:rPr lang="tr-TR" sz="2400" dirty="0" err="1">
                <a:solidFill>
                  <a:schemeClr val="tx1"/>
                </a:solidFill>
                <a:latin typeface="+mj-lt"/>
              </a:rPr>
              <a:t>alphabet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24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+mj-lt"/>
              </a:rPr>
              <a:t>runes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+mj-lt"/>
              </a:rPr>
              <a:t>were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+mj-lt"/>
              </a:rPr>
              <a:t>common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 in Europe.</a:t>
            </a:r>
          </a:p>
          <a:p>
            <a:pPr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tr-TR" sz="24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dirty="0">
                <a:solidFill>
                  <a:schemeClr val="tx1"/>
                </a:solidFill>
                <a:latin typeface="+mj-lt"/>
              </a:rPr>
              <a:t>word rune means 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«</a:t>
            </a:r>
            <a:r>
              <a:rPr lang="en-GB" sz="2400" dirty="0">
                <a:solidFill>
                  <a:schemeClr val="tx1"/>
                </a:solidFill>
                <a:latin typeface="+mj-lt"/>
              </a:rPr>
              <a:t>a secret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»</a:t>
            </a:r>
          </a:p>
          <a:p>
            <a:pPr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During the Dark Ages—about A.D.600—civilization in the west had dropped back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6704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59275A-BA49-4C1B-9089-C89D9DDAE405}"/>
              </a:ext>
            </a:extLst>
          </p:cNvPr>
          <p:cNvSpPr txBox="1"/>
          <p:nvPr/>
        </p:nvSpPr>
        <p:spPr>
          <a:xfrm>
            <a:off x="3052420" y="2222205"/>
            <a:ext cx="84396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>
                <a:latin typeface="+mj-lt"/>
              </a:rPr>
              <a:t>A</a:t>
            </a:r>
            <a:r>
              <a:rPr lang="en-GB" sz="3200" dirty="0">
                <a:latin typeface="+mj-lt"/>
              </a:rPr>
              <a:t>t its highest development, the Roman empire was not Latin-speaking but bilingual in</a:t>
            </a:r>
            <a:r>
              <a:rPr lang="tr-TR" sz="3200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Latin and Greek. </a:t>
            </a:r>
          </a:p>
        </p:txBody>
      </p:sp>
    </p:spTree>
    <p:extLst>
      <p:ext uri="{BB962C8B-B14F-4D97-AF65-F5344CB8AC3E}">
        <p14:creationId xmlns:p14="http://schemas.microsoft.com/office/powerpoint/2010/main" val="511304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793BF8-452F-4FDE-B2C9-22F7008DBE29}"/>
              </a:ext>
            </a:extLst>
          </p:cNvPr>
          <p:cNvSpPr txBox="1"/>
          <p:nvPr/>
        </p:nvSpPr>
        <p:spPr>
          <a:xfrm>
            <a:off x="6281348" y="2212129"/>
            <a:ext cx="55677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+mj-lt"/>
              </a:rPr>
              <a:t>Latin survived in the Catholic church.</a:t>
            </a:r>
            <a:endParaRPr lang="tr-TR" sz="3200" dirty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>
                <a:latin typeface="+mj-lt"/>
              </a:rPr>
              <a:t>T</a:t>
            </a:r>
            <a:r>
              <a:rPr lang="en-GB" sz="3200" dirty="0">
                <a:latin typeface="+mj-lt"/>
              </a:rPr>
              <a:t>he Bible was translated into this simple Latin.</a:t>
            </a:r>
          </a:p>
        </p:txBody>
      </p:sp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D8AA55B5-3D4D-49CD-B5BE-02C6560D1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58" y="1514313"/>
            <a:ext cx="5204496" cy="345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87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8830D0-3FE8-4C73-845E-432EC6BF7967}"/>
              </a:ext>
            </a:extLst>
          </p:cNvPr>
          <p:cNvSpPr txBox="1"/>
          <p:nvPr/>
        </p:nvSpPr>
        <p:spPr>
          <a:xfrm>
            <a:off x="2990851" y="1659285"/>
            <a:ext cx="86296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>
                <a:latin typeface="+mj-lt"/>
              </a:rPr>
              <a:t>T</a:t>
            </a:r>
            <a:r>
              <a:rPr lang="en-GB" sz="3200" dirty="0">
                <a:latin typeface="+mj-lt"/>
              </a:rPr>
              <a:t>he classical Latin language and literature did survive</a:t>
            </a:r>
            <a:r>
              <a:rPr lang="tr-TR" sz="3200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in church libraries and schools.</a:t>
            </a:r>
            <a:endParaRPr lang="tr-TR" sz="3200" dirty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+mj-lt"/>
              </a:rPr>
              <a:t>Manuscripts were kept, and were</a:t>
            </a:r>
            <a:r>
              <a:rPr lang="tr-TR" sz="3200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copied by the monks as part of the monastic discipline.</a:t>
            </a:r>
          </a:p>
        </p:txBody>
      </p:sp>
    </p:spTree>
    <p:extLst>
      <p:ext uri="{BB962C8B-B14F-4D97-AF65-F5344CB8AC3E}">
        <p14:creationId xmlns:p14="http://schemas.microsoft.com/office/powerpoint/2010/main" val="492946299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551</Words>
  <Application>Microsoft Office PowerPoint</Application>
  <PresentationFormat>Widescreen</PresentationFormat>
  <Paragraphs>46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Schoolbook</vt:lpstr>
      <vt:lpstr>Corbel</vt:lpstr>
      <vt:lpstr>Wingdings</vt:lpstr>
      <vt:lpstr>Feathered</vt:lpstr>
      <vt:lpstr>Journey of texts and fragments </vt:lpstr>
      <vt:lpstr>PowerPoint Presentation</vt:lpstr>
      <vt:lpstr>PowerPoint Presentation</vt:lpstr>
      <vt:lpstr>GREEK AND ROMAN INFLUENCES ON WESTERN LITERATURE</vt:lpstr>
      <vt:lpstr>LITERATURE</vt:lpstr>
      <vt:lpstr>THE ALPHABET</vt:lpstr>
      <vt:lpstr>PowerPoint Presentation</vt:lpstr>
      <vt:lpstr>PowerPoint Presentation</vt:lpstr>
      <vt:lpstr>PowerPoint Presentation</vt:lpstr>
      <vt:lpstr>Greek philosophy</vt:lpstr>
      <vt:lpstr>PowerPoint Presentation</vt:lpstr>
      <vt:lpstr>the Renaissance </vt:lpstr>
      <vt:lpstr>PowerPoint Presentation</vt:lpstr>
      <vt:lpstr>PowerPoint Presentation</vt:lpstr>
      <vt:lpstr>PowerPoint Presentation</vt:lpstr>
      <vt:lpstr>PowerPoint Presentation</vt:lpstr>
      <vt:lpstr>Work Cited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HEROIC AGE</dc:title>
  <dc:creator>Lecturer</dc:creator>
  <cp:lastModifiedBy>Author</cp:lastModifiedBy>
  <cp:revision>34</cp:revision>
  <dcterms:created xsi:type="dcterms:W3CDTF">2020-10-13T08:37:22Z</dcterms:created>
  <dcterms:modified xsi:type="dcterms:W3CDTF">2022-06-28T18:59:51Z</dcterms:modified>
</cp:coreProperties>
</file>